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6.xml" ContentType="application/vnd.openxmlformats-officedocument.theme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  <p:sldMasterId id="2147483686" r:id="rId4"/>
    <p:sldMasterId id="2147483699" r:id="rId5"/>
    <p:sldMasterId id="2147483713" r:id="rId6"/>
    <p:sldMasterId id="2147483727" r:id="rId7"/>
  </p:sldMasterIdLst>
  <p:notesMasterIdLst>
    <p:notesMasterId r:id="rId73"/>
  </p:notesMasterIdLst>
  <p:sldIdLst>
    <p:sldId id="423" r:id="rId8"/>
    <p:sldId id="351" r:id="rId9"/>
    <p:sldId id="300" r:id="rId10"/>
    <p:sldId id="432" r:id="rId11"/>
    <p:sldId id="444" r:id="rId12"/>
    <p:sldId id="433" r:id="rId13"/>
    <p:sldId id="442" r:id="rId14"/>
    <p:sldId id="443" r:id="rId15"/>
    <p:sldId id="445" r:id="rId16"/>
    <p:sldId id="438" r:id="rId17"/>
    <p:sldId id="434" r:id="rId18"/>
    <p:sldId id="435" r:id="rId19"/>
    <p:sldId id="436" r:id="rId20"/>
    <p:sldId id="304" r:id="rId21"/>
    <p:sldId id="425" r:id="rId22"/>
    <p:sldId id="281" r:id="rId23"/>
    <p:sldId id="301" r:id="rId24"/>
    <p:sldId id="427" r:id="rId25"/>
    <p:sldId id="279" r:id="rId26"/>
    <p:sldId id="288" r:id="rId27"/>
    <p:sldId id="270" r:id="rId28"/>
    <p:sldId id="296" r:id="rId29"/>
    <p:sldId id="294" r:id="rId30"/>
    <p:sldId id="297" r:id="rId31"/>
    <p:sldId id="295" r:id="rId32"/>
    <p:sldId id="298" r:id="rId33"/>
    <p:sldId id="299" r:id="rId34"/>
    <p:sldId id="273" r:id="rId35"/>
    <p:sldId id="274" r:id="rId36"/>
    <p:sldId id="275" r:id="rId37"/>
    <p:sldId id="283" r:id="rId38"/>
    <p:sldId id="284" r:id="rId39"/>
    <p:sldId id="285" r:id="rId40"/>
    <p:sldId id="291" r:id="rId41"/>
    <p:sldId id="308" r:id="rId42"/>
    <p:sldId id="309" r:id="rId43"/>
    <p:sldId id="446" r:id="rId44"/>
    <p:sldId id="447" r:id="rId45"/>
    <p:sldId id="448" r:id="rId46"/>
    <p:sldId id="449" r:id="rId47"/>
    <p:sldId id="450" r:id="rId48"/>
    <p:sldId id="451" r:id="rId49"/>
    <p:sldId id="452" r:id="rId50"/>
    <p:sldId id="453" r:id="rId51"/>
    <p:sldId id="454" r:id="rId52"/>
    <p:sldId id="455" r:id="rId53"/>
    <p:sldId id="456" r:id="rId54"/>
    <p:sldId id="457" r:id="rId55"/>
    <p:sldId id="459" r:id="rId56"/>
    <p:sldId id="460" r:id="rId57"/>
    <p:sldId id="458" r:id="rId58"/>
    <p:sldId id="461" r:id="rId59"/>
    <p:sldId id="463" r:id="rId60"/>
    <p:sldId id="321" r:id="rId61"/>
    <p:sldId id="314" r:id="rId62"/>
    <p:sldId id="315" r:id="rId63"/>
    <p:sldId id="417" r:id="rId64"/>
    <p:sldId id="418" r:id="rId65"/>
    <p:sldId id="428" r:id="rId66"/>
    <p:sldId id="429" r:id="rId67"/>
    <p:sldId id="430" r:id="rId68"/>
    <p:sldId id="431" r:id="rId69"/>
    <p:sldId id="419" r:id="rId70"/>
    <p:sldId id="422" r:id="rId71"/>
    <p:sldId id="421" r:id="rId72"/>
  </p:sldIdLst>
  <p:sldSz cx="12192000" cy="6858000"/>
  <p:notesSz cx="6808788" cy="99409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B6F7FF87-764D-404A-88E3-C42939D29E23}">
          <p14:sldIdLst>
            <p14:sldId id="423"/>
            <p14:sldId id="351"/>
            <p14:sldId id="300"/>
            <p14:sldId id="432"/>
            <p14:sldId id="444"/>
            <p14:sldId id="433"/>
            <p14:sldId id="442"/>
            <p14:sldId id="443"/>
            <p14:sldId id="445"/>
            <p14:sldId id="438"/>
            <p14:sldId id="434"/>
            <p14:sldId id="435"/>
            <p14:sldId id="436"/>
            <p14:sldId id="304"/>
            <p14:sldId id="425"/>
            <p14:sldId id="281"/>
            <p14:sldId id="301"/>
            <p14:sldId id="427"/>
            <p14:sldId id="279"/>
            <p14:sldId id="288"/>
            <p14:sldId id="270"/>
            <p14:sldId id="296"/>
            <p14:sldId id="294"/>
            <p14:sldId id="297"/>
            <p14:sldId id="295"/>
            <p14:sldId id="298"/>
            <p14:sldId id="299"/>
            <p14:sldId id="273"/>
            <p14:sldId id="274"/>
            <p14:sldId id="275"/>
            <p14:sldId id="283"/>
          </p14:sldIdLst>
        </p14:section>
        <p14:section name="Untitled Section" id="{8A465BDF-468E-493F-80B8-EDB271AAB737}">
          <p14:sldIdLst>
            <p14:sldId id="284"/>
            <p14:sldId id="285"/>
            <p14:sldId id="291"/>
            <p14:sldId id="308"/>
            <p14:sldId id="309"/>
            <p14:sldId id="446"/>
            <p14:sldId id="447"/>
            <p14:sldId id="448"/>
            <p14:sldId id="449"/>
            <p14:sldId id="450"/>
            <p14:sldId id="451"/>
            <p14:sldId id="452"/>
            <p14:sldId id="453"/>
            <p14:sldId id="454"/>
            <p14:sldId id="455"/>
            <p14:sldId id="456"/>
            <p14:sldId id="457"/>
            <p14:sldId id="459"/>
            <p14:sldId id="460"/>
            <p14:sldId id="458"/>
            <p14:sldId id="461"/>
            <p14:sldId id="463"/>
            <p14:sldId id="321"/>
            <p14:sldId id="314"/>
            <p14:sldId id="315"/>
            <p14:sldId id="417"/>
            <p14:sldId id="418"/>
            <p14:sldId id="428"/>
            <p14:sldId id="429"/>
            <p14:sldId id="430"/>
            <p14:sldId id="431"/>
            <p14:sldId id="419"/>
            <p14:sldId id="422"/>
            <p14:sldId id="42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ED7D31"/>
    <a:srgbClr val="FF0066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6" autoAdjust="0"/>
    <p:restoredTop sz="94434" autoAdjust="0"/>
  </p:normalViewPr>
  <p:slideViewPr>
    <p:cSldViewPr snapToGrid="0" showGuides="1">
      <p:cViewPr varScale="1">
        <p:scale>
          <a:sx n="70" d="100"/>
          <a:sy n="70" d="100"/>
        </p:scale>
        <p:origin x="702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65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63" Type="http://schemas.openxmlformats.org/officeDocument/2006/relationships/slide" Target="slides/slide56.xml"/><Relationship Id="rId68" Type="http://schemas.openxmlformats.org/officeDocument/2006/relationships/slide" Target="slides/slide61.xml"/><Relationship Id="rId16" Type="http://schemas.openxmlformats.org/officeDocument/2006/relationships/slide" Target="slides/slide9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66" Type="http://schemas.openxmlformats.org/officeDocument/2006/relationships/slide" Target="slides/slide59.xml"/><Relationship Id="rId7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4.xml"/><Relationship Id="rId19" Type="http://schemas.openxmlformats.org/officeDocument/2006/relationships/slide" Target="slides/slide1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64" Type="http://schemas.openxmlformats.org/officeDocument/2006/relationships/slide" Target="slides/slide57.xml"/><Relationship Id="rId69" Type="http://schemas.openxmlformats.org/officeDocument/2006/relationships/slide" Target="slides/slide62.xml"/><Relationship Id="rId77" Type="http://schemas.openxmlformats.org/officeDocument/2006/relationships/tableStyles" Target="tableStyles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slide" Target="slides/slide6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Relationship Id="rId67" Type="http://schemas.openxmlformats.org/officeDocument/2006/relationships/slide" Target="slides/slide60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Relationship Id="rId70" Type="http://schemas.openxmlformats.org/officeDocument/2006/relationships/slide" Target="slides/slide63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9" Type="http://schemas.openxmlformats.org/officeDocument/2006/relationships/slide" Target="slides/slide32.xml"/><Relationship Id="rId34" Type="http://schemas.openxmlformats.org/officeDocument/2006/relationships/slide" Target="slides/slide27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76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4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AE4E1F-7C04-4761-9942-A4FCD32FBE9B}" type="doc">
      <dgm:prSet loTypeId="urn:microsoft.com/office/officeart/2005/8/layout/hProcess9" loCatId="process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6967AC0E-D5C8-4E5F-A4D3-B38821CBFA7C}">
      <dgm:prSet phldrT="[ข้อความ]"/>
      <dgm:spPr>
        <a:solidFill>
          <a:srgbClr val="00B050"/>
        </a:solidFill>
      </dgm:spPr>
      <dgm:t>
        <a:bodyPr/>
        <a:lstStyle/>
        <a:p>
          <a:r>
            <a:rPr lang="th-TH" b="1" dirty="0" smtClean="0">
              <a:latin typeface="TH SarabunIT๙" pitchFamily="34" charset="-34"/>
              <a:cs typeface="TH SarabunIT๙" pitchFamily="34" charset="-34"/>
            </a:rPr>
            <a:t>แผน 12</a:t>
          </a:r>
          <a:br>
            <a:rPr lang="th-TH" b="1" dirty="0" smtClean="0">
              <a:latin typeface="TH SarabunIT๙" pitchFamily="34" charset="-34"/>
              <a:cs typeface="TH SarabunIT๙" pitchFamily="34" charset="-34"/>
            </a:rPr>
          </a:br>
          <a:r>
            <a:rPr lang="th-TH" b="1" dirty="0" smtClean="0">
              <a:latin typeface="TH SarabunIT๙" pitchFamily="34" charset="-34"/>
              <a:cs typeface="TH SarabunIT๙" pitchFamily="34" charset="-34"/>
            </a:rPr>
            <a:t>พ.ศ.2560-2564</a:t>
          </a:r>
          <a:endParaRPr lang="th-TH" b="1" dirty="0">
            <a:latin typeface="TH SarabunIT๙" pitchFamily="34" charset="-34"/>
            <a:cs typeface="TH SarabunIT๙" pitchFamily="34" charset="-34"/>
          </a:endParaRPr>
        </a:p>
      </dgm:t>
    </dgm:pt>
    <dgm:pt modelId="{CE4EE1B2-B745-4D23-8005-9DBBF93E2B6C}" type="parTrans" cxnId="{18B8CE96-F7BE-4237-BD02-714D89240428}">
      <dgm:prSet/>
      <dgm:spPr/>
      <dgm:t>
        <a:bodyPr/>
        <a:lstStyle/>
        <a:p>
          <a:endParaRPr lang="th-TH"/>
        </a:p>
      </dgm:t>
    </dgm:pt>
    <dgm:pt modelId="{70EC3E1B-1FF2-4C6A-B87C-A43BCC9C95E8}" type="sibTrans" cxnId="{18B8CE96-F7BE-4237-BD02-714D89240428}">
      <dgm:prSet/>
      <dgm:spPr/>
      <dgm:t>
        <a:bodyPr/>
        <a:lstStyle/>
        <a:p>
          <a:endParaRPr lang="th-TH"/>
        </a:p>
      </dgm:t>
    </dgm:pt>
    <dgm:pt modelId="{FF5E74F8-A80E-4455-B556-7DBEF82C8CEA}">
      <dgm:prSet phldrT="[ข้อความ]"/>
      <dgm:spPr/>
      <dgm:t>
        <a:bodyPr/>
        <a:lstStyle/>
        <a:p>
          <a:r>
            <a:rPr lang="th-TH" b="1" dirty="0" smtClean="0">
              <a:latin typeface="TH SarabunIT๙" pitchFamily="34" charset="-34"/>
              <a:cs typeface="TH SarabunIT๙" pitchFamily="34" charset="-34"/>
            </a:rPr>
            <a:t>แผน 13</a:t>
          </a:r>
          <a:br>
            <a:rPr lang="th-TH" b="1" dirty="0" smtClean="0">
              <a:latin typeface="TH SarabunIT๙" pitchFamily="34" charset="-34"/>
              <a:cs typeface="TH SarabunIT๙" pitchFamily="34" charset="-34"/>
            </a:rPr>
          </a:br>
          <a:r>
            <a:rPr lang="th-TH" b="1" dirty="0" smtClean="0">
              <a:latin typeface="TH SarabunIT๙" pitchFamily="34" charset="-34"/>
              <a:cs typeface="TH SarabunIT๙" pitchFamily="34" charset="-34"/>
            </a:rPr>
            <a:t>พ.ศ.2565-2569</a:t>
          </a:r>
          <a:endParaRPr lang="th-TH" b="1" dirty="0">
            <a:latin typeface="TH SarabunIT๙" pitchFamily="34" charset="-34"/>
            <a:cs typeface="TH SarabunIT๙" pitchFamily="34" charset="-34"/>
          </a:endParaRPr>
        </a:p>
      </dgm:t>
    </dgm:pt>
    <dgm:pt modelId="{2EDD38BC-08FB-4B33-B3B5-BF18AD6CA1C9}" type="parTrans" cxnId="{B9FDC322-078E-40AF-9CCD-DE469B9DC5D1}">
      <dgm:prSet/>
      <dgm:spPr/>
      <dgm:t>
        <a:bodyPr/>
        <a:lstStyle/>
        <a:p>
          <a:endParaRPr lang="th-TH"/>
        </a:p>
      </dgm:t>
    </dgm:pt>
    <dgm:pt modelId="{F72EA3D7-A98E-46BC-9928-067ECB7F9BD8}" type="sibTrans" cxnId="{B9FDC322-078E-40AF-9CCD-DE469B9DC5D1}">
      <dgm:prSet/>
      <dgm:spPr/>
      <dgm:t>
        <a:bodyPr/>
        <a:lstStyle/>
        <a:p>
          <a:endParaRPr lang="th-TH"/>
        </a:p>
      </dgm:t>
    </dgm:pt>
    <dgm:pt modelId="{0FDF6D2A-FA79-4C89-BD03-67D15DCF7A6C}">
      <dgm:prSet phldrT="[ข้อความ]"/>
      <dgm:spPr/>
      <dgm:t>
        <a:bodyPr/>
        <a:lstStyle/>
        <a:p>
          <a:r>
            <a:rPr lang="th-TH" b="1" dirty="0" smtClean="0">
              <a:latin typeface="TH SarabunIT๙" pitchFamily="34" charset="-34"/>
              <a:cs typeface="TH SarabunIT๙" pitchFamily="34" charset="-34"/>
            </a:rPr>
            <a:t>แผน 14</a:t>
          </a:r>
          <a:br>
            <a:rPr lang="th-TH" b="1" dirty="0" smtClean="0">
              <a:latin typeface="TH SarabunIT๙" pitchFamily="34" charset="-34"/>
              <a:cs typeface="TH SarabunIT๙" pitchFamily="34" charset="-34"/>
            </a:rPr>
          </a:br>
          <a:r>
            <a:rPr lang="th-TH" b="1" dirty="0" smtClean="0">
              <a:latin typeface="TH SarabunIT๙" pitchFamily="34" charset="-34"/>
              <a:cs typeface="TH SarabunIT๙" pitchFamily="34" charset="-34"/>
            </a:rPr>
            <a:t>พ.ศ.2570-2574</a:t>
          </a:r>
          <a:endParaRPr lang="th-TH" b="1" dirty="0">
            <a:latin typeface="TH SarabunIT๙" pitchFamily="34" charset="-34"/>
            <a:cs typeface="TH SarabunIT๙" pitchFamily="34" charset="-34"/>
          </a:endParaRPr>
        </a:p>
      </dgm:t>
    </dgm:pt>
    <dgm:pt modelId="{46813D65-21CA-489C-AAED-A7F971259F00}" type="parTrans" cxnId="{26B5114B-079B-4194-A820-7C3DD38A2D2A}">
      <dgm:prSet/>
      <dgm:spPr/>
      <dgm:t>
        <a:bodyPr/>
        <a:lstStyle/>
        <a:p>
          <a:endParaRPr lang="th-TH"/>
        </a:p>
      </dgm:t>
    </dgm:pt>
    <dgm:pt modelId="{2AEF6EA4-7862-493D-8076-AA839B9485EE}" type="sibTrans" cxnId="{26B5114B-079B-4194-A820-7C3DD38A2D2A}">
      <dgm:prSet/>
      <dgm:spPr/>
      <dgm:t>
        <a:bodyPr/>
        <a:lstStyle/>
        <a:p>
          <a:endParaRPr lang="th-TH"/>
        </a:p>
      </dgm:t>
    </dgm:pt>
    <dgm:pt modelId="{E40E221B-AFEB-46A2-9816-3C482A405D9B}">
      <dgm:prSet/>
      <dgm:spPr/>
      <dgm:t>
        <a:bodyPr/>
        <a:lstStyle/>
        <a:p>
          <a:r>
            <a:rPr lang="th-TH" b="1" dirty="0" smtClean="0">
              <a:latin typeface="TH SarabunIT๙" pitchFamily="34" charset="-34"/>
              <a:cs typeface="TH SarabunIT๙" pitchFamily="34" charset="-34"/>
            </a:rPr>
            <a:t>แผน 15</a:t>
          </a:r>
          <a:br>
            <a:rPr lang="th-TH" b="1" dirty="0" smtClean="0">
              <a:latin typeface="TH SarabunIT๙" pitchFamily="34" charset="-34"/>
              <a:cs typeface="TH SarabunIT๙" pitchFamily="34" charset="-34"/>
            </a:rPr>
          </a:br>
          <a:r>
            <a:rPr lang="th-TH" b="1" dirty="0" smtClean="0">
              <a:latin typeface="TH SarabunIT๙" pitchFamily="34" charset="-34"/>
              <a:cs typeface="TH SarabunIT๙" pitchFamily="34" charset="-34"/>
            </a:rPr>
            <a:t>พ.ศ.2575-2579</a:t>
          </a:r>
          <a:endParaRPr lang="th-TH" b="1" dirty="0">
            <a:latin typeface="TH SarabunIT๙" pitchFamily="34" charset="-34"/>
            <a:cs typeface="TH SarabunIT๙" pitchFamily="34" charset="-34"/>
          </a:endParaRPr>
        </a:p>
      </dgm:t>
    </dgm:pt>
    <dgm:pt modelId="{4B443FFA-ECC1-4F26-AEA9-137C070AA897}" type="parTrans" cxnId="{BFD21B82-08E6-4397-8CE3-D62015B33DB8}">
      <dgm:prSet/>
      <dgm:spPr/>
      <dgm:t>
        <a:bodyPr/>
        <a:lstStyle/>
        <a:p>
          <a:endParaRPr lang="th-TH"/>
        </a:p>
      </dgm:t>
    </dgm:pt>
    <dgm:pt modelId="{74D92BF3-F436-48E4-AC15-757A188C0817}" type="sibTrans" cxnId="{BFD21B82-08E6-4397-8CE3-D62015B33DB8}">
      <dgm:prSet/>
      <dgm:spPr/>
      <dgm:t>
        <a:bodyPr/>
        <a:lstStyle/>
        <a:p>
          <a:endParaRPr lang="th-TH"/>
        </a:p>
      </dgm:t>
    </dgm:pt>
    <dgm:pt modelId="{02587C2C-A782-428A-A968-287312394E95}" type="pres">
      <dgm:prSet presAssocID="{99AE4E1F-7C04-4761-9942-A4FCD32FBE9B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EE6C21BD-FD78-431F-88A2-90B216396BAA}" type="pres">
      <dgm:prSet presAssocID="{99AE4E1F-7C04-4761-9942-A4FCD32FBE9B}" presName="arrow" presStyleLbl="bgShp" presStyleIdx="0" presStyleCnt="1" custScaleX="117644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solidFill>
          <a:schemeClr val="accent4">
            <a:lumMod val="40000"/>
            <a:lumOff val="60000"/>
          </a:schemeClr>
        </a:solidFill>
        <a:ln>
          <a:solidFill>
            <a:srgbClr val="FFFF00"/>
          </a:solidFill>
        </a:ln>
      </dgm:spPr>
    </dgm:pt>
    <dgm:pt modelId="{2404ADDA-3F49-47D8-9B0E-56E0DEFB68FD}" type="pres">
      <dgm:prSet presAssocID="{99AE4E1F-7C04-4761-9942-A4FCD32FBE9B}" presName="linearProcess" presStyleCnt="0"/>
      <dgm:spPr/>
    </dgm:pt>
    <dgm:pt modelId="{EFDD5B6C-C7D4-4F4B-B4A1-1099F6199D8D}" type="pres">
      <dgm:prSet presAssocID="{6967AC0E-D5C8-4E5F-A4D3-B38821CBFA7C}" presName="textNode" presStyleLbl="node1" presStyleIdx="0" presStyleCnt="4" custLinFactNeighborX="3221" custLinFactNeighborY="6472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09C59F2-7D9F-4715-8009-AFDEFD2E9903}" type="pres">
      <dgm:prSet presAssocID="{70EC3E1B-1FF2-4C6A-B87C-A43BCC9C95E8}" presName="sibTrans" presStyleCnt="0"/>
      <dgm:spPr/>
    </dgm:pt>
    <dgm:pt modelId="{94447350-7C93-4155-9B94-327A0F14F430}" type="pres">
      <dgm:prSet presAssocID="{FF5E74F8-A80E-4455-B556-7DBEF82C8CEA}" presName="textNode" presStyleLbl="node1" presStyleIdx="1" presStyleCnt="4" custLinFactNeighborX="3220" custLinFactNeighborY="6472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9E74D01-F267-4073-827D-3419A5B4A0F3}" type="pres">
      <dgm:prSet presAssocID="{F72EA3D7-A98E-46BC-9928-067ECB7F9BD8}" presName="sibTrans" presStyleCnt="0"/>
      <dgm:spPr/>
    </dgm:pt>
    <dgm:pt modelId="{D2D38DBE-57CB-41A4-A143-4014E4276855}" type="pres">
      <dgm:prSet presAssocID="{0FDF6D2A-FA79-4C89-BD03-67D15DCF7A6C}" presName="textNode" presStyleLbl="node1" presStyleIdx="2" presStyleCnt="4" custLinFactNeighborX="1536" custLinFactNeighborY="6472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889D3A3-3713-4E09-9C1B-1A62A876D22F}" type="pres">
      <dgm:prSet presAssocID="{2AEF6EA4-7862-493D-8076-AA839B9485EE}" presName="sibTrans" presStyleCnt="0"/>
      <dgm:spPr/>
    </dgm:pt>
    <dgm:pt modelId="{0D66EEC4-D529-46F1-A24E-A03CB667EA5E}" type="pres">
      <dgm:prSet presAssocID="{E40E221B-AFEB-46A2-9816-3C482A405D9B}" presName="textNode" presStyleLbl="node1" presStyleIdx="3" presStyleCnt="4" custLinFactNeighborX="-60" custLinFactNeighborY="6472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9E9EE7EC-0023-4387-8AD3-DA0FA2043F98}" type="presOf" srcId="{FF5E74F8-A80E-4455-B556-7DBEF82C8CEA}" destId="{94447350-7C93-4155-9B94-327A0F14F430}" srcOrd="0" destOrd="0" presId="urn:microsoft.com/office/officeart/2005/8/layout/hProcess9"/>
    <dgm:cxn modelId="{2603CE43-E5C6-4D27-8735-C30FB4AE507E}" type="presOf" srcId="{6967AC0E-D5C8-4E5F-A4D3-B38821CBFA7C}" destId="{EFDD5B6C-C7D4-4F4B-B4A1-1099F6199D8D}" srcOrd="0" destOrd="0" presId="urn:microsoft.com/office/officeart/2005/8/layout/hProcess9"/>
    <dgm:cxn modelId="{F70BA273-392F-41C1-988C-615229DC8BA1}" type="presOf" srcId="{99AE4E1F-7C04-4761-9942-A4FCD32FBE9B}" destId="{02587C2C-A782-428A-A968-287312394E95}" srcOrd="0" destOrd="0" presId="urn:microsoft.com/office/officeart/2005/8/layout/hProcess9"/>
    <dgm:cxn modelId="{18B8CE96-F7BE-4237-BD02-714D89240428}" srcId="{99AE4E1F-7C04-4761-9942-A4FCD32FBE9B}" destId="{6967AC0E-D5C8-4E5F-A4D3-B38821CBFA7C}" srcOrd="0" destOrd="0" parTransId="{CE4EE1B2-B745-4D23-8005-9DBBF93E2B6C}" sibTransId="{70EC3E1B-1FF2-4C6A-B87C-A43BCC9C95E8}"/>
    <dgm:cxn modelId="{E67851D6-0E42-442C-AE96-CF7396EFE8CF}" type="presOf" srcId="{0FDF6D2A-FA79-4C89-BD03-67D15DCF7A6C}" destId="{D2D38DBE-57CB-41A4-A143-4014E4276855}" srcOrd="0" destOrd="0" presId="urn:microsoft.com/office/officeart/2005/8/layout/hProcess9"/>
    <dgm:cxn modelId="{26B5114B-079B-4194-A820-7C3DD38A2D2A}" srcId="{99AE4E1F-7C04-4761-9942-A4FCD32FBE9B}" destId="{0FDF6D2A-FA79-4C89-BD03-67D15DCF7A6C}" srcOrd="2" destOrd="0" parTransId="{46813D65-21CA-489C-AAED-A7F971259F00}" sibTransId="{2AEF6EA4-7862-493D-8076-AA839B9485EE}"/>
    <dgm:cxn modelId="{BFD21B82-08E6-4397-8CE3-D62015B33DB8}" srcId="{99AE4E1F-7C04-4761-9942-A4FCD32FBE9B}" destId="{E40E221B-AFEB-46A2-9816-3C482A405D9B}" srcOrd="3" destOrd="0" parTransId="{4B443FFA-ECC1-4F26-AEA9-137C070AA897}" sibTransId="{74D92BF3-F436-48E4-AC15-757A188C0817}"/>
    <dgm:cxn modelId="{B9FDC322-078E-40AF-9CCD-DE469B9DC5D1}" srcId="{99AE4E1F-7C04-4761-9942-A4FCD32FBE9B}" destId="{FF5E74F8-A80E-4455-B556-7DBEF82C8CEA}" srcOrd="1" destOrd="0" parTransId="{2EDD38BC-08FB-4B33-B3B5-BF18AD6CA1C9}" sibTransId="{F72EA3D7-A98E-46BC-9928-067ECB7F9BD8}"/>
    <dgm:cxn modelId="{F1EFBF14-048A-4B28-9E45-2AAFDA068A8B}" type="presOf" srcId="{E40E221B-AFEB-46A2-9816-3C482A405D9B}" destId="{0D66EEC4-D529-46F1-A24E-A03CB667EA5E}" srcOrd="0" destOrd="0" presId="urn:microsoft.com/office/officeart/2005/8/layout/hProcess9"/>
    <dgm:cxn modelId="{F5049BC1-A558-41C2-A350-2587887033B4}" type="presParOf" srcId="{02587C2C-A782-428A-A968-287312394E95}" destId="{EE6C21BD-FD78-431F-88A2-90B216396BAA}" srcOrd="0" destOrd="0" presId="urn:microsoft.com/office/officeart/2005/8/layout/hProcess9"/>
    <dgm:cxn modelId="{63F019DB-19B1-45BF-B3AE-FD30791C8CBC}" type="presParOf" srcId="{02587C2C-A782-428A-A968-287312394E95}" destId="{2404ADDA-3F49-47D8-9B0E-56E0DEFB68FD}" srcOrd="1" destOrd="0" presId="urn:microsoft.com/office/officeart/2005/8/layout/hProcess9"/>
    <dgm:cxn modelId="{58BF9157-0325-4F94-B758-AC714A0695C9}" type="presParOf" srcId="{2404ADDA-3F49-47D8-9B0E-56E0DEFB68FD}" destId="{EFDD5B6C-C7D4-4F4B-B4A1-1099F6199D8D}" srcOrd="0" destOrd="0" presId="urn:microsoft.com/office/officeart/2005/8/layout/hProcess9"/>
    <dgm:cxn modelId="{704D4918-B8A5-4303-B6EF-CBD5D6AAFF4B}" type="presParOf" srcId="{2404ADDA-3F49-47D8-9B0E-56E0DEFB68FD}" destId="{909C59F2-7D9F-4715-8009-AFDEFD2E9903}" srcOrd="1" destOrd="0" presId="urn:microsoft.com/office/officeart/2005/8/layout/hProcess9"/>
    <dgm:cxn modelId="{2D7534CB-A29D-4FB0-A699-4CD4F83E7125}" type="presParOf" srcId="{2404ADDA-3F49-47D8-9B0E-56E0DEFB68FD}" destId="{94447350-7C93-4155-9B94-327A0F14F430}" srcOrd="2" destOrd="0" presId="urn:microsoft.com/office/officeart/2005/8/layout/hProcess9"/>
    <dgm:cxn modelId="{137A174E-8A20-4BF9-9423-8FDC83863F3E}" type="presParOf" srcId="{2404ADDA-3F49-47D8-9B0E-56E0DEFB68FD}" destId="{49E74D01-F267-4073-827D-3419A5B4A0F3}" srcOrd="3" destOrd="0" presId="urn:microsoft.com/office/officeart/2005/8/layout/hProcess9"/>
    <dgm:cxn modelId="{BBCAF2BD-914A-470F-9CD3-AD6D1F84C779}" type="presParOf" srcId="{2404ADDA-3F49-47D8-9B0E-56E0DEFB68FD}" destId="{D2D38DBE-57CB-41A4-A143-4014E4276855}" srcOrd="4" destOrd="0" presId="urn:microsoft.com/office/officeart/2005/8/layout/hProcess9"/>
    <dgm:cxn modelId="{45CEF1B1-D8ED-4B86-A682-F363402DACDC}" type="presParOf" srcId="{2404ADDA-3F49-47D8-9B0E-56E0DEFB68FD}" destId="{3889D3A3-3713-4E09-9C1B-1A62A876D22F}" srcOrd="5" destOrd="0" presId="urn:microsoft.com/office/officeart/2005/8/layout/hProcess9"/>
    <dgm:cxn modelId="{8029DCA2-0598-4159-8DBB-E238D708963B}" type="presParOf" srcId="{2404ADDA-3F49-47D8-9B0E-56E0DEFB68FD}" destId="{0D66EEC4-D529-46F1-A24E-A03CB667EA5E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938193-5B45-4DAB-8ED1-6E6D5B30C8B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12506CB-83FE-43FD-97FF-B2DEC4F09CEA}">
      <dgm:prSet phldrT="[Text]" custT="1"/>
      <dgm:spPr>
        <a:solidFill>
          <a:srgbClr val="99FFCC"/>
        </a:solidFill>
      </dgm:spPr>
      <dgm:t>
        <a:bodyPr/>
        <a:lstStyle/>
        <a:p>
          <a:r>
            <a:rPr lang="en-US" sz="3200" b="1" dirty="0" smtClean="0">
              <a:solidFill>
                <a:srgbClr val="FF0000"/>
              </a:solidFill>
            </a:rPr>
            <a:t>Out Put</a:t>
          </a:r>
          <a:endParaRPr lang="en-US" sz="3200" b="1" dirty="0">
            <a:solidFill>
              <a:srgbClr val="FF0000"/>
            </a:solidFill>
          </a:endParaRPr>
        </a:p>
      </dgm:t>
    </dgm:pt>
    <dgm:pt modelId="{3DF21198-174C-4C80-AC08-BD7D07847F92}" type="parTrans" cxnId="{AE942111-807B-4D77-9140-F024723F786A}">
      <dgm:prSet/>
      <dgm:spPr/>
      <dgm:t>
        <a:bodyPr/>
        <a:lstStyle/>
        <a:p>
          <a:endParaRPr lang="en-US"/>
        </a:p>
      </dgm:t>
    </dgm:pt>
    <dgm:pt modelId="{B23472C3-8834-4DBC-9E68-02879E58408C}" type="sibTrans" cxnId="{AE942111-807B-4D77-9140-F024723F786A}">
      <dgm:prSet/>
      <dgm:spPr/>
      <dgm:t>
        <a:bodyPr/>
        <a:lstStyle/>
        <a:p>
          <a:endParaRPr lang="en-US"/>
        </a:p>
      </dgm:t>
    </dgm:pt>
    <dgm:pt modelId="{5AF45C22-5AAE-4DFE-89EA-4C79A2459333}">
      <dgm:prSet phldrT="[Text]" custT="1"/>
      <dgm:spPr>
        <a:solidFill>
          <a:srgbClr val="FFFF00"/>
        </a:solidFill>
      </dgm:spPr>
      <dgm:t>
        <a:bodyPr/>
        <a:lstStyle/>
        <a:p>
          <a:r>
            <a:rPr lang="en-US" sz="3200" b="1" dirty="0" smtClean="0">
              <a:solidFill>
                <a:srgbClr val="002060"/>
              </a:solidFill>
            </a:rPr>
            <a:t>Out Come</a:t>
          </a:r>
          <a:endParaRPr lang="en-US" sz="3200" b="1" dirty="0">
            <a:solidFill>
              <a:srgbClr val="002060"/>
            </a:solidFill>
          </a:endParaRPr>
        </a:p>
      </dgm:t>
    </dgm:pt>
    <dgm:pt modelId="{79384301-C93D-46BC-ADB6-7E8285E8BB79}" type="parTrans" cxnId="{B58A8C1C-35D0-4F0C-AC52-8608157BB5A4}">
      <dgm:prSet/>
      <dgm:spPr/>
      <dgm:t>
        <a:bodyPr/>
        <a:lstStyle/>
        <a:p>
          <a:endParaRPr lang="en-US"/>
        </a:p>
      </dgm:t>
    </dgm:pt>
    <dgm:pt modelId="{4620802A-B207-4627-BCE2-5799165C5FDB}" type="sibTrans" cxnId="{B58A8C1C-35D0-4F0C-AC52-8608157BB5A4}">
      <dgm:prSet/>
      <dgm:spPr/>
      <dgm:t>
        <a:bodyPr/>
        <a:lstStyle/>
        <a:p>
          <a:endParaRPr lang="en-US"/>
        </a:p>
      </dgm:t>
    </dgm:pt>
    <dgm:pt modelId="{AAE49A17-466C-4EB1-985C-C6523844CBEF}">
      <dgm:prSet phldrT="[Text]" custT="1"/>
      <dgm:spPr/>
      <dgm:t>
        <a:bodyPr/>
        <a:lstStyle/>
        <a:p>
          <a:r>
            <a:rPr lang="th-TH" sz="2400" b="1" dirty="0" smtClean="0">
              <a:solidFill>
                <a:srgbClr val="7030A0"/>
              </a:solidFill>
            </a:rPr>
            <a:t>การเข้าร่วม </a:t>
          </a:r>
          <a:r>
            <a:rPr lang="en-US" sz="2400" b="1" dirty="0" smtClean="0">
              <a:solidFill>
                <a:srgbClr val="7030A0"/>
              </a:solidFill>
            </a:rPr>
            <a:t>PLC </a:t>
          </a:r>
          <a:r>
            <a:rPr lang="th-TH" sz="2400" b="1" dirty="0" smtClean="0">
              <a:solidFill>
                <a:srgbClr val="7030A0"/>
              </a:solidFill>
            </a:rPr>
            <a:t>ของบุคลากร</a:t>
          </a:r>
          <a:endParaRPr lang="en-US" sz="2400" b="1" dirty="0">
            <a:solidFill>
              <a:srgbClr val="7030A0"/>
            </a:solidFill>
          </a:endParaRPr>
        </a:p>
      </dgm:t>
    </dgm:pt>
    <dgm:pt modelId="{2F6E3CD6-9B6A-46AB-932C-C848C696E6CD}" type="parTrans" cxnId="{C15F70C8-E36D-451A-A71D-87EB366E3BD8}">
      <dgm:prSet/>
      <dgm:spPr/>
      <dgm:t>
        <a:bodyPr/>
        <a:lstStyle/>
        <a:p>
          <a:endParaRPr lang="en-US"/>
        </a:p>
      </dgm:t>
    </dgm:pt>
    <dgm:pt modelId="{FD34413B-22AA-4FE3-B16A-A30109D2F40A}" type="sibTrans" cxnId="{C15F70C8-E36D-451A-A71D-87EB366E3BD8}">
      <dgm:prSet/>
      <dgm:spPr/>
      <dgm:t>
        <a:bodyPr/>
        <a:lstStyle/>
        <a:p>
          <a:endParaRPr lang="en-US"/>
        </a:p>
      </dgm:t>
    </dgm:pt>
    <dgm:pt modelId="{7ED7854B-17D3-40AE-9AE4-07DA0D4BA368}">
      <dgm:prSet phldrT="[Text]" custT="1"/>
      <dgm:spPr/>
      <dgm:t>
        <a:bodyPr/>
        <a:lstStyle/>
        <a:p>
          <a:r>
            <a:rPr lang="th-TH" sz="2400" b="1" dirty="0" smtClean="0">
              <a:solidFill>
                <a:srgbClr val="7030A0"/>
              </a:solidFill>
            </a:rPr>
            <a:t>สาระในการทำ </a:t>
          </a:r>
          <a:r>
            <a:rPr lang="en-US" sz="2400" b="1" dirty="0" smtClean="0">
              <a:solidFill>
                <a:srgbClr val="7030A0"/>
              </a:solidFill>
            </a:rPr>
            <a:t>PLC</a:t>
          </a:r>
          <a:endParaRPr lang="en-US" sz="2400" b="1" dirty="0">
            <a:solidFill>
              <a:srgbClr val="7030A0"/>
            </a:solidFill>
          </a:endParaRPr>
        </a:p>
      </dgm:t>
    </dgm:pt>
    <dgm:pt modelId="{AF5C33BE-431D-4630-9FA7-854ED2A2B6B2}" type="parTrans" cxnId="{F6891622-1C98-4049-85D4-2210C28E0F7A}">
      <dgm:prSet/>
      <dgm:spPr/>
      <dgm:t>
        <a:bodyPr/>
        <a:lstStyle/>
        <a:p>
          <a:endParaRPr lang="en-US"/>
        </a:p>
      </dgm:t>
    </dgm:pt>
    <dgm:pt modelId="{56CB4B5E-230A-4F65-B00A-36D3A0A0C375}" type="sibTrans" cxnId="{F6891622-1C98-4049-85D4-2210C28E0F7A}">
      <dgm:prSet/>
      <dgm:spPr/>
      <dgm:t>
        <a:bodyPr/>
        <a:lstStyle/>
        <a:p>
          <a:endParaRPr lang="en-US"/>
        </a:p>
      </dgm:t>
    </dgm:pt>
    <dgm:pt modelId="{76411A69-7844-4902-9180-7064FA051E36}">
      <dgm:prSet phldrT="[Text]" custT="1"/>
      <dgm:spPr/>
      <dgm:t>
        <a:bodyPr/>
        <a:lstStyle/>
        <a:p>
          <a:r>
            <a:rPr lang="th-TH" sz="2800" b="1" dirty="0" smtClean="0">
              <a:solidFill>
                <a:srgbClr val="002060"/>
              </a:solidFill>
            </a:rPr>
            <a:t>นักเรียนมีความสุข</a:t>
          </a:r>
          <a:endParaRPr lang="en-US" sz="2800" b="1" dirty="0">
            <a:solidFill>
              <a:srgbClr val="002060"/>
            </a:solidFill>
          </a:endParaRPr>
        </a:p>
      </dgm:t>
    </dgm:pt>
    <dgm:pt modelId="{F72A6329-3A01-48BF-BA89-9DD1AE9D78A6}" type="parTrans" cxnId="{4E9FA18A-4678-49D8-BA0C-ECB5B07059C4}">
      <dgm:prSet/>
      <dgm:spPr/>
      <dgm:t>
        <a:bodyPr/>
        <a:lstStyle/>
        <a:p>
          <a:endParaRPr lang="en-US"/>
        </a:p>
      </dgm:t>
    </dgm:pt>
    <dgm:pt modelId="{671BAC5A-1FAE-4006-BC16-EC515F131A60}" type="sibTrans" cxnId="{4E9FA18A-4678-49D8-BA0C-ECB5B07059C4}">
      <dgm:prSet/>
      <dgm:spPr/>
      <dgm:t>
        <a:bodyPr/>
        <a:lstStyle/>
        <a:p>
          <a:endParaRPr lang="en-US"/>
        </a:p>
      </dgm:t>
    </dgm:pt>
    <dgm:pt modelId="{E84C512A-B933-4F5C-A14E-1AC8ED54F814}">
      <dgm:prSet phldrT="[Text]" custT="1"/>
      <dgm:spPr/>
      <dgm:t>
        <a:bodyPr/>
        <a:lstStyle/>
        <a:p>
          <a:r>
            <a:rPr lang="th-TH" sz="2800" b="1" dirty="0" smtClean="0">
              <a:solidFill>
                <a:srgbClr val="002060"/>
              </a:solidFill>
            </a:rPr>
            <a:t>อยากเรียน</a:t>
          </a:r>
          <a:endParaRPr lang="en-US" sz="2800" b="1" dirty="0">
            <a:solidFill>
              <a:srgbClr val="002060"/>
            </a:solidFill>
          </a:endParaRPr>
        </a:p>
      </dgm:t>
    </dgm:pt>
    <dgm:pt modelId="{90E56CB8-F790-427D-ADFB-93721D0F21E0}" type="parTrans" cxnId="{524A18D3-AFD0-46E7-AD20-4183D2AA76EE}">
      <dgm:prSet/>
      <dgm:spPr/>
      <dgm:t>
        <a:bodyPr/>
        <a:lstStyle/>
        <a:p>
          <a:endParaRPr lang="en-US"/>
        </a:p>
      </dgm:t>
    </dgm:pt>
    <dgm:pt modelId="{B1BB078A-998A-47D7-A357-4432BE6E7675}" type="sibTrans" cxnId="{524A18D3-AFD0-46E7-AD20-4183D2AA76EE}">
      <dgm:prSet/>
      <dgm:spPr/>
      <dgm:t>
        <a:bodyPr/>
        <a:lstStyle/>
        <a:p>
          <a:endParaRPr lang="en-US"/>
        </a:p>
      </dgm:t>
    </dgm:pt>
    <dgm:pt modelId="{7056802B-90D4-4515-972D-614B8E51B160}">
      <dgm:prSet phldrT="[Text]" custT="1"/>
      <dgm:spPr/>
      <dgm:t>
        <a:bodyPr/>
        <a:lstStyle/>
        <a:p>
          <a:r>
            <a:rPr lang="th-TH" sz="2800" b="1" dirty="0" smtClean="0">
              <a:solidFill>
                <a:srgbClr val="002060"/>
              </a:solidFill>
            </a:rPr>
            <a:t>ครูรักเด็ก</a:t>
          </a:r>
          <a:endParaRPr lang="en-US" sz="2800" b="1" dirty="0">
            <a:solidFill>
              <a:srgbClr val="002060"/>
            </a:solidFill>
          </a:endParaRPr>
        </a:p>
      </dgm:t>
    </dgm:pt>
    <dgm:pt modelId="{3AC0988B-5759-4C1D-95A5-4E6BCF27772E}" type="parTrans" cxnId="{EB108F68-311B-4724-AF3A-68D3AB0A8A90}">
      <dgm:prSet/>
      <dgm:spPr/>
      <dgm:t>
        <a:bodyPr/>
        <a:lstStyle/>
        <a:p>
          <a:endParaRPr lang="en-US"/>
        </a:p>
      </dgm:t>
    </dgm:pt>
    <dgm:pt modelId="{EF3060AA-FAE1-40BD-8C77-27E90F6E3D72}" type="sibTrans" cxnId="{EB108F68-311B-4724-AF3A-68D3AB0A8A90}">
      <dgm:prSet/>
      <dgm:spPr/>
      <dgm:t>
        <a:bodyPr/>
        <a:lstStyle/>
        <a:p>
          <a:endParaRPr lang="en-US"/>
        </a:p>
      </dgm:t>
    </dgm:pt>
    <dgm:pt modelId="{4D0E4CD5-7D1B-436B-A9CC-12BE45D19AFA}">
      <dgm:prSet phldrT="[Text]" custT="1"/>
      <dgm:spPr/>
      <dgm:t>
        <a:bodyPr/>
        <a:lstStyle/>
        <a:p>
          <a:r>
            <a:rPr lang="th-TH" sz="2800" b="1" dirty="0" smtClean="0">
              <a:solidFill>
                <a:srgbClr val="002060"/>
              </a:solidFill>
            </a:rPr>
            <a:t>เด็กรักครู</a:t>
          </a:r>
          <a:endParaRPr lang="en-US" sz="2800" b="1" dirty="0">
            <a:solidFill>
              <a:srgbClr val="002060"/>
            </a:solidFill>
          </a:endParaRPr>
        </a:p>
      </dgm:t>
    </dgm:pt>
    <dgm:pt modelId="{54C7DC32-C187-400F-856D-A06F1BF8EF46}" type="parTrans" cxnId="{987706FE-76F2-4C75-878B-EE57C4818483}">
      <dgm:prSet/>
      <dgm:spPr/>
      <dgm:t>
        <a:bodyPr/>
        <a:lstStyle/>
        <a:p>
          <a:endParaRPr lang="en-US"/>
        </a:p>
      </dgm:t>
    </dgm:pt>
    <dgm:pt modelId="{ACA38062-5E5E-4036-9F96-7ED4EC5F90B6}" type="sibTrans" cxnId="{987706FE-76F2-4C75-878B-EE57C4818483}">
      <dgm:prSet/>
      <dgm:spPr/>
      <dgm:t>
        <a:bodyPr/>
        <a:lstStyle/>
        <a:p>
          <a:endParaRPr lang="en-US"/>
        </a:p>
      </dgm:t>
    </dgm:pt>
    <dgm:pt modelId="{D0EBE17C-96BE-4F90-A335-96A60FCFC1F8}">
      <dgm:prSet phldrT="[Text]" custT="1"/>
      <dgm:spPr/>
      <dgm:t>
        <a:bodyPr/>
        <a:lstStyle/>
        <a:p>
          <a:r>
            <a:rPr lang="en-US" sz="2800" b="1" dirty="0" smtClean="0">
              <a:solidFill>
                <a:srgbClr val="002060"/>
              </a:solidFill>
            </a:rPr>
            <a:t>Active Learning</a:t>
          </a:r>
          <a:endParaRPr lang="en-US" sz="2800" b="1" dirty="0">
            <a:solidFill>
              <a:srgbClr val="002060"/>
            </a:solidFill>
          </a:endParaRPr>
        </a:p>
      </dgm:t>
    </dgm:pt>
    <dgm:pt modelId="{BFB6E7C8-E435-4744-87E7-8BBF790D4653}" type="parTrans" cxnId="{BA3F0F22-3A05-4BAB-9A4A-FFE99DC06BA7}">
      <dgm:prSet/>
      <dgm:spPr/>
      <dgm:t>
        <a:bodyPr/>
        <a:lstStyle/>
        <a:p>
          <a:endParaRPr lang="en-US"/>
        </a:p>
      </dgm:t>
    </dgm:pt>
    <dgm:pt modelId="{F392FBE7-F2F1-4813-A045-927659A8A8F8}" type="sibTrans" cxnId="{BA3F0F22-3A05-4BAB-9A4A-FFE99DC06BA7}">
      <dgm:prSet/>
      <dgm:spPr/>
      <dgm:t>
        <a:bodyPr/>
        <a:lstStyle/>
        <a:p>
          <a:endParaRPr lang="en-US"/>
        </a:p>
      </dgm:t>
    </dgm:pt>
    <dgm:pt modelId="{96A3D8AB-4507-476B-8112-215CD2800A9B}">
      <dgm:prSet phldrT="[Text]" custT="1"/>
      <dgm:spPr/>
      <dgm:t>
        <a:bodyPr/>
        <a:lstStyle/>
        <a:p>
          <a:r>
            <a:rPr lang="th-TH" sz="2800" b="1" dirty="0" smtClean="0">
              <a:solidFill>
                <a:srgbClr val="002060"/>
              </a:solidFill>
            </a:rPr>
            <a:t>พี่ช่วยน้อง เพื่อนช่วยเพื่อน</a:t>
          </a:r>
          <a:endParaRPr lang="en-US" sz="2800" b="1" dirty="0">
            <a:solidFill>
              <a:srgbClr val="002060"/>
            </a:solidFill>
          </a:endParaRPr>
        </a:p>
      </dgm:t>
    </dgm:pt>
    <dgm:pt modelId="{11A09276-DC12-4E97-9157-7AA7338297F7}" type="parTrans" cxnId="{2FE5FB21-9C08-42E4-8258-7DF3CCFE6B77}">
      <dgm:prSet/>
      <dgm:spPr/>
      <dgm:t>
        <a:bodyPr/>
        <a:lstStyle/>
        <a:p>
          <a:endParaRPr lang="en-US"/>
        </a:p>
      </dgm:t>
    </dgm:pt>
    <dgm:pt modelId="{9EC23FFE-C9C4-4682-90F3-BD401C261378}" type="sibTrans" cxnId="{2FE5FB21-9C08-42E4-8258-7DF3CCFE6B77}">
      <dgm:prSet/>
      <dgm:spPr/>
      <dgm:t>
        <a:bodyPr/>
        <a:lstStyle/>
        <a:p>
          <a:endParaRPr lang="en-US"/>
        </a:p>
      </dgm:t>
    </dgm:pt>
    <dgm:pt modelId="{08503AD9-2ADA-4256-8BA0-2FD19EAC75DA}">
      <dgm:prSet phldrT="[Text]" custT="1"/>
      <dgm:spPr/>
      <dgm:t>
        <a:bodyPr/>
        <a:lstStyle/>
        <a:p>
          <a:r>
            <a:rPr lang="th-TH" sz="2800" b="1" dirty="0" smtClean="0">
              <a:solidFill>
                <a:srgbClr val="002060"/>
              </a:solidFill>
            </a:rPr>
            <a:t>นักเรียนมีพัฒนาการตาม </a:t>
          </a:r>
          <a:r>
            <a:rPr lang="en-US" sz="2800" b="1" dirty="0" smtClean="0">
              <a:solidFill>
                <a:srgbClr val="002060"/>
              </a:solidFill>
            </a:rPr>
            <a:t>Bloom’s Taxonomy</a:t>
          </a:r>
          <a:endParaRPr lang="en-US" sz="2800" b="1" dirty="0">
            <a:solidFill>
              <a:srgbClr val="002060"/>
            </a:solidFill>
          </a:endParaRPr>
        </a:p>
      </dgm:t>
    </dgm:pt>
    <dgm:pt modelId="{EC854418-CD9E-4203-AA2A-40D07BF960FD}" type="parTrans" cxnId="{120DF67C-BC19-4468-B6A2-0242C6A299A4}">
      <dgm:prSet/>
      <dgm:spPr/>
      <dgm:t>
        <a:bodyPr/>
        <a:lstStyle/>
        <a:p>
          <a:endParaRPr lang="en-US"/>
        </a:p>
      </dgm:t>
    </dgm:pt>
    <dgm:pt modelId="{C44B29E8-8DAC-4C37-BC6E-D033268F78AE}" type="sibTrans" cxnId="{120DF67C-BC19-4468-B6A2-0242C6A299A4}">
      <dgm:prSet/>
      <dgm:spPr/>
      <dgm:t>
        <a:bodyPr/>
        <a:lstStyle/>
        <a:p>
          <a:endParaRPr lang="en-US"/>
        </a:p>
      </dgm:t>
    </dgm:pt>
    <dgm:pt modelId="{43ABC185-3562-4CFE-8D9A-5C44E9AC2D05}" type="pres">
      <dgm:prSet presAssocID="{D3938193-5B45-4DAB-8ED1-6E6D5B30C8B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D6BA23F1-795D-4EA5-A5A2-1CC781B98192}" type="pres">
      <dgm:prSet presAssocID="{B12506CB-83FE-43FD-97FF-B2DEC4F09CEA}" presName="parentLin" presStyleCnt="0"/>
      <dgm:spPr/>
    </dgm:pt>
    <dgm:pt modelId="{24524ECA-7D5F-4291-9B8A-7510285BED46}" type="pres">
      <dgm:prSet presAssocID="{B12506CB-83FE-43FD-97FF-B2DEC4F09CEA}" presName="parentLeftMargin" presStyleLbl="node1" presStyleIdx="0" presStyleCnt="2"/>
      <dgm:spPr/>
      <dgm:t>
        <a:bodyPr/>
        <a:lstStyle/>
        <a:p>
          <a:endParaRPr lang="th-TH"/>
        </a:p>
      </dgm:t>
    </dgm:pt>
    <dgm:pt modelId="{7237DD29-6748-4DEF-8D9F-D694C68B4DF2}" type="pres">
      <dgm:prSet presAssocID="{B12506CB-83FE-43FD-97FF-B2DEC4F09CEA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89FA37-14FC-45DC-A6AC-F183E0EF4C1B}" type="pres">
      <dgm:prSet presAssocID="{B12506CB-83FE-43FD-97FF-B2DEC4F09CEA}" presName="negativeSpace" presStyleCnt="0"/>
      <dgm:spPr/>
    </dgm:pt>
    <dgm:pt modelId="{03D7B23E-41C0-4A57-AFD3-11EFC74974E4}" type="pres">
      <dgm:prSet presAssocID="{B12506CB-83FE-43FD-97FF-B2DEC4F09CEA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8ACF78-4B97-4DAB-9F07-1ED0EEEA40F1}" type="pres">
      <dgm:prSet presAssocID="{B23472C3-8834-4DBC-9E68-02879E58408C}" presName="spaceBetweenRectangles" presStyleCnt="0"/>
      <dgm:spPr/>
    </dgm:pt>
    <dgm:pt modelId="{679AD6B9-5324-4A09-8E9D-133C2CED8B6B}" type="pres">
      <dgm:prSet presAssocID="{5AF45C22-5AAE-4DFE-89EA-4C79A2459333}" presName="parentLin" presStyleCnt="0"/>
      <dgm:spPr/>
    </dgm:pt>
    <dgm:pt modelId="{50B5C943-05D9-4474-BA91-6D03F961E0D3}" type="pres">
      <dgm:prSet presAssocID="{5AF45C22-5AAE-4DFE-89EA-4C79A2459333}" presName="parentLeftMargin" presStyleLbl="node1" presStyleIdx="0" presStyleCnt="2"/>
      <dgm:spPr/>
      <dgm:t>
        <a:bodyPr/>
        <a:lstStyle/>
        <a:p>
          <a:endParaRPr lang="th-TH"/>
        </a:p>
      </dgm:t>
    </dgm:pt>
    <dgm:pt modelId="{5C424E77-0857-4331-A2EA-6C4C7B396D11}" type="pres">
      <dgm:prSet presAssocID="{5AF45C22-5AAE-4DFE-89EA-4C79A245933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25D135-B2A8-4DCF-903C-D4AFE416DF9B}" type="pres">
      <dgm:prSet presAssocID="{5AF45C22-5AAE-4DFE-89EA-4C79A2459333}" presName="negativeSpace" presStyleCnt="0"/>
      <dgm:spPr/>
    </dgm:pt>
    <dgm:pt modelId="{045F22C7-1A97-44FC-88AE-4FA8652FB062}" type="pres">
      <dgm:prSet presAssocID="{5AF45C22-5AAE-4DFE-89EA-4C79A2459333}" presName="childText" presStyleLbl="conFgAcc1" presStyleIdx="1" presStyleCnt="2" custLinFactY="4466" custLinFactNeighborX="961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4141145-F579-4D99-A332-87A7A1B56BF8}" type="presOf" srcId="{5AF45C22-5AAE-4DFE-89EA-4C79A2459333}" destId="{5C424E77-0857-4331-A2EA-6C4C7B396D11}" srcOrd="1" destOrd="0" presId="urn:microsoft.com/office/officeart/2005/8/layout/list1"/>
    <dgm:cxn modelId="{4E9FA18A-4678-49D8-BA0C-ECB5B07059C4}" srcId="{5AF45C22-5AAE-4DFE-89EA-4C79A2459333}" destId="{76411A69-7844-4902-9180-7064FA051E36}" srcOrd="0" destOrd="0" parTransId="{F72A6329-3A01-48BF-BA89-9DD1AE9D78A6}" sibTransId="{671BAC5A-1FAE-4006-BC16-EC515F131A60}"/>
    <dgm:cxn modelId="{F127792A-5E7E-44C8-AD42-5F9284281C4D}" type="presOf" srcId="{7056802B-90D4-4515-972D-614B8E51B160}" destId="{045F22C7-1A97-44FC-88AE-4FA8652FB062}" srcOrd="0" destOrd="2" presId="urn:microsoft.com/office/officeart/2005/8/layout/list1"/>
    <dgm:cxn modelId="{8B7B85A5-EADC-48C8-9CB2-38F3B87C880D}" type="presOf" srcId="{7ED7854B-17D3-40AE-9AE4-07DA0D4BA368}" destId="{03D7B23E-41C0-4A57-AFD3-11EFC74974E4}" srcOrd="0" destOrd="1" presId="urn:microsoft.com/office/officeart/2005/8/layout/list1"/>
    <dgm:cxn modelId="{AE942111-807B-4D77-9140-F024723F786A}" srcId="{D3938193-5B45-4DAB-8ED1-6E6D5B30C8B6}" destId="{B12506CB-83FE-43FD-97FF-B2DEC4F09CEA}" srcOrd="0" destOrd="0" parTransId="{3DF21198-174C-4C80-AC08-BD7D07847F92}" sibTransId="{B23472C3-8834-4DBC-9E68-02879E58408C}"/>
    <dgm:cxn modelId="{647280B6-BB2B-46A8-A0E1-317891BF5470}" type="presOf" srcId="{D3938193-5B45-4DAB-8ED1-6E6D5B30C8B6}" destId="{43ABC185-3562-4CFE-8D9A-5C44E9AC2D05}" srcOrd="0" destOrd="0" presId="urn:microsoft.com/office/officeart/2005/8/layout/list1"/>
    <dgm:cxn modelId="{120DF67C-BC19-4468-B6A2-0242C6A299A4}" srcId="{5AF45C22-5AAE-4DFE-89EA-4C79A2459333}" destId="{08503AD9-2ADA-4256-8BA0-2FD19EAC75DA}" srcOrd="1" destOrd="0" parTransId="{EC854418-CD9E-4203-AA2A-40D07BF960FD}" sibTransId="{C44B29E8-8DAC-4C37-BC6E-D033268F78AE}"/>
    <dgm:cxn modelId="{59DA77B1-7138-4B1E-BAAB-4EB27FABF536}" type="presOf" srcId="{76411A69-7844-4902-9180-7064FA051E36}" destId="{045F22C7-1A97-44FC-88AE-4FA8652FB062}" srcOrd="0" destOrd="0" presId="urn:microsoft.com/office/officeart/2005/8/layout/list1"/>
    <dgm:cxn modelId="{B58A8C1C-35D0-4F0C-AC52-8608157BB5A4}" srcId="{D3938193-5B45-4DAB-8ED1-6E6D5B30C8B6}" destId="{5AF45C22-5AAE-4DFE-89EA-4C79A2459333}" srcOrd="1" destOrd="0" parTransId="{79384301-C93D-46BC-ADB6-7E8285E8BB79}" sibTransId="{4620802A-B207-4627-BCE2-5799165C5FDB}"/>
    <dgm:cxn modelId="{5450F95A-6B25-4089-BAEB-B422DFC20339}" type="presOf" srcId="{5AF45C22-5AAE-4DFE-89EA-4C79A2459333}" destId="{50B5C943-05D9-4474-BA91-6D03F961E0D3}" srcOrd="0" destOrd="0" presId="urn:microsoft.com/office/officeart/2005/8/layout/list1"/>
    <dgm:cxn modelId="{BA3F0F22-3A05-4BAB-9A4A-FFE99DC06BA7}" srcId="{76411A69-7844-4902-9180-7064FA051E36}" destId="{D0EBE17C-96BE-4F90-A335-96A60FCFC1F8}" srcOrd="3" destOrd="0" parTransId="{BFB6E7C8-E435-4744-87E7-8BBF790D4653}" sibTransId="{F392FBE7-F2F1-4813-A045-927659A8A8F8}"/>
    <dgm:cxn modelId="{C15F70C8-E36D-451A-A71D-87EB366E3BD8}" srcId="{B12506CB-83FE-43FD-97FF-B2DEC4F09CEA}" destId="{AAE49A17-466C-4EB1-985C-C6523844CBEF}" srcOrd="0" destOrd="0" parTransId="{2F6E3CD6-9B6A-46AB-932C-C848C696E6CD}" sibTransId="{FD34413B-22AA-4FE3-B16A-A30109D2F40A}"/>
    <dgm:cxn modelId="{987706FE-76F2-4C75-878B-EE57C4818483}" srcId="{76411A69-7844-4902-9180-7064FA051E36}" destId="{4D0E4CD5-7D1B-436B-A9CC-12BE45D19AFA}" srcOrd="2" destOrd="0" parTransId="{54C7DC32-C187-400F-856D-A06F1BF8EF46}" sibTransId="{ACA38062-5E5E-4036-9F96-7ED4EC5F90B6}"/>
    <dgm:cxn modelId="{524A18D3-AFD0-46E7-AD20-4183D2AA76EE}" srcId="{76411A69-7844-4902-9180-7064FA051E36}" destId="{E84C512A-B933-4F5C-A14E-1AC8ED54F814}" srcOrd="0" destOrd="0" parTransId="{90E56CB8-F790-427D-ADFB-93721D0F21E0}" sibTransId="{B1BB078A-998A-47D7-A357-4432BE6E7675}"/>
    <dgm:cxn modelId="{76781C97-6CAC-467F-8C2C-2F1A8D5B1823}" type="presOf" srcId="{E84C512A-B933-4F5C-A14E-1AC8ED54F814}" destId="{045F22C7-1A97-44FC-88AE-4FA8652FB062}" srcOrd="0" destOrd="1" presId="urn:microsoft.com/office/officeart/2005/8/layout/list1"/>
    <dgm:cxn modelId="{4682B5A5-44F6-4D49-978E-25779575DE1D}" type="presOf" srcId="{B12506CB-83FE-43FD-97FF-B2DEC4F09CEA}" destId="{7237DD29-6748-4DEF-8D9F-D694C68B4DF2}" srcOrd="1" destOrd="0" presId="urn:microsoft.com/office/officeart/2005/8/layout/list1"/>
    <dgm:cxn modelId="{2F57D0FB-AC94-4E48-9C07-41F245EAB3FE}" type="presOf" srcId="{B12506CB-83FE-43FD-97FF-B2DEC4F09CEA}" destId="{24524ECA-7D5F-4291-9B8A-7510285BED46}" srcOrd="0" destOrd="0" presId="urn:microsoft.com/office/officeart/2005/8/layout/list1"/>
    <dgm:cxn modelId="{EB108F68-311B-4724-AF3A-68D3AB0A8A90}" srcId="{76411A69-7844-4902-9180-7064FA051E36}" destId="{7056802B-90D4-4515-972D-614B8E51B160}" srcOrd="1" destOrd="0" parTransId="{3AC0988B-5759-4C1D-95A5-4E6BCF27772E}" sibTransId="{EF3060AA-FAE1-40BD-8C77-27E90F6E3D72}"/>
    <dgm:cxn modelId="{42B2F87A-725E-49A7-AC2A-019BF9F88234}" type="presOf" srcId="{08503AD9-2ADA-4256-8BA0-2FD19EAC75DA}" destId="{045F22C7-1A97-44FC-88AE-4FA8652FB062}" srcOrd="0" destOrd="6" presId="urn:microsoft.com/office/officeart/2005/8/layout/list1"/>
    <dgm:cxn modelId="{2FE5FB21-9C08-42E4-8258-7DF3CCFE6B77}" srcId="{76411A69-7844-4902-9180-7064FA051E36}" destId="{96A3D8AB-4507-476B-8112-215CD2800A9B}" srcOrd="4" destOrd="0" parTransId="{11A09276-DC12-4E97-9157-7AA7338297F7}" sibTransId="{9EC23FFE-C9C4-4682-90F3-BD401C261378}"/>
    <dgm:cxn modelId="{F6891622-1C98-4049-85D4-2210C28E0F7A}" srcId="{B12506CB-83FE-43FD-97FF-B2DEC4F09CEA}" destId="{7ED7854B-17D3-40AE-9AE4-07DA0D4BA368}" srcOrd="1" destOrd="0" parTransId="{AF5C33BE-431D-4630-9FA7-854ED2A2B6B2}" sibTransId="{56CB4B5E-230A-4F65-B00A-36D3A0A0C375}"/>
    <dgm:cxn modelId="{8EE7E437-EB2F-4434-86C9-BD7EC94CF9CB}" type="presOf" srcId="{96A3D8AB-4507-476B-8112-215CD2800A9B}" destId="{045F22C7-1A97-44FC-88AE-4FA8652FB062}" srcOrd="0" destOrd="5" presId="urn:microsoft.com/office/officeart/2005/8/layout/list1"/>
    <dgm:cxn modelId="{54FE8FBD-FC1F-402C-9582-E4AC9F649D63}" type="presOf" srcId="{D0EBE17C-96BE-4F90-A335-96A60FCFC1F8}" destId="{045F22C7-1A97-44FC-88AE-4FA8652FB062}" srcOrd="0" destOrd="4" presId="urn:microsoft.com/office/officeart/2005/8/layout/list1"/>
    <dgm:cxn modelId="{F8D5A8AA-1309-4BE3-A0FB-3CE2785EDC80}" type="presOf" srcId="{AAE49A17-466C-4EB1-985C-C6523844CBEF}" destId="{03D7B23E-41C0-4A57-AFD3-11EFC74974E4}" srcOrd="0" destOrd="0" presId="urn:microsoft.com/office/officeart/2005/8/layout/list1"/>
    <dgm:cxn modelId="{B0E9BE23-2F2E-4815-AFC3-26EC7899D634}" type="presOf" srcId="{4D0E4CD5-7D1B-436B-A9CC-12BE45D19AFA}" destId="{045F22C7-1A97-44FC-88AE-4FA8652FB062}" srcOrd="0" destOrd="3" presId="urn:microsoft.com/office/officeart/2005/8/layout/list1"/>
    <dgm:cxn modelId="{0A4E5334-5EBD-4E61-9FBA-2450347EDE49}" type="presParOf" srcId="{43ABC185-3562-4CFE-8D9A-5C44E9AC2D05}" destId="{D6BA23F1-795D-4EA5-A5A2-1CC781B98192}" srcOrd="0" destOrd="0" presId="urn:microsoft.com/office/officeart/2005/8/layout/list1"/>
    <dgm:cxn modelId="{0F42DECF-AD7A-4FF3-8CCF-872145B9F4BE}" type="presParOf" srcId="{D6BA23F1-795D-4EA5-A5A2-1CC781B98192}" destId="{24524ECA-7D5F-4291-9B8A-7510285BED46}" srcOrd="0" destOrd="0" presId="urn:microsoft.com/office/officeart/2005/8/layout/list1"/>
    <dgm:cxn modelId="{329BD125-36C1-47D5-A6DB-2D48432E2487}" type="presParOf" srcId="{D6BA23F1-795D-4EA5-A5A2-1CC781B98192}" destId="{7237DD29-6748-4DEF-8D9F-D694C68B4DF2}" srcOrd="1" destOrd="0" presId="urn:microsoft.com/office/officeart/2005/8/layout/list1"/>
    <dgm:cxn modelId="{69703CA3-F6D9-4610-A08A-16CE9E2B9FED}" type="presParOf" srcId="{43ABC185-3562-4CFE-8D9A-5C44E9AC2D05}" destId="{5A89FA37-14FC-45DC-A6AC-F183E0EF4C1B}" srcOrd="1" destOrd="0" presId="urn:microsoft.com/office/officeart/2005/8/layout/list1"/>
    <dgm:cxn modelId="{36A49263-24B7-437F-9ACB-808DA7E0EAD8}" type="presParOf" srcId="{43ABC185-3562-4CFE-8D9A-5C44E9AC2D05}" destId="{03D7B23E-41C0-4A57-AFD3-11EFC74974E4}" srcOrd="2" destOrd="0" presId="urn:microsoft.com/office/officeart/2005/8/layout/list1"/>
    <dgm:cxn modelId="{0150EC41-4CF2-4DE2-ABFE-FC7FFFC6D477}" type="presParOf" srcId="{43ABC185-3562-4CFE-8D9A-5C44E9AC2D05}" destId="{C68ACF78-4B97-4DAB-9F07-1ED0EEEA40F1}" srcOrd="3" destOrd="0" presId="urn:microsoft.com/office/officeart/2005/8/layout/list1"/>
    <dgm:cxn modelId="{B73D8181-F16A-44F7-BA33-27028FD6895A}" type="presParOf" srcId="{43ABC185-3562-4CFE-8D9A-5C44E9AC2D05}" destId="{679AD6B9-5324-4A09-8E9D-133C2CED8B6B}" srcOrd="4" destOrd="0" presId="urn:microsoft.com/office/officeart/2005/8/layout/list1"/>
    <dgm:cxn modelId="{010466D1-A531-4BED-A17B-DC5D5EBC74E9}" type="presParOf" srcId="{679AD6B9-5324-4A09-8E9D-133C2CED8B6B}" destId="{50B5C943-05D9-4474-BA91-6D03F961E0D3}" srcOrd="0" destOrd="0" presId="urn:microsoft.com/office/officeart/2005/8/layout/list1"/>
    <dgm:cxn modelId="{FF41705B-6739-43F7-9152-0CD6F147C2A1}" type="presParOf" srcId="{679AD6B9-5324-4A09-8E9D-133C2CED8B6B}" destId="{5C424E77-0857-4331-A2EA-6C4C7B396D11}" srcOrd="1" destOrd="0" presId="urn:microsoft.com/office/officeart/2005/8/layout/list1"/>
    <dgm:cxn modelId="{A4AEA6DB-6BF6-4961-8680-EF4F8344B688}" type="presParOf" srcId="{43ABC185-3562-4CFE-8D9A-5C44E9AC2D05}" destId="{2125D135-B2A8-4DCF-903C-D4AFE416DF9B}" srcOrd="5" destOrd="0" presId="urn:microsoft.com/office/officeart/2005/8/layout/list1"/>
    <dgm:cxn modelId="{022B6035-1C07-4955-9BC4-F765C5D6F4B1}" type="presParOf" srcId="{43ABC185-3562-4CFE-8D9A-5C44E9AC2D05}" destId="{045F22C7-1A97-44FC-88AE-4FA8652FB062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6C21BD-FD78-431F-88A2-90B216396BAA}">
      <dsp:nvSpPr>
        <dsp:cNvPr id="0" name=""/>
        <dsp:cNvSpPr/>
      </dsp:nvSpPr>
      <dsp:spPr>
        <a:xfrm>
          <a:off x="131" y="0"/>
          <a:ext cx="10153457" cy="2133327"/>
        </a:xfrm>
        <a:prstGeom prst="rightArrow">
          <a:avLst/>
        </a:prstGeom>
        <a:solidFill>
          <a:schemeClr val="accent4">
            <a:lumMod val="40000"/>
            <a:lumOff val="60000"/>
          </a:schemeClr>
        </a:solidFill>
        <a:ln>
          <a:solidFill>
            <a:srgbClr val="FFFF00"/>
          </a:solidFill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</dsp:sp>
    <dsp:sp modelId="{EFDD5B6C-C7D4-4F4B-B4A1-1099F6199D8D}">
      <dsp:nvSpPr>
        <dsp:cNvPr id="0" name=""/>
        <dsp:cNvSpPr/>
      </dsp:nvSpPr>
      <dsp:spPr>
        <a:xfrm>
          <a:off x="7472" y="1192342"/>
          <a:ext cx="2394791" cy="853330"/>
        </a:xfrm>
        <a:prstGeom prst="roundRect">
          <a:avLst/>
        </a:prstGeom>
        <a:solidFill>
          <a:srgbClr val="00B05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latin typeface="TH SarabunIT๙" pitchFamily="34" charset="-34"/>
              <a:cs typeface="TH SarabunIT๙" pitchFamily="34" charset="-34"/>
            </a:rPr>
            <a:t>แผน 12</a:t>
          </a:r>
          <a:br>
            <a:rPr lang="th-TH" sz="2000" b="1" kern="1200" dirty="0" smtClean="0">
              <a:latin typeface="TH SarabunIT๙" pitchFamily="34" charset="-34"/>
              <a:cs typeface="TH SarabunIT๙" pitchFamily="34" charset="-34"/>
            </a:rPr>
          </a:br>
          <a:r>
            <a:rPr lang="th-TH" sz="2000" b="1" kern="1200" dirty="0" smtClean="0">
              <a:latin typeface="TH SarabunIT๙" pitchFamily="34" charset="-34"/>
              <a:cs typeface="TH SarabunIT๙" pitchFamily="34" charset="-34"/>
            </a:rPr>
            <a:t>พ.ศ.2560-2564</a:t>
          </a:r>
          <a:endParaRPr lang="th-TH" sz="2000" b="1" kern="1200" dirty="0">
            <a:latin typeface="TH SarabunIT๙" pitchFamily="34" charset="-34"/>
            <a:cs typeface="TH SarabunIT๙" pitchFamily="34" charset="-34"/>
          </a:endParaRPr>
        </a:p>
      </dsp:txBody>
      <dsp:txXfrm>
        <a:off x="49128" y="1233998"/>
        <a:ext cx="2311479" cy="770018"/>
      </dsp:txXfrm>
    </dsp:sp>
    <dsp:sp modelId="{94447350-7C93-4155-9B94-327A0F14F430}">
      <dsp:nvSpPr>
        <dsp:cNvPr id="0" name=""/>
        <dsp:cNvSpPr/>
      </dsp:nvSpPr>
      <dsp:spPr>
        <a:xfrm>
          <a:off x="2592892" y="1192342"/>
          <a:ext cx="2394791" cy="853330"/>
        </a:xfrm>
        <a:prstGeom prst="roundRect">
          <a:avLst/>
        </a:prstGeom>
        <a:solidFill>
          <a:schemeClr val="accent3">
            <a:hueOff val="903533"/>
            <a:satOff val="33333"/>
            <a:lumOff val="-490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latin typeface="TH SarabunIT๙" pitchFamily="34" charset="-34"/>
              <a:cs typeface="TH SarabunIT๙" pitchFamily="34" charset="-34"/>
            </a:rPr>
            <a:t>แผน 13</a:t>
          </a:r>
          <a:br>
            <a:rPr lang="th-TH" sz="2000" b="1" kern="1200" dirty="0" smtClean="0">
              <a:latin typeface="TH SarabunIT๙" pitchFamily="34" charset="-34"/>
              <a:cs typeface="TH SarabunIT๙" pitchFamily="34" charset="-34"/>
            </a:rPr>
          </a:br>
          <a:r>
            <a:rPr lang="th-TH" sz="2000" b="1" kern="1200" dirty="0" smtClean="0">
              <a:latin typeface="TH SarabunIT๙" pitchFamily="34" charset="-34"/>
              <a:cs typeface="TH SarabunIT๙" pitchFamily="34" charset="-34"/>
            </a:rPr>
            <a:t>พ.ศ.2565-2569</a:t>
          </a:r>
          <a:endParaRPr lang="th-TH" sz="2000" b="1" kern="1200" dirty="0">
            <a:latin typeface="TH SarabunIT๙" pitchFamily="34" charset="-34"/>
            <a:cs typeface="TH SarabunIT๙" pitchFamily="34" charset="-34"/>
          </a:endParaRPr>
        </a:p>
      </dsp:txBody>
      <dsp:txXfrm>
        <a:off x="2634548" y="1233998"/>
        <a:ext cx="2311479" cy="770018"/>
      </dsp:txXfrm>
    </dsp:sp>
    <dsp:sp modelId="{D2D38DBE-57CB-41A4-A143-4014E4276855}">
      <dsp:nvSpPr>
        <dsp:cNvPr id="0" name=""/>
        <dsp:cNvSpPr/>
      </dsp:nvSpPr>
      <dsp:spPr>
        <a:xfrm>
          <a:off x="5175103" y="1192342"/>
          <a:ext cx="2394791" cy="853330"/>
        </a:xfrm>
        <a:prstGeom prst="roundRect">
          <a:avLst/>
        </a:prstGeom>
        <a:solidFill>
          <a:schemeClr val="accent3">
            <a:hueOff val="1807066"/>
            <a:satOff val="66667"/>
            <a:lumOff val="-980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latin typeface="TH SarabunIT๙" pitchFamily="34" charset="-34"/>
              <a:cs typeface="TH SarabunIT๙" pitchFamily="34" charset="-34"/>
            </a:rPr>
            <a:t>แผน 14</a:t>
          </a:r>
          <a:br>
            <a:rPr lang="th-TH" sz="2000" b="1" kern="1200" dirty="0" smtClean="0">
              <a:latin typeface="TH SarabunIT๙" pitchFamily="34" charset="-34"/>
              <a:cs typeface="TH SarabunIT๙" pitchFamily="34" charset="-34"/>
            </a:rPr>
          </a:br>
          <a:r>
            <a:rPr lang="th-TH" sz="2000" b="1" kern="1200" dirty="0" smtClean="0">
              <a:latin typeface="TH SarabunIT๙" pitchFamily="34" charset="-34"/>
              <a:cs typeface="TH SarabunIT๙" pitchFamily="34" charset="-34"/>
            </a:rPr>
            <a:t>พ.ศ.2570-2574</a:t>
          </a:r>
          <a:endParaRPr lang="th-TH" sz="2000" b="1" kern="1200" dirty="0">
            <a:latin typeface="TH SarabunIT๙" pitchFamily="34" charset="-34"/>
            <a:cs typeface="TH SarabunIT๙" pitchFamily="34" charset="-34"/>
          </a:endParaRPr>
        </a:p>
      </dsp:txBody>
      <dsp:txXfrm>
        <a:off x="5216759" y="1233998"/>
        <a:ext cx="2311479" cy="770018"/>
      </dsp:txXfrm>
    </dsp:sp>
    <dsp:sp modelId="{0D66EEC4-D529-46F1-A24E-A03CB667EA5E}">
      <dsp:nvSpPr>
        <dsp:cNvPr id="0" name=""/>
        <dsp:cNvSpPr/>
      </dsp:nvSpPr>
      <dsp:spPr>
        <a:xfrm>
          <a:off x="7757482" y="1192342"/>
          <a:ext cx="2394791" cy="853330"/>
        </a:xfrm>
        <a:prstGeom prst="round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latin typeface="TH SarabunIT๙" pitchFamily="34" charset="-34"/>
              <a:cs typeface="TH SarabunIT๙" pitchFamily="34" charset="-34"/>
            </a:rPr>
            <a:t>แผน 15</a:t>
          </a:r>
          <a:br>
            <a:rPr lang="th-TH" sz="2000" b="1" kern="1200" dirty="0" smtClean="0">
              <a:latin typeface="TH SarabunIT๙" pitchFamily="34" charset="-34"/>
              <a:cs typeface="TH SarabunIT๙" pitchFamily="34" charset="-34"/>
            </a:rPr>
          </a:br>
          <a:r>
            <a:rPr lang="th-TH" sz="2000" b="1" kern="1200" dirty="0" smtClean="0">
              <a:latin typeface="TH SarabunIT๙" pitchFamily="34" charset="-34"/>
              <a:cs typeface="TH SarabunIT๙" pitchFamily="34" charset="-34"/>
            </a:rPr>
            <a:t>พ.ศ.2575-2579</a:t>
          </a:r>
          <a:endParaRPr lang="th-TH" sz="2000" b="1" kern="1200" dirty="0">
            <a:latin typeface="TH SarabunIT๙" pitchFamily="34" charset="-34"/>
            <a:cs typeface="TH SarabunIT๙" pitchFamily="34" charset="-34"/>
          </a:endParaRPr>
        </a:p>
      </dsp:txBody>
      <dsp:txXfrm>
        <a:off x="7799138" y="1233998"/>
        <a:ext cx="2311479" cy="7700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51162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609F0B-93C1-48F6-8895-8B8F570176D0}" type="datetimeFigureOut">
              <a:rPr lang="th-TH" smtClean="0"/>
              <a:t>29/05/61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61062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1038" y="4784725"/>
            <a:ext cx="5446712" cy="3913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42450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6038" y="9442450"/>
            <a:ext cx="2951162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E5AC32-AFB6-4CF1-ABFA-83B968FF6E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57752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5AC32-AFB6-4CF1-ABFA-83B968FF6E5F}" type="slidenum">
              <a:rPr lang="th-TH" smtClean="0">
                <a:solidFill>
                  <a:prstClr val="black"/>
                </a:solidFill>
              </a:rPr>
              <a:pPr/>
              <a:t>5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851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5AC32-AFB6-4CF1-ABFA-83B968FF6E5F}" type="slidenum">
              <a:rPr lang="th-TH" smtClean="0"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940112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5AC32-AFB6-4CF1-ABFA-83B968FF6E5F}" type="slidenum">
              <a:rPr lang="th-TH" smtClean="0">
                <a:solidFill>
                  <a:prstClr val="black"/>
                </a:solidFill>
              </a:rPr>
              <a:pPr/>
              <a:t>7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1928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5AC32-AFB6-4CF1-ABFA-83B968FF6E5F}" type="slidenum">
              <a:rPr lang="th-TH" smtClean="0">
                <a:solidFill>
                  <a:prstClr val="black"/>
                </a:solidFill>
              </a:rPr>
              <a:pPr/>
              <a:t>8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0977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5AC32-AFB6-4CF1-ABFA-83B968FF6E5F}" type="slidenum">
              <a:rPr lang="th-TH" smtClean="0"/>
              <a:t>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703105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5AC32-AFB6-4CF1-ABFA-83B968FF6E5F}" type="slidenum">
              <a:rPr lang="th-TH" smtClean="0">
                <a:solidFill>
                  <a:prstClr val="black"/>
                </a:solidFill>
              </a:rPr>
              <a:pPr/>
              <a:t>22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6766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41288" y="766763"/>
            <a:ext cx="6816725" cy="3833812"/>
          </a:xfrm>
          <a:ln/>
        </p:spPr>
      </p:sp>
      <p:sp>
        <p:nvSpPr>
          <p:cNvPr id="7171" name="ตัวยึดบันทึกย่อ 2"/>
          <p:cNvSpPr>
            <a:spLocks noGrp="1"/>
          </p:cNvSpPr>
          <p:nvPr>
            <p:ph type="body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62500" lnSpcReduction="20000"/>
          </a:bodyPr>
          <a:lstStyle/>
          <a:p>
            <a:pPr eaLnBrk="1" hangingPunct="1">
              <a:spcBef>
                <a:spcPct val="0"/>
              </a:spcBef>
              <a:buFontTx/>
              <a:buChar char="•"/>
              <a:defRPr/>
            </a:pPr>
            <a:r>
              <a:rPr lang="th-TH" alt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การจัดทำยุทธศาสตร์การจัดสรรงบประมาณรายจ่ายประจำปีงบประมาณ พ.ศ. 25</a:t>
            </a:r>
            <a:r>
              <a:rPr lang="en-US" alt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62</a:t>
            </a:r>
            <a:r>
              <a:rPr lang="th-TH" alt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ได้ให้ความสำคัญ</a:t>
            </a:r>
            <a:r>
              <a:rPr lang="th-TH" altLang="th-TH" spc="-3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กับ</a:t>
            </a:r>
            <a:br>
              <a:rPr lang="th-TH" altLang="th-TH" spc="-3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altLang="th-TH" spc="-3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การน้อมนำ “ปรัชญาของเศรษฐกิจพอเพียง” มาเป็นหลักในการจัดทำ โดยพิจารณาให้มีความสอดคล้องกับ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  <a:defRPr/>
            </a:pPr>
            <a:r>
              <a:rPr lang="th-TH" alt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ร่างกรอบยุทธศาสตร์ชาติ ระยะ 20 ปี (พ.ศ. 2560 - 2579)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  <a:defRPr/>
            </a:pPr>
            <a:r>
              <a:rPr lang="th-TH" alt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แผนพัฒนาเศรษฐกิจและสังคมแห่งชาติ ฉบับที่ </a:t>
            </a:r>
            <a:r>
              <a:rPr lang="en-US" alt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r>
              <a:rPr lang="th-TH" alt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(พ.ศ. 2560 - 2564)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  <a:defRPr/>
            </a:pPr>
            <a:r>
              <a:rPr lang="th-TH" alt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เป้าหมายการพัฒนาที่ยั่งยืน (พ.ศ. 2558 - 2573)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  <a:defRPr/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กรอบแนวคิดการพัฒนาประเทศไปสู่ประเทศไทย 4.0</a:t>
            </a:r>
            <a:endParaRPr lang="th-TH" alt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 eaLnBrk="1" hangingPunct="1">
              <a:spcBef>
                <a:spcPct val="0"/>
              </a:spcBef>
              <a:buFontTx/>
              <a:buChar char="•"/>
              <a:defRPr/>
            </a:pPr>
            <a:r>
              <a:rPr lang="th-TH" alt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นโยบายความมั่นคงแห่งชาติ (พ.ศ. 2558 – 2564)  </a:t>
            </a:r>
          </a:p>
          <a:p>
            <a:pPr lvl="1" eaLnBrk="1" hangingPunct="1">
              <a:spcBef>
                <a:spcPct val="0"/>
              </a:spcBef>
              <a:buFontTx/>
              <a:buChar char="•"/>
              <a:defRPr/>
            </a:pPr>
            <a:r>
              <a:rPr lang="th-TH" alt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แผนแม่บทอื่นๆ และนโยบายของรัฐบาล </a:t>
            </a:r>
          </a:p>
          <a:p>
            <a:pPr marL="189251" indent="-189251">
              <a:buFont typeface="Arial" panose="020B0604020202020204" pitchFamily="34" charset="0"/>
              <a:buChar char="•"/>
              <a:defRPr/>
            </a:pP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จัดทำยุทธศาสตร์การจัดสรรงบประมาณ ก็เพื่อให้ส่วนราชการ รัฐวิสาหกิจ และหน่วยงานอื่นใช้เป็นแนวทางในการจัดทำคำของบประมาณรายจ่ายประจำปีงบประมาณ พ.ศ. 2562 และสำนักงบประมาณใช้เป็นกรอบในการจัดสรรงบประมาณ ซึ่งแบ่งเป็นงบประมาณ 6 กลุ่ม ได้แก่ </a:t>
            </a:r>
            <a:b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1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งบกลาง    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2)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งบประมาณบุคลากรภาครัฐ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b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3)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งบประมาณกระทรวง/หน่วยงาน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(Function)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b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4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</a:t>
            </a:r>
            <a:r>
              <a:rPr lang="th-TH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บูรณา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(Agenda)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5)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งบประมาณพื้นที่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(Area)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6)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งบประมาณบริหารจัดการหนี้ภาครัฐ</a:t>
            </a:r>
          </a:p>
          <a:p>
            <a:pPr marL="189251" indent="-189251">
              <a:buFont typeface="Arial" panose="020B0604020202020204" pitchFamily="34" charset="0"/>
              <a:buChar char="•"/>
              <a:defRPr/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ทั้งนี้ ในส่วนที่เป็นงบประมาณพื้นที่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(Area)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จะมีการจัดสรรงบประมาณจำแนกเป็น 6 ภาค ได้แก่ </a:t>
            </a:r>
            <a:b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1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ภาคเหนือ               2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ภาคตะวันออกเฉียงเหนือ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3)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ภาคกลาง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4)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ภาคตะวันออก </a:t>
            </a:r>
            <a:b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5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ภาคใต้                   6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ภาคใต้ชายแดน  </a:t>
            </a:r>
            <a:b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โดยในปีงบประมาณ พ.ศ. 2562 สำนักงบประมาณได้ให้ความสำคัญกับการบูร</a:t>
            </a:r>
            <a:r>
              <a:rPr lang="th-TH" dirty="0" err="1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ณา</a:t>
            </a:r>
            <a:r>
              <a:rPr lang="th-TH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การงบประมาณ 3 มิติ  </a:t>
            </a:r>
            <a:br>
              <a:rPr lang="th-TH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ทั้ง </a:t>
            </a:r>
            <a:r>
              <a:rPr lang="en-US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Function / Agenda / Area </a:t>
            </a:r>
            <a:r>
              <a:rPr lang="th-TH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ตั้งแต่ขั้นตอนของการจัดทำยุทธศาสตร์การจัดสรรงบประมาณ </a:t>
            </a:r>
            <a:br>
              <a:rPr lang="th-TH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เพื่อให้ส่วนราชการฯ ใช้เป็นแนวทางในการเสนอขอจัดสรรงบประมาณลงในแต่ละภาค/พื้นที่ อย่างเหมาะสม</a:t>
            </a:r>
            <a:endParaRPr lang="th-TH" altLang="th-TH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634651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5AC32-AFB6-4CF1-ABFA-83B968FF6E5F}" type="slidenum">
              <a:rPr lang="th-TH" smtClean="0"/>
              <a:t>39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388462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5411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h-TH" altLang="th-TH" smtClean="0">
              <a:latin typeface="Arial" panose="020B0604020202020204" pitchFamily="34" charset="0"/>
            </a:endParaRPr>
          </a:p>
        </p:txBody>
      </p:sp>
      <p:sp>
        <p:nvSpPr>
          <p:cNvPr id="145412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fld id="{071C16A5-0E98-46E6-91FC-334A46ADF7C3}" type="slidenum">
              <a:rPr lang="th-TH" altLang="th-TH">
                <a:solidFill>
                  <a:srgbClr val="000000"/>
                </a:solidFill>
              </a:rPr>
              <a:pPr eaLnBrk="1" hangingPunct="1"/>
              <a:t>54</a:t>
            </a:fld>
            <a:endParaRPr lang="th-TH" alt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503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dirty="0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52E041-B180-4C19-9909-F8B1E509245D}" type="datetimeFigureOut">
              <a:rPr lang="th-TH" smtClean="0"/>
              <a:t>29/05/61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690A638-048F-447E-9D7B-0634F6E852B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36320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52E041-B180-4C19-9909-F8B1E509245D}" type="datetimeFigureOut">
              <a:rPr lang="th-TH" smtClean="0"/>
              <a:t>29/05/61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690A638-048F-447E-9D7B-0634F6E852B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00876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52E041-B180-4C19-9909-F8B1E509245D}" type="datetimeFigureOut">
              <a:rPr lang="th-TH" smtClean="0"/>
              <a:t>29/05/61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690A638-048F-447E-9D7B-0634F6E852B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32754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52E041-B180-4C19-9909-F8B1E509245D}" type="datetimeFigureOut">
              <a:rPr lang="th-TH" smtClean="0"/>
              <a:t>29/05/61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690A638-048F-447E-9D7B-0634F6E852B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1240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52E041-B180-4C19-9909-F8B1E509245D}" type="datetimeFigureOut">
              <a:rPr lang="th-TH" smtClean="0"/>
              <a:t>29/05/61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690A638-048F-447E-9D7B-0634F6E852B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84544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52E041-B180-4C19-9909-F8B1E509245D}" type="datetimeFigureOut">
              <a:rPr lang="th-TH" smtClean="0"/>
              <a:t>29/05/61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690A638-048F-447E-9D7B-0634F6E852B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80959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52E041-B180-4C19-9909-F8B1E509245D}" type="datetimeFigureOut">
              <a:rPr lang="th-TH" smtClean="0"/>
              <a:t>29/05/61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690A638-048F-447E-9D7B-0634F6E852B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24954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52E041-B180-4C19-9909-F8B1E509245D}" type="datetimeFigureOut">
              <a:rPr lang="th-TH" smtClean="0"/>
              <a:t>29/05/61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690A638-048F-447E-9D7B-0634F6E852B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2540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52E041-B180-4C19-9909-F8B1E509245D}" type="datetimeFigureOut">
              <a:rPr lang="th-TH" smtClean="0"/>
              <a:t>29/05/61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690A638-048F-447E-9D7B-0634F6E852B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5481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52E041-B180-4C19-9909-F8B1E509245D}" type="datetimeFigureOut">
              <a:rPr lang="th-TH" smtClean="0"/>
              <a:t>29/05/61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690A638-048F-447E-9D7B-0634F6E852B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28374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52E041-B180-4C19-9909-F8B1E509245D}" type="datetimeFigureOut">
              <a:rPr lang="th-TH" smtClean="0"/>
              <a:t>29/05/61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690A638-048F-447E-9D7B-0634F6E852B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010011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41C1000F-95FD-4C0E-B1E4-3797296F871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919337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D3A1229E-379C-41C6-9C7A-EC5F65E66C6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144894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D55CD7A2-8A30-499E-BCFC-21C94974609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231980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AA36D58E-BFC7-4B49-A716-153B36BB409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597396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99AE20C1-EF20-4BB4-85AB-ACD2E114F3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66834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581B2348-B14B-4206-BB9F-500DDAD71DC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46407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9676A3FF-F254-4D54-A953-483E16C272C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0294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DD918354-9E69-42AC-BD82-F4F72B5AB2C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9707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20DAF55D-DE44-4EDF-B74A-8FC5D97E4C7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81209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F35ADE3A-E9DC-477A-85C8-BAC4F9BBE57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042324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88885C72-2CD8-4577-BF3F-C0A6902E07E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132189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ED85EDFB-8662-4914-8E51-5FC81F68461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534209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41C1000F-95FD-4C0E-B1E4-3797296F871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423150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D3A1229E-379C-41C6-9C7A-EC5F65E66C6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66895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D55CD7A2-8A30-499E-BCFC-21C94974609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5079034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AA36D58E-BFC7-4B49-A716-153B36BB409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90615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99AE20C1-EF20-4BB4-85AB-ACD2E114F3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1198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581B2348-B14B-4206-BB9F-500DDAD71DC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054420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9676A3FF-F254-4D54-A953-483E16C272C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3878628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DD918354-9E69-42AC-BD82-F4F72B5AB2C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020140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20DAF55D-DE44-4EDF-B74A-8FC5D97E4C7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600772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F35ADE3A-E9DC-477A-85C8-BAC4F9BBE57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37068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88885C72-2CD8-4577-BF3F-C0A6902E07E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29366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 smtClean="0"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ED85EDFB-8662-4914-8E51-5FC81F68461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8725461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234" y="4267200"/>
            <a:ext cx="12187767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830 w 5740"/>
                <a:gd name="T1" fmla="*/ 33 h 4316"/>
                <a:gd name="T2" fmla="*/ 0 w 5740"/>
                <a:gd name="T3" fmla="*/ 33 h 4316"/>
                <a:gd name="T4" fmla="*/ 0 w 5740"/>
                <a:gd name="T5" fmla="*/ 0 h 4316"/>
                <a:gd name="T6" fmla="*/ 5830 w 5740"/>
                <a:gd name="T7" fmla="*/ 0 h 4316"/>
                <a:gd name="T8" fmla="*/ 5830 w 5740"/>
                <a:gd name="T9" fmla="*/ 33 h 4316"/>
                <a:gd name="T10" fmla="*/ 5830 w 5740"/>
                <a:gd name="T11" fmla="*/ 33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srgbClr val="FFFFFF"/>
                </a:solidFill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4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4 w 382"/>
                  <a:gd name="T19" fmla="*/ 96 h 96"/>
                  <a:gd name="T20" fmla="*/ 268 w 382"/>
                  <a:gd name="T21" fmla="*/ 90 h 96"/>
                  <a:gd name="T22" fmla="*/ 316 w 382"/>
                  <a:gd name="T23" fmla="*/ 84 h 96"/>
                  <a:gd name="T24" fmla="*/ 357 w 382"/>
                  <a:gd name="T25" fmla="*/ 66 h 96"/>
                  <a:gd name="T26" fmla="*/ 387 w 382"/>
                  <a:gd name="T27" fmla="*/ 42 h 96"/>
                  <a:gd name="T28" fmla="*/ 381 w 382"/>
                  <a:gd name="T29" fmla="*/ 42 h 96"/>
                  <a:gd name="T30" fmla="*/ 351 w 382"/>
                  <a:gd name="T31" fmla="*/ 66 h 96"/>
                  <a:gd name="T32" fmla="*/ 310 w 382"/>
                  <a:gd name="T33" fmla="*/ 78 h 96"/>
                  <a:gd name="T34" fmla="*/ 268 w 382"/>
                  <a:gd name="T35" fmla="*/ 90 h 96"/>
                  <a:gd name="T36" fmla="*/ 214 w 382"/>
                  <a:gd name="T37" fmla="*/ 96 h 96"/>
                  <a:gd name="T38" fmla="*/ 214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4 w 185"/>
                  <a:gd name="T5" fmla="*/ 36 h 210"/>
                  <a:gd name="T6" fmla="*/ 160 w 185"/>
                  <a:gd name="T7" fmla="*/ 72 h 210"/>
                  <a:gd name="T8" fmla="*/ 166 w 185"/>
                  <a:gd name="T9" fmla="*/ 90 h 210"/>
                  <a:gd name="T10" fmla="*/ 172 w 185"/>
                  <a:gd name="T11" fmla="*/ 114 h 210"/>
                  <a:gd name="T12" fmla="*/ 166 w 185"/>
                  <a:gd name="T13" fmla="*/ 138 h 210"/>
                  <a:gd name="T14" fmla="*/ 154 w 185"/>
                  <a:gd name="T15" fmla="*/ 162 h 210"/>
                  <a:gd name="T16" fmla="*/ 124 w 185"/>
                  <a:gd name="T17" fmla="*/ 180 h 210"/>
                  <a:gd name="T18" fmla="*/ 90 w 185"/>
                  <a:gd name="T19" fmla="*/ 198 h 210"/>
                  <a:gd name="T20" fmla="*/ 101 w 185"/>
                  <a:gd name="T21" fmla="*/ 210 h 210"/>
                  <a:gd name="T22" fmla="*/ 136 w 185"/>
                  <a:gd name="T23" fmla="*/ 192 h 210"/>
                  <a:gd name="T24" fmla="*/ 166 w 185"/>
                  <a:gd name="T25" fmla="*/ 168 h 210"/>
                  <a:gd name="T26" fmla="*/ 184 w 185"/>
                  <a:gd name="T27" fmla="*/ 144 h 210"/>
                  <a:gd name="T28" fmla="*/ 190 w 185"/>
                  <a:gd name="T29" fmla="*/ 114 h 210"/>
                  <a:gd name="T30" fmla="*/ 184 w 185"/>
                  <a:gd name="T31" fmla="*/ 90 h 210"/>
                  <a:gd name="T32" fmla="*/ 178 w 185"/>
                  <a:gd name="T33" fmla="*/ 66 h 210"/>
                  <a:gd name="T34" fmla="*/ 160 w 185"/>
                  <a:gd name="T35" fmla="*/ 48 h 210"/>
                  <a:gd name="T36" fmla="*/ 136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1800">
                    <a:solidFill>
                      <a:srgbClr val="FFFFFF"/>
                    </a:solidFill>
                  </a:endParaRPr>
                </a:p>
              </p:txBody>
            </p:sp>
          </p:grpSp>
        </p:grpSp>
      </p:grpSp>
      <p:sp>
        <p:nvSpPr>
          <p:cNvPr id="866370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92276"/>
            <a:ext cx="103632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866371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8B387C40-19BB-46E9-AA51-EB2EB0D10A36}" type="slidenum">
              <a:rPr lang="th-TH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47858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620C62-F7AB-4698-9E96-032D6D5D3D5F}" type="slidenum">
              <a:rPr lang="th-TH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5033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A80E56-804C-4B44-B61F-0F8ED7DC0E56}" type="slidenum">
              <a:rPr lang="th-TH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52886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B63E0-4D95-4A6D-827C-E2CED0E8C8EF}" type="slidenum">
              <a:rPr lang="th-TH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04405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F9EB8E-722B-4C72-B8EE-419682F51E6B}" type="slidenum">
              <a:rPr lang="th-TH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4346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43C860-2F3E-4C75-83C5-947691757C29}" type="slidenum">
              <a:rPr lang="th-TH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12531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1AEC2B-3586-4F02-BE2A-C01BBD1C8025}" type="slidenum">
              <a:rPr lang="th-TH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40658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412D3A-1F71-434E-A4F9-BEADAF250721}" type="slidenum">
              <a:rPr lang="th-TH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14619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45F66E-F8A0-4932-ADAE-C3320D8937AE}" type="slidenum">
              <a:rPr lang="th-TH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04929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6DC337-A56C-4ECA-B16B-105BD0852B58}" type="slidenum">
              <a:rPr lang="th-TH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09703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7813"/>
            <a:ext cx="2743200" cy="58483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7813"/>
            <a:ext cx="8026400" cy="58483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444141-33F0-4317-AFF6-69C131B0FDA3}" type="slidenum">
              <a:rPr lang="th-TH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87714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609603" y="244480"/>
            <a:ext cx="11184468" cy="585152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>
          <a:xfrm>
            <a:off x="1117601" y="6245225"/>
            <a:ext cx="2535767" cy="476250"/>
          </a:xfrm>
        </p:spPr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>
          <a:xfrm>
            <a:off x="4572000" y="6245225"/>
            <a:ext cx="3860800" cy="476250"/>
          </a:xfrm>
        </p:spPr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xfrm>
            <a:off x="9249834" y="6245225"/>
            <a:ext cx="2535767" cy="476250"/>
          </a:xfrm>
        </p:spPr>
        <p:txBody>
          <a:bodyPr/>
          <a:lstStyle>
            <a:lvl1pPr>
              <a:defRPr/>
            </a:lvl1pPr>
          </a:lstStyle>
          <a:p>
            <a:fld id="{26C6001C-521C-412F-AE8D-D3A49C6BE90D}" type="slidenum">
              <a:rPr lang="th-TH">
                <a:solidFill>
                  <a:srgbClr val="FFFFFF"/>
                </a:solidFill>
              </a:rPr>
              <a:pPr/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783310"/>
      </p:ext>
    </p:extLst>
  </p:cSld>
  <p:clrMapOvr>
    <a:masterClrMapping/>
  </p:clrMapOvr>
  <p:transition spd="slow">
    <p:cover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3D72A0A3-6128-4F7C-9191-0A25CAF5EFF8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4447696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5673D1B7-77B3-4D6B-94A0-147F7C917477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6520045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BAB62C26-984B-4129-AF32-34BBC8989A8D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892351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FF33440E-6B3A-46A3-AB4C-D11E698CC3B4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1190301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73DE0D50-EDFA-4238-A40F-05FDA8333B8D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7966503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245173DD-18DB-49C0-967C-0F80D1C5043F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836775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A7A6D694-BE92-43B2-B726-DE10AE9CCB4B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5240398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F309A645-179F-4401-8BE4-6349EA0F5657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1525868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673C2C81-0A72-49C5-805E-3B0C1577EF93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2674713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165F3B85-4DE4-42AB-AB78-CF8805A91CBE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2706898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66B4DE86-F9F1-46AE-BADA-6B06C438407A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5356863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เนื้อหา 1"/>
          <p:cNvSpPr>
            <a:spLocks noGrp="1"/>
          </p:cNvSpPr>
          <p:nvPr>
            <p:ph/>
          </p:nvPr>
        </p:nvSpPr>
        <p:spPr>
          <a:xfrm>
            <a:off x="914400" y="609600"/>
            <a:ext cx="10363200" cy="54864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18C93813-F5BD-430C-8144-94451AF0D94F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6031342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ชื่อเรื่อง ภาพตัดปะ และข้อควา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ภาพตัดปะ 2"/>
          <p:cNvSpPr>
            <a:spLocks noGrp="1"/>
          </p:cNvSpPr>
          <p:nvPr>
            <p:ph type="clipArt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1818CDBA-C7BB-42EF-BECF-EBF8C4E185F3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445454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3A48A50A-11AD-4C75-995F-AF7B3842089B}" type="slidenum">
              <a:rPr lang="en-US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33489012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01922460-549B-412A-A870-A2EEE8D3CD7D}" type="slidenum">
              <a:rPr lang="en-US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55088451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A5BBA83E-FB19-4C33-BB1A-BB674BCB2547}" type="slidenum">
              <a:rPr lang="en-US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47952619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DF2F0EEF-C8FD-4B17-811C-D9BE88494A94}" type="slidenum">
              <a:rPr lang="en-US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405865027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463391EE-2037-47B7-BEA1-4F3B80704724}" type="slidenum">
              <a:rPr lang="en-US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94289161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C3D3507A-9019-420F-B53D-980AD3B3452D}" type="slidenum">
              <a:rPr lang="en-US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36342400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C48BBAA5-31F4-4EF7-BC9C-BA41B27BE222}" type="slidenum">
              <a:rPr lang="en-US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21508973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4666EA47-6388-4018-9C70-3C9045D68C06}" type="slidenum">
              <a:rPr lang="en-US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60687723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2D5C80DF-B149-4208-8201-73A340464FD6}" type="slidenum">
              <a:rPr lang="en-US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48226309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11248F70-6B65-4DA9-A71B-D144D3F9B8AA}" type="slidenum">
              <a:rPr lang="en-US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89234104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5BE8872A-2209-4540-A2D1-2732501A5B26}" type="slidenum">
              <a:rPr lang="en-US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37249888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เนื้อหา 1"/>
          <p:cNvSpPr>
            <a:spLocks noGrp="1"/>
          </p:cNvSpPr>
          <p:nvPr>
            <p:ph/>
          </p:nvPr>
        </p:nvSpPr>
        <p:spPr>
          <a:xfrm>
            <a:off x="914400" y="609600"/>
            <a:ext cx="10363200" cy="54864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70BDE889-4C1E-4093-A2C6-A11CEEE6988D}" type="slidenum">
              <a:rPr lang="en-US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421895105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ชื่อเรื่อง ภาพตัดปะ และข้อควา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ภาพตัดปะ 2"/>
          <p:cNvSpPr>
            <a:spLocks noGrp="1"/>
          </p:cNvSpPr>
          <p:nvPr>
            <p:ph type="clipArt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endParaRPr lang="th-TH" alt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fld id="{966509DB-3F7E-4463-B259-E200A043BABC}" type="slidenum">
              <a:rPr lang="en-US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213533296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25451" y="1752601"/>
            <a:ext cx="11766549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>
                <a:gd name="T0" fmla="*/ 335 w 5550"/>
                <a:gd name="T1" fmla="*/ 0 h 3216"/>
                <a:gd name="T2" fmla="*/ 333 w 5550"/>
                <a:gd name="T3" fmla="*/ 1290 h 3216"/>
                <a:gd name="T4" fmla="*/ 0 w 5550"/>
                <a:gd name="T5" fmla="*/ 1290 h 3216"/>
                <a:gd name="T6" fmla="*/ 6 w 5550"/>
                <a:gd name="T7" fmla="*/ 3210 h 3216"/>
                <a:gd name="T8" fmla="*/ 5550 w 5550"/>
                <a:gd name="T9" fmla="*/ 3216 h 3216"/>
                <a:gd name="T10" fmla="*/ 5550 w 5550"/>
                <a:gd name="T11" fmla="*/ 0 h 3216"/>
                <a:gd name="T12" fmla="*/ 335 w 5550"/>
                <a:gd name="T13" fmla="*/ 0 h 3216"/>
                <a:gd name="T14" fmla="*/ 335 w 5550"/>
                <a:gd name="T15" fmla="*/ 0 h 32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smtClean="0">
                <a:solidFill>
                  <a:srgbClr val="FFFFFF"/>
                </a:solidFill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192 h 2182"/>
                <a:gd name="T4" fmla="*/ 17217 w 4897"/>
                <a:gd name="T5" fmla="*/ 192 h 2182"/>
                <a:gd name="T6" fmla="*/ 1721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smtClean="0">
                <a:solidFill>
                  <a:srgbClr val="FFFFFF"/>
                </a:solidFill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</p:grpSp>
      <p:sp>
        <p:nvSpPr>
          <p:cNvPr id="18228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1320800" y="1905001"/>
            <a:ext cx="10363200" cy="1736725"/>
          </a:xfrm>
        </p:spPr>
        <p:txBody>
          <a:bodyPr anchor="t"/>
          <a:lstStyle>
            <a:lvl1pPr>
              <a:defRPr sz="5400"/>
            </a:lvl1pPr>
          </a:lstStyle>
          <a:p>
            <a:pPr lvl="0"/>
            <a:r>
              <a:rPr lang="th-TH" noProof="0" smtClean="0"/>
              <a:t>คลิกเพื่อแก้ไขลักษณะชื่อเรื่องต้นแบบ</a:t>
            </a:r>
          </a:p>
        </p:txBody>
      </p:sp>
      <p:sp>
        <p:nvSpPr>
          <p:cNvPr id="182282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20800" y="3962400"/>
            <a:ext cx="90424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th-TH" noProof="0" smtClean="0"/>
              <a:t>คลิกเพื่อแก้ไขลักษณะชื่อเรื่องรองต้นแบบ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1320801" y="6245225"/>
            <a:ext cx="2535767" cy="476250"/>
          </a:xfrm>
        </p:spPr>
        <p:txBody>
          <a:bodyPr/>
          <a:lstStyle>
            <a:lvl1pPr>
              <a:defRPr/>
            </a:lvl1pPr>
          </a:lstStyle>
          <a:p>
            <a:endParaRPr lang="th-TH" altLang="th-TH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4624917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/>
              <a:t>lki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DC4E4B-D0E0-44A1-927B-BA3805793C10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65541794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 altLang="th-TH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/>
              <a:t>lki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5A5EE6-B7AB-4B20-8AAC-3D6696D1BF48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292043680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 altLang="th-TH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/>
              <a:t>lki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8DF1CA-FE68-46D7-844A-5C32D90053C3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92444405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1117601" y="1905000"/>
            <a:ext cx="5236633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557434" y="1905000"/>
            <a:ext cx="5236633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 altLang="th-TH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/>
              <a:t>lki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3DE0C9-5841-4450-BA7F-C07C6357A33C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33212989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 altLang="th-TH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/>
              <a:t>lki</a:t>
            </a: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55CADF-76A6-470A-96D3-C1EBDD8FA9E8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76624501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 altLang="th-TH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/>
              <a:t>lki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E403E4-B015-423F-8A0C-36C875F723E6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263948223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 altLang="th-TH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/>
              <a:t>lki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9E465-43F1-44BF-9EBD-C89849C2F8E7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286366776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 altLang="th-TH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/>
              <a:t>lki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49E575-F723-47F3-BC19-6D21B081B201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283511261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 altLang="th-TH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/>
              <a:t>lki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CDC591-2291-4166-A7F4-22A9A63F0BA6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44940234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 altLang="th-TH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/>
              <a:t>lki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F1073E-F224-4BFF-AC58-6EBAE34B07C5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97029206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997951" y="244476"/>
            <a:ext cx="2796116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09601" y="244476"/>
            <a:ext cx="8185151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 altLang="th-TH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/>
              <a:t>lki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C786E3-A9E9-4A84-A2F9-AB7F62AAD888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4286507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2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slideLayout" Target="../slideLayouts/slideLayout73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5.xml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84.xml"/><Relationship Id="rId5" Type="http://schemas.openxmlformats.org/officeDocument/2006/relationships/slideLayout" Target="../slideLayouts/slideLayout78.xml"/><Relationship Id="rId10" Type="http://schemas.openxmlformats.org/officeDocument/2006/relationships/slideLayout" Target="../slideLayouts/slideLayout83.xml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endParaRPr lang="th-TH" dirty="0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489450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7251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3768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solidFill>
                  <a:srgbClr val="000000"/>
                </a:solidFill>
                <a:latin typeface="+mn-lt"/>
                <a:cs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/>
          </a:p>
        </p:txBody>
      </p:sp>
      <p:sp>
        <p:nvSpPr>
          <p:cNvPr id="3768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solidFill>
                  <a:srgbClr val="000000"/>
                </a:solidFill>
                <a:latin typeface="+mn-lt"/>
                <a:cs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/>
          </a:p>
        </p:txBody>
      </p:sp>
      <p:sp>
        <p:nvSpPr>
          <p:cNvPr id="3768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47200" y="6381750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smtClean="0">
                <a:solidFill>
                  <a:srgbClr val="000000"/>
                </a:solidFill>
                <a:cs typeface="Tahoma" panose="020B060403050404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AEA8A0B-C389-4CD7-BA7A-45E26863D29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62217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3768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solidFill>
                  <a:srgbClr val="000000"/>
                </a:solidFill>
                <a:latin typeface="+mn-lt"/>
                <a:cs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/>
          </a:p>
        </p:txBody>
      </p:sp>
      <p:sp>
        <p:nvSpPr>
          <p:cNvPr id="3768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solidFill>
                  <a:srgbClr val="000000"/>
                </a:solidFill>
                <a:latin typeface="+mn-lt"/>
                <a:cs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/>
          </a:p>
        </p:txBody>
      </p:sp>
      <p:sp>
        <p:nvSpPr>
          <p:cNvPr id="3768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47200" y="6381750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smtClean="0">
                <a:solidFill>
                  <a:srgbClr val="000000"/>
                </a:solidFill>
                <a:cs typeface="Tahoma" panose="020B060403050404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AEA8A0B-C389-4CD7-BA7A-45E26863D29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3134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282" name="Freeform 2"/>
          <p:cNvSpPr>
            <a:spLocks/>
          </p:cNvSpPr>
          <p:nvPr/>
        </p:nvSpPr>
        <p:spPr bwMode="hidden">
          <a:xfrm>
            <a:off x="8837084" y="6429375"/>
            <a:ext cx="38100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grpSp>
        <p:nvGrpSpPr>
          <p:cNvPr id="3075" name="Group 3"/>
          <p:cNvGrpSpPr>
            <a:grpSpLocks/>
          </p:cNvGrpSpPr>
          <p:nvPr/>
        </p:nvGrpSpPr>
        <p:grpSpPr bwMode="auto">
          <a:xfrm>
            <a:off x="4234" y="4267200"/>
            <a:ext cx="12187767" cy="2590800"/>
            <a:chOff x="2" y="2688"/>
            <a:chExt cx="5758" cy="1632"/>
          </a:xfrm>
        </p:grpSpPr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830 w 5740"/>
                <a:gd name="T1" fmla="*/ 33 h 4316"/>
                <a:gd name="T2" fmla="*/ 0 w 5740"/>
                <a:gd name="T3" fmla="*/ 33 h 4316"/>
                <a:gd name="T4" fmla="*/ 0 w 5740"/>
                <a:gd name="T5" fmla="*/ 0 h 4316"/>
                <a:gd name="T6" fmla="*/ 5830 w 5740"/>
                <a:gd name="T7" fmla="*/ 0 h 4316"/>
                <a:gd name="T8" fmla="*/ 5830 w 5740"/>
                <a:gd name="T9" fmla="*/ 33 h 4316"/>
                <a:gd name="T10" fmla="*/ 5830 w 5740"/>
                <a:gd name="T11" fmla="*/ 33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>
                <a:solidFill>
                  <a:srgbClr val="FFFFFF"/>
                </a:solidFill>
              </a:endParaRPr>
            </a:p>
          </p:txBody>
        </p:sp>
        <p:grpSp>
          <p:nvGrpSpPr>
            <p:cNvPr id="3082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865286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287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288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289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290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291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292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293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294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295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296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083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865298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299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00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01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02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03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04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05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06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07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08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09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79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80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12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13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14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84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084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865317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18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19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20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21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22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23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57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25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26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27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28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29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30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31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32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865333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085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38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4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4 w 382"/>
                  <a:gd name="T19" fmla="*/ 96 h 96"/>
                  <a:gd name="T20" fmla="*/ 268 w 382"/>
                  <a:gd name="T21" fmla="*/ 90 h 96"/>
                  <a:gd name="T22" fmla="*/ 316 w 382"/>
                  <a:gd name="T23" fmla="*/ 84 h 96"/>
                  <a:gd name="T24" fmla="*/ 357 w 382"/>
                  <a:gd name="T25" fmla="*/ 66 h 96"/>
                  <a:gd name="T26" fmla="*/ 387 w 382"/>
                  <a:gd name="T27" fmla="*/ 42 h 96"/>
                  <a:gd name="T28" fmla="*/ 381 w 382"/>
                  <a:gd name="T29" fmla="*/ 42 h 96"/>
                  <a:gd name="T30" fmla="*/ 351 w 382"/>
                  <a:gd name="T31" fmla="*/ 66 h 96"/>
                  <a:gd name="T32" fmla="*/ 310 w 382"/>
                  <a:gd name="T33" fmla="*/ 78 h 96"/>
                  <a:gd name="T34" fmla="*/ 268 w 382"/>
                  <a:gd name="T35" fmla="*/ 90 h 96"/>
                  <a:gd name="T36" fmla="*/ 214 w 382"/>
                  <a:gd name="T37" fmla="*/ 96 h 96"/>
                  <a:gd name="T38" fmla="*/ 214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39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40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41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42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43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4 w 185"/>
                  <a:gd name="T5" fmla="*/ 36 h 210"/>
                  <a:gd name="T6" fmla="*/ 160 w 185"/>
                  <a:gd name="T7" fmla="*/ 72 h 210"/>
                  <a:gd name="T8" fmla="*/ 166 w 185"/>
                  <a:gd name="T9" fmla="*/ 90 h 210"/>
                  <a:gd name="T10" fmla="*/ 172 w 185"/>
                  <a:gd name="T11" fmla="*/ 114 h 210"/>
                  <a:gd name="T12" fmla="*/ 166 w 185"/>
                  <a:gd name="T13" fmla="*/ 138 h 210"/>
                  <a:gd name="T14" fmla="*/ 154 w 185"/>
                  <a:gd name="T15" fmla="*/ 162 h 210"/>
                  <a:gd name="T16" fmla="*/ 124 w 185"/>
                  <a:gd name="T17" fmla="*/ 180 h 210"/>
                  <a:gd name="T18" fmla="*/ 90 w 185"/>
                  <a:gd name="T19" fmla="*/ 198 h 210"/>
                  <a:gd name="T20" fmla="*/ 101 w 185"/>
                  <a:gd name="T21" fmla="*/ 210 h 210"/>
                  <a:gd name="T22" fmla="*/ 136 w 185"/>
                  <a:gd name="T23" fmla="*/ 192 h 210"/>
                  <a:gd name="T24" fmla="*/ 166 w 185"/>
                  <a:gd name="T25" fmla="*/ 168 h 210"/>
                  <a:gd name="T26" fmla="*/ 184 w 185"/>
                  <a:gd name="T27" fmla="*/ 144 h 210"/>
                  <a:gd name="T28" fmla="*/ 190 w 185"/>
                  <a:gd name="T29" fmla="*/ 114 h 210"/>
                  <a:gd name="T30" fmla="*/ 184 w 185"/>
                  <a:gd name="T31" fmla="*/ 90 h 210"/>
                  <a:gd name="T32" fmla="*/ 178 w 185"/>
                  <a:gd name="T33" fmla="*/ 66 h 210"/>
                  <a:gd name="T34" fmla="*/ 160 w 185"/>
                  <a:gd name="T35" fmla="*/ 48 h 210"/>
                  <a:gd name="T36" fmla="*/ 136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44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800">
                  <a:solidFill>
                    <a:srgbClr val="FFFFFF"/>
                  </a:solidFill>
                </a:endParaRPr>
              </a:p>
            </p:txBody>
          </p:sp>
          <p:grpSp>
            <p:nvGrpSpPr>
              <p:cNvPr id="3093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46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47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48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18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049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1800">
                    <a:solidFill>
                      <a:srgbClr val="FFFFFF"/>
                    </a:solidFill>
                  </a:endParaRPr>
                </a:p>
              </p:txBody>
            </p:sp>
          </p:grpSp>
        </p:grpSp>
      </p:grpSp>
      <p:sp>
        <p:nvSpPr>
          <p:cNvPr id="865347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814"/>
            <a:ext cx="109728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865348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865349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865350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865351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6DE2B0C-03D1-404B-A5CC-5C85A55BEB19}" type="slidenum">
              <a:rPr lang="th-TH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68462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anose="05000000000000000000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คลิกเพื่อแก้ไขลักษณะชื่อเรื่องหลัก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คลิกเพื่อแก้ไขลักษณะข้อความหลัก</a:t>
            </a:r>
          </a:p>
          <a:p>
            <a:pPr lvl="1"/>
            <a:r>
              <a:rPr lang="th-TH" smtClean="0"/>
              <a:t>ระดับสอง</a:t>
            </a:r>
          </a:p>
          <a:p>
            <a:pPr lvl="2"/>
            <a:r>
              <a:rPr lang="th-TH" smtClean="0"/>
              <a:t>ระดับสาม</a:t>
            </a:r>
          </a:p>
          <a:p>
            <a:pPr lvl="3"/>
            <a:r>
              <a:rPr lang="th-TH" smtClean="0"/>
              <a:t>ระดับสี่</a:t>
            </a:r>
          </a:p>
          <a:p>
            <a:pPr lvl="4"/>
            <a:r>
              <a:rPr lang="th-TH" smtClean="0"/>
              <a:t>ระดับห้า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600">
                <a:solidFill>
                  <a:srgbClr val="000000"/>
                </a:solidFill>
                <a:latin typeface="Angsana New" pitchFamily="18" charset="-34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2600">
                <a:solidFill>
                  <a:srgbClr val="000000"/>
                </a:solidFill>
                <a:latin typeface="Angsana New" pitchFamily="18" charset="-34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2600">
                <a:solidFill>
                  <a:srgbClr val="000000"/>
                </a:solidFill>
                <a:latin typeface="Angsana New" panose="02020603050405020304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95FFCC3-009A-48E8-B288-94B274101DED}" type="slidenum">
              <a:rPr lang="en-US" smtClean="0">
                <a:cs typeface="Angsana New" panose="02020603050405020304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smtClean="0"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2648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คลิกเพื่อแก้ไขลักษณะชื่อเรื่องหลัก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คลิกเพื่อแก้ไขลักษณะข้อความหลัก</a:t>
            </a:r>
          </a:p>
          <a:p>
            <a:pPr lvl="1"/>
            <a:r>
              <a:rPr lang="th-TH" altLang="th-TH" smtClean="0"/>
              <a:t>ระดับสอง</a:t>
            </a:r>
          </a:p>
          <a:p>
            <a:pPr lvl="2"/>
            <a:r>
              <a:rPr lang="th-TH" altLang="th-TH" smtClean="0"/>
              <a:t>ระดับสาม</a:t>
            </a:r>
          </a:p>
          <a:p>
            <a:pPr lvl="3"/>
            <a:r>
              <a:rPr lang="th-TH" altLang="th-TH" smtClean="0"/>
              <a:t>ระดับสี่</a:t>
            </a:r>
          </a:p>
          <a:p>
            <a:pPr lvl="4"/>
            <a:r>
              <a:rPr lang="th-TH" altLang="th-TH" smtClean="0"/>
              <a:t>ระดับห้า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600">
                <a:solidFill>
                  <a:srgbClr val="000000"/>
                </a:solidFill>
                <a:latin typeface="Angsana New" panose="02020603050405020304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altLang="th-TH" smtClean="0">
              <a:cs typeface="Angsana New" panose="02020603050405020304" pitchFamily="18" charset="-34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2600">
                <a:solidFill>
                  <a:srgbClr val="000000"/>
                </a:solidFill>
                <a:latin typeface="Angsana New" panose="02020603050405020304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altLang="th-TH" smtClean="0">
              <a:cs typeface="Angsana New" panose="02020603050405020304" pitchFamily="18" charset="-34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2600">
                <a:solidFill>
                  <a:srgbClr val="000000"/>
                </a:solidFill>
                <a:latin typeface="Angsana New" panose="02020603050405020304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4081D0C-FE9E-4217-8CCD-3A7D28A1DCDD}" type="slidenum">
              <a:rPr lang="en-US" altLang="th-TH" smtClean="0">
                <a:cs typeface="Angsana New" panose="02020603050405020304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th-TH" smtClean="0"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92199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425451" y="1828800"/>
            <a:ext cx="11766549" cy="5029200"/>
            <a:chOff x="201" y="1152"/>
            <a:chExt cx="5559" cy="3168"/>
          </a:xfrm>
        </p:grpSpPr>
        <p:sp>
          <p:nvSpPr>
            <p:cNvPr id="2056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1 h 2182"/>
                <a:gd name="T4" fmla="*/ 17217 w 4897"/>
                <a:gd name="T5" fmla="*/ 1 h 2182"/>
                <a:gd name="T6" fmla="*/ 1721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smtClean="0">
                <a:solidFill>
                  <a:srgbClr val="FFFFFF"/>
                </a:solidFill>
              </a:endParaRPr>
            </a:p>
          </p:txBody>
        </p:sp>
        <p:sp>
          <p:nvSpPr>
            <p:cNvPr id="2057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>
                <a:gd name="T0" fmla="*/ 330 w 5550"/>
                <a:gd name="T1" fmla="*/ 1764 h 3168"/>
                <a:gd name="T2" fmla="*/ 0 w 5550"/>
                <a:gd name="T3" fmla="*/ 1764 h 3168"/>
                <a:gd name="T4" fmla="*/ 0 w 5550"/>
                <a:gd name="T5" fmla="*/ 3168 h 3168"/>
                <a:gd name="T6" fmla="*/ 5550 w 5550"/>
                <a:gd name="T7" fmla="*/ 3168 h 3168"/>
                <a:gd name="T8" fmla="*/ 5550 w 5550"/>
                <a:gd name="T9" fmla="*/ 0 h 3168"/>
                <a:gd name="T10" fmla="*/ 330 w 5550"/>
                <a:gd name="T11" fmla="*/ 0 h 3168"/>
                <a:gd name="T12" fmla="*/ 330 w 5550"/>
                <a:gd name="T13" fmla="*/ 1764 h 3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smtClean="0">
                <a:solidFill>
                  <a:srgbClr val="FFFFFF"/>
                </a:solidFill>
              </a:endParaRPr>
            </a:p>
          </p:txBody>
        </p:sp>
        <p:sp>
          <p:nvSpPr>
            <p:cNvPr id="2058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1 h 2182"/>
                <a:gd name="T4" fmla="*/ 17217 w 4897"/>
                <a:gd name="T5" fmla="*/ 1 h 2182"/>
                <a:gd name="T6" fmla="*/ 1721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smtClean="0">
                <a:solidFill>
                  <a:srgbClr val="FFFFFF"/>
                </a:solidFill>
              </a:endParaRPr>
            </a:p>
          </p:txBody>
        </p:sp>
        <p:sp>
          <p:nvSpPr>
            <p:cNvPr id="181254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181255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181256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>
                <a:gd name="T0" fmla="*/ 0 w 29"/>
                <a:gd name="T1" fmla="*/ 1416 h 1416"/>
                <a:gd name="T2" fmla="*/ 29 w 29"/>
                <a:gd name="T3" fmla="*/ 1416 h 1416"/>
                <a:gd name="T4" fmla="*/ 28 w 29"/>
                <a:gd name="T5" fmla="*/ 24 h 1416"/>
                <a:gd name="T6" fmla="*/ 0 w 29"/>
                <a:gd name="T7" fmla="*/ 0 h 1416"/>
                <a:gd name="T8" fmla="*/ 0 w 29"/>
                <a:gd name="T9" fmla="*/ 1416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181257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181258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</p:grpSp>
      <p:sp>
        <p:nvSpPr>
          <p:cNvPr id="18125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17601" y="6245225"/>
            <a:ext cx="253576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altLang="th-TH" smtClean="0"/>
          </a:p>
        </p:txBody>
      </p:sp>
      <p:sp>
        <p:nvSpPr>
          <p:cNvPr id="18126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720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/>
              <a:t>lki</a:t>
            </a:r>
          </a:p>
        </p:txBody>
      </p:sp>
      <p:sp>
        <p:nvSpPr>
          <p:cNvPr id="18126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249834" y="6245225"/>
            <a:ext cx="253576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3A2C84-2FD8-4ECA-9F2B-C046A6449A00}" type="slidenum">
              <a:rPr lang="th-TH" altLang="th-TH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th-TH" smtClean="0"/>
          </a:p>
        </p:txBody>
      </p:sp>
      <p:sp>
        <p:nvSpPr>
          <p:cNvPr id="181262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609601" y="244476"/>
            <a:ext cx="11180233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81263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1117600" y="1905000"/>
            <a:ext cx="10676467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 smtClean="0"/>
              <a:t>ระดับที่สอง</a:t>
            </a:r>
          </a:p>
          <a:p>
            <a:pPr lvl="2"/>
            <a:r>
              <a:rPr lang="th-TH" altLang="th-TH" smtClean="0"/>
              <a:t>ระดับที่สาม</a:t>
            </a:r>
          </a:p>
          <a:p>
            <a:pPr lvl="3"/>
            <a:r>
              <a:rPr lang="th-TH" altLang="th-TH" smtClean="0"/>
              <a:t>ระดับที่สี่</a:t>
            </a:r>
          </a:p>
          <a:p>
            <a:pPr lvl="4"/>
            <a:r>
              <a:rPr lang="th-TH" altLang="th-TH" smtClean="0"/>
              <a:t>ระดับที่ห้า</a:t>
            </a:r>
          </a:p>
        </p:txBody>
      </p:sp>
    </p:spTree>
    <p:extLst>
      <p:ext uri="{BB962C8B-B14F-4D97-AF65-F5344CB8AC3E}">
        <p14:creationId xmlns:p14="http://schemas.microsoft.com/office/powerpoint/2010/main" val="394739478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&#3619;&#3656;&#3634;&#3591;&#3618;&#3640;&#3607;&#3608;&#3624;&#3634;&#3626;&#3605;&#3619;&#3660;&#3594;&#3634;&#3605;&#3636;&#3648;&#3610;&#3639;&#3657;&#3629;&#3591;&#3605;&#3657;&#3609;.pdf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&#3649;&#3612;&#3609;&#3614;&#3633;&#3602;&#3609;&#3634;&#3648;&#3624;&#3619;&#3625;&#3600;&#3585;&#3636;&#3592;&#3631;%20&#3593;&#3610;&#3633;&#3610;&#3607;&#3637;&#3656;%2012.pdf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&#3649;&#3612;&#3609;&#3585;&#3634;&#3619;&#3624;&#3638;&#3585;&#3625;&#3634;&#3594;&#3634;&#3605;&#3636;%2020%20&#3611;&#3637;.pdf" TargetMode="Externa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3886200" y="1752601"/>
            <a:ext cx="4191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endParaRPr lang="th-TH" altLang="th-TH" sz="2800">
              <a:solidFill>
                <a:srgbClr val="FFFFFF"/>
              </a:solidFill>
              <a:latin typeface="AngsanaUPC" panose="02020603050405020304" pitchFamily="18" charset="-34"/>
            </a:endParaRPr>
          </a:p>
        </p:txBody>
      </p:sp>
      <p:pic>
        <p:nvPicPr>
          <p:cNvPr id="27651" name="Picture 3" descr="P10007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6916" name="Text Box 4"/>
          <p:cNvSpPr txBox="1">
            <a:spLocks noChangeArrowheads="1"/>
          </p:cNvSpPr>
          <p:nvPr/>
        </p:nvSpPr>
        <p:spPr bwMode="auto">
          <a:xfrm>
            <a:off x="1774825" y="1412876"/>
            <a:ext cx="864235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33CC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th-TH" altLang="th-TH" sz="4000" b="1" dirty="0" smtClean="0">
                <a:solidFill>
                  <a:srgbClr val="CC3300"/>
                </a:solidFill>
                <a:latin typeface="Angsana New" panose="02020603050405020304" pitchFamily="18" charset="-34"/>
                <a:cs typeface="JasmineUPC" panose="02020603050405020304" pitchFamily="18" charset="-34"/>
              </a:rPr>
              <a:t>                                                                                  </a:t>
            </a:r>
            <a:endParaRPr lang="th-TH" altLang="th-TH" sz="4000" b="1" dirty="0">
              <a:solidFill>
                <a:srgbClr val="008000"/>
              </a:solidFill>
              <a:latin typeface="Angsana New" panose="02020603050405020304" pitchFamily="18" charset="-34"/>
              <a:cs typeface="JasmineUPC" panose="02020603050405020304" pitchFamily="18" charset="-34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endParaRPr lang="th-TH" altLang="th-TH" sz="4000" b="1" dirty="0">
              <a:solidFill>
                <a:srgbClr val="CC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entury Gothic" panose="020B0502020202020204" pitchFamily="34" charset="0"/>
              <a:cs typeface="JasmineUPC" panose="02020603050405020304" pitchFamily="18" charset="-34"/>
            </a:endParaRPr>
          </a:p>
        </p:txBody>
      </p:sp>
      <p:sp>
        <p:nvSpPr>
          <p:cNvPr id="166917" name="Text Box 5"/>
          <p:cNvSpPr txBox="1">
            <a:spLocks noChangeArrowheads="1"/>
          </p:cNvSpPr>
          <p:nvPr/>
        </p:nvSpPr>
        <p:spPr bwMode="auto">
          <a:xfrm>
            <a:off x="8077200" y="5340107"/>
            <a:ext cx="437283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33CC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th-TH" altLang="th-TH" sz="4000" b="1" dirty="0">
                <a:latin typeface="Angsana New" panose="02020603050405020304" pitchFamily="18" charset="-34"/>
              </a:rPr>
              <a:t>โดย...ประถม  เชื้อหมอ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th-TH" altLang="th-TH" sz="4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ngsana New" panose="02020603050405020304" pitchFamily="18" charset="-34"/>
              </a:rPr>
              <a:t>ผอ.</a:t>
            </a:r>
            <a:r>
              <a:rPr lang="th-TH" altLang="th-TH" sz="40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  <a:latin typeface="Angsana New" panose="02020603050405020304" pitchFamily="18" charset="-34"/>
              </a:rPr>
              <a:t>สพป</a:t>
            </a:r>
            <a:r>
              <a:rPr lang="th-TH" altLang="th-TH" sz="4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ngsana New" panose="02020603050405020304" pitchFamily="18" charset="-34"/>
              </a:rPr>
              <a:t>.</a:t>
            </a:r>
            <a:r>
              <a:rPr lang="th-TH" altLang="th-TH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ngsana New" panose="02020603050405020304" pitchFamily="18" charset="-34"/>
              </a:rPr>
              <a:t>พะเยา เขต </a:t>
            </a:r>
            <a:r>
              <a:rPr lang="en-US" altLang="th-TH" sz="4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ngsana New" panose="02020603050405020304" pitchFamily="18" charset="-34"/>
                <a:ea typeface="SimSun" panose="02010600030101010101" pitchFamily="2" charset="-122"/>
              </a:rPr>
              <a:t>1</a:t>
            </a:r>
            <a:endParaRPr lang="en-US" altLang="zh-CN" sz="4000" b="1" dirty="0">
              <a:effectLst>
                <a:outerShdw blurRad="38100" dist="38100" dir="2700000" algn="tl">
                  <a:srgbClr val="000000"/>
                </a:outerShdw>
              </a:effectLst>
              <a:latin typeface="Angsana New" panose="02020603050405020304" pitchFamily="18" charset="-34"/>
              <a:ea typeface="SimSun" panose="02010600030101010101" pitchFamily="2" charset="-122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44061" y="3092383"/>
            <a:ext cx="10958732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33CC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th-TH" altLang="th-TH" sz="4000" b="1" dirty="0" smtClean="0">
                <a:solidFill>
                  <a:srgbClr val="CC3300"/>
                </a:solidFill>
                <a:latin typeface="Angsana New" panose="02020603050405020304" pitchFamily="18" charset="-34"/>
                <a:cs typeface="JasmineUPC" panose="02020603050405020304" pitchFamily="18" charset="-34"/>
              </a:rPr>
              <a:t>      </a:t>
            </a:r>
            <a:r>
              <a:rPr lang="th-TH" altLang="th-TH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anose="020B0502020202020204" pitchFamily="34" charset="0"/>
                <a:cs typeface="JasmineUPC" panose="02020603050405020304" pitchFamily="18" charset="-34"/>
              </a:rPr>
              <a:t>สำนักงานเขตพื้นที่การศึกษาประถมศึกษาพะเยา เขต </a:t>
            </a:r>
            <a:r>
              <a:rPr lang="en-US" altLang="th-TH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anose="020B0502020202020204" pitchFamily="34" charset="0"/>
                <a:cs typeface="JasmineUPC" panose="02020603050405020304" pitchFamily="18" charset="-34"/>
              </a:rPr>
              <a:t>1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th-TH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anose="020B0502020202020204" pitchFamily="34" charset="0"/>
                <a:cs typeface="JasmineUPC" panose="02020603050405020304" pitchFamily="18" charset="-34"/>
              </a:rPr>
              <a:t>14</a:t>
            </a:r>
            <a:r>
              <a:rPr lang="en-US" altLang="th-TH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anose="020B0502020202020204" pitchFamily="34" charset="0"/>
                <a:cs typeface="JasmineUPC" panose="02020603050405020304" pitchFamily="18" charset="-34"/>
              </a:rPr>
              <a:t> </a:t>
            </a:r>
            <a:r>
              <a:rPr lang="th-TH" altLang="th-TH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anose="020B0502020202020204" pitchFamily="34" charset="0"/>
                <a:cs typeface="JasmineUPC" panose="02020603050405020304" pitchFamily="18" charset="-34"/>
              </a:rPr>
              <a:t>พฤษภาคม </a:t>
            </a:r>
            <a:r>
              <a:rPr lang="en-US" altLang="th-TH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anose="020B0502020202020204" pitchFamily="34" charset="0"/>
                <a:cs typeface="JasmineUPC" panose="02020603050405020304" pitchFamily="18" charset="-34"/>
              </a:rPr>
              <a:t>2561</a:t>
            </a:r>
            <a:endParaRPr lang="th-TH" altLang="th-TH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entury Gothic" panose="020B0502020202020204" pitchFamily="34" charset="0"/>
              <a:cs typeface="JasmineUPC" panose="02020603050405020304" pitchFamily="18" charset="-34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660525" y="751622"/>
            <a:ext cx="864235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33CC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th-TH" altLang="th-TH" sz="4000" b="1" dirty="0" smtClean="0">
                <a:solidFill>
                  <a:srgbClr val="CC3300"/>
                </a:solidFill>
                <a:latin typeface="Angsana New" panose="02020603050405020304" pitchFamily="18" charset="-34"/>
                <a:cs typeface="JasmineUPC" panose="02020603050405020304" pitchFamily="18" charset="-34"/>
              </a:rPr>
              <a:t>                                                                                  </a:t>
            </a:r>
            <a:endParaRPr lang="th-TH" altLang="th-TH" sz="4000" b="1" dirty="0">
              <a:solidFill>
                <a:srgbClr val="008000"/>
              </a:solidFill>
              <a:latin typeface="Angsana New" panose="02020603050405020304" pitchFamily="18" charset="-34"/>
              <a:cs typeface="JasmineUPC" panose="02020603050405020304" pitchFamily="18" charset="-34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endParaRPr lang="th-TH" altLang="th-TH" sz="4000" b="1" dirty="0">
              <a:solidFill>
                <a:srgbClr val="CC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entury Gothic" panose="020B0502020202020204" pitchFamily="34" charset="0"/>
              <a:cs typeface="JasmineUPC" panose="02020603050405020304" pitchFamily="18" charset="-34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844061" y="321440"/>
            <a:ext cx="10818056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33CC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th-TH" altLang="th-TH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anose="020B0502020202020204" pitchFamily="34" charset="0"/>
                <a:cs typeface="JasmineUPC" panose="02020603050405020304" pitchFamily="18" charset="-34"/>
              </a:rPr>
              <a:t>การประชุมผู้บริหารสถานศึกษา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th-TH" altLang="th-TH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anose="020B0502020202020204" pitchFamily="34" charset="0"/>
                <a:cs typeface="JasmineUPC" panose="02020603050405020304" pitchFamily="18" charset="-34"/>
              </a:rPr>
              <a:t>ครูและบุคลากรทางการศึกษา</a:t>
            </a:r>
            <a:endParaRPr lang="th-TH" altLang="th-TH" sz="72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entury Gothic" panose="020B0502020202020204" pitchFamily="34" charset="0"/>
              <a:cs typeface="Jasmine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936724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6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6" grpId="0"/>
      <p:bldP spid="166917" grpId="0"/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3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4520" y="396568"/>
            <a:ext cx="4885898" cy="6236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932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168812" y="1587832"/>
            <a:ext cx="11844997" cy="2400657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 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รัฐธรรมนูญ</a:t>
            </a:r>
            <a:r>
              <a:rPr lang="th-TH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แห่งราชอาณาจักร</a:t>
            </a:r>
            <a:r>
              <a:rPr lang="th-TH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ไทย </a:t>
            </a:r>
            <a:endParaRPr lang="en-US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ea typeface="Tahoma" panose="020B0604030504040204" pitchFamily="34" charset="0"/>
              <a:cs typeface="Cordia New" pitchFamily="34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พุทธศักราช </a:t>
            </a:r>
            <a:r>
              <a:rPr 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2560</a:t>
            </a:r>
            <a:endParaRPr lang="th-TH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ea typeface="Tahoma" panose="020B0604030504040204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6088685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" y="872174"/>
            <a:ext cx="11582400" cy="5071426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th-TH" dirty="0"/>
              <a:t/>
            </a:r>
            <a:br>
              <a:rPr lang="th-TH" dirty="0"/>
            </a:br>
            <a:r>
              <a:rPr lang="th-TH" sz="9600" b="1" dirty="0">
                <a:solidFill>
                  <a:srgbClr val="000000"/>
                </a:solidFill>
                <a:latin typeface="TH SarabunPSK"/>
              </a:rPr>
              <a:t>หมวด ๕ หน้าที่ของรัฐ </a:t>
            </a:r>
            <a:endParaRPr lang="en-US" sz="9600" b="1" dirty="0">
              <a:solidFill>
                <a:srgbClr val="000000"/>
              </a:solidFill>
              <a:latin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3841396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  <a:solidFill>
            <a:srgbClr val="000000"/>
          </a:solidFill>
        </p:spPr>
        <p:txBody>
          <a:bodyPr/>
          <a:lstStyle/>
          <a:p>
            <a:pPr algn="l"/>
            <a:r>
              <a:rPr lang="th-TH" sz="6000" b="1" dirty="0" smtClean="0">
                <a:solidFill>
                  <a:srgbClr val="00B0F0"/>
                </a:solidFill>
                <a:latin typeface="TH SarabunPSK"/>
              </a:rPr>
              <a:t>มาตรา </a:t>
            </a:r>
            <a:r>
              <a:rPr lang="th-TH" sz="6000" b="1" dirty="0">
                <a:solidFill>
                  <a:srgbClr val="00B0F0"/>
                </a:solidFill>
                <a:latin typeface="TH SarabunPSK"/>
              </a:rPr>
              <a:t>๕๔ </a:t>
            </a:r>
            <a:r>
              <a:rPr lang="th-TH" sz="6000" b="1" dirty="0" smtClean="0">
                <a:solidFill>
                  <a:srgbClr val="00B0F0"/>
                </a:solidFill>
                <a:latin typeface="TH SarabunPSK"/>
              </a:rPr>
              <a:t> </a:t>
            </a:r>
            <a:r>
              <a:rPr lang="th-TH" sz="6000" b="1" dirty="0" smtClean="0">
                <a:solidFill>
                  <a:srgbClr val="FFFF00"/>
                </a:solidFill>
                <a:latin typeface="TH SarabunPSK"/>
              </a:rPr>
              <a:t>รัฐ</a:t>
            </a:r>
            <a:r>
              <a:rPr lang="th-TH" sz="6000" b="1" dirty="0">
                <a:solidFill>
                  <a:srgbClr val="FFFF00"/>
                </a:solidFill>
                <a:latin typeface="TH SarabunPSK"/>
              </a:rPr>
              <a:t>ต้อง</a:t>
            </a:r>
            <a:r>
              <a:rPr lang="th-TH" sz="6000" b="1" dirty="0" err="1">
                <a:solidFill>
                  <a:srgbClr val="FFFF00"/>
                </a:solidFill>
                <a:latin typeface="TH SarabunPSK"/>
              </a:rPr>
              <a:t>ดําเนินการ</a:t>
            </a:r>
            <a:r>
              <a:rPr lang="th-TH" sz="6000" b="1" dirty="0">
                <a:solidFill>
                  <a:srgbClr val="FFFF00"/>
                </a:solidFill>
                <a:latin typeface="TH SarabunPSK"/>
              </a:rPr>
              <a:t>ให้เด็กทุกคนได้รับการศึกษาเป็นเวลาสิบสอง</a:t>
            </a:r>
            <a:r>
              <a:rPr lang="th-TH" sz="6000" b="1">
                <a:solidFill>
                  <a:srgbClr val="FFFF00"/>
                </a:solidFill>
                <a:latin typeface="TH SarabunPSK"/>
              </a:rPr>
              <a:t>ปี </a:t>
            </a:r>
            <a:r>
              <a:rPr lang="th-TH" sz="6000" b="1" smtClean="0">
                <a:solidFill>
                  <a:srgbClr val="FFFF00"/>
                </a:solidFill>
                <a:latin typeface="TH SarabunPSK"/>
              </a:rPr>
              <a:t>ตั้งแต่ก่อน</a:t>
            </a:r>
            <a:r>
              <a:rPr lang="th-TH" sz="6000" b="1" dirty="0">
                <a:solidFill>
                  <a:srgbClr val="FFFF00"/>
                </a:solidFill>
                <a:latin typeface="TH SarabunPSK"/>
              </a:rPr>
              <a:t>วัยเรียนจนจบการศึกษาภาคบังคับอย่างมี</a:t>
            </a:r>
            <a:r>
              <a:rPr lang="th-TH" sz="6000" b="1" dirty="0" smtClean="0">
                <a:solidFill>
                  <a:srgbClr val="FFFF00"/>
                </a:solidFill>
                <a:latin typeface="TH SarabunPSK"/>
              </a:rPr>
              <a:t>คุณภาพ โดย</a:t>
            </a:r>
            <a:r>
              <a:rPr lang="th-TH" sz="6000" b="1" dirty="0">
                <a:solidFill>
                  <a:srgbClr val="FFFF00"/>
                </a:solidFill>
                <a:latin typeface="TH SarabunPSK"/>
              </a:rPr>
              <a:t>ไม่เก็บค่าใช้จ่าย</a:t>
            </a:r>
            <a:br>
              <a:rPr lang="th-TH" sz="6000" b="1" dirty="0">
                <a:solidFill>
                  <a:srgbClr val="FFFF00"/>
                </a:solidFill>
                <a:latin typeface="TH SarabunPSK"/>
              </a:rPr>
            </a:br>
            <a:endParaRPr lang="en-US" sz="6000" dirty="0">
              <a:latin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2441023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  <a:solidFill>
            <a:srgbClr val="00B050"/>
          </a:solidFill>
        </p:spPr>
        <p:txBody>
          <a:bodyPr/>
          <a:lstStyle/>
          <a:p>
            <a:pPr algn="l"/>
            <a:r>
              <a:rPr lang="th-TH" sz="2800" dirty="0" smtClean="0"/>
              <a:t/>
            </a:r>
            <a:br>
              <a:rPr lang="th-TH" sz="2800" dirty="0" smtClean="0"/>
            </a:br>
            <a:r>
              <a:rPr lang="th-TH" sz="5400" b="1" dirty="0" smtClean="0">
                <a:latin typeface="TH SarabunPSK"/>
              </a:rPr>
              <a:t>         </a:t>
            </a:r>
            <a:r>
              <a:rPr lang="th-TH" sz="5400" b="1" dirty="0" smtClean="0">
                <a:solidFill>
                  <a:srgbClr val="000000"/>
                </a:solidFill>
                <a:latin typeface="TH SarabunPSK"/>
              </a:rPr>
              <a:t>รัฐ</a:t>
            </a:r>
            <a:r>
              <a:rPr lang="th-TH" sz="5400" b="1" dirty="0">
                <a:solidFill>
                  <a:srgbClr val="000000"/>
                </a:solidFill>
                <a:latin typeface="TH SarabunPSK"/>
              </a:rPr>
              <a:t>ต้อง</a:t>
            </a:r>
            <a:r>
              <a:rPr lang="th-TH" sz="5400" b="1" dirty="0" err="1">
                <a:solidFill>
                  <a:srgbClr val="000000"/>
                </a:solidFill>
                <a:latin typeface="TH SarabunPSK"/>
              </a:rPr>
              <a:t>ดําเนินการ</a:t>
            </a:r>
            <a:r>
              <a:rPr lang="th-TH" sz="5400" b="1" dirty="0">
                <a:solidFill>
                  <a:srgbClr val="000000"/>
                </a:solidFill>
                <a:latin typeface="TH SarabunPSK"/>
              </a:rPr>
              <a:t>ให้</a:t>
            </a:r>
            <a:r>
              <a:rPr lang="th-TH" sz="5400" b="1" dirty="0">
                <a:solidFill>
                  <a:srgbClr val="FF0000"/>
                </a:solidFill>
                <a:latin typeface="TH SarabunPSK"/>
              </a:rPr>
              <a:t>เด็กเล็ก</a:t>
            </a:r>
            <a:r>
              <a:rPr lang="th-TH" sz="5400" b="1" dirty="0">
                <a:solidFill>
                  <a:srgbClr val="000000"/>
                </a:solidFill>
                <a:latin typeface="TH SarabunPSK"/>
              </a:rPr>
              <a:t>ได้รับการดูแลและพัฒนาก่อนเข้ารับการศึกษาตามวรรคหนึ่ง </a:t>
            </a:r>
            <a:r>
              <a:rPr lang="th-TH" sz="5400" b="1" dirty="0">
                <a:solidFill>
                  <a:srgbClr val="FFC000"/>
                </a:solidFill>
                <a:latin typeface="TH SarabunPSK"/>
              </a:rPr>
              <a:t>เพื่อพัฒนาร่างกาย จิตใจ วินัย อารมณ์ สังคม และสติปัญญา</a:t>
            </a:r>
            <a:r>
              <a:rPr lang="th-TH" sz="5400" b="1" dirty="0">
                <a:solidFill>
                  <a:srgbClr val="000000"/>
                </a:solidFill>
                <a:latin typeface="TH SarabunPSK"/>
              </a:rPr>
              <a:t>ให้สมกับวัย โดยส่งเสริมและสนับสนุน ให้องค์กรปกครองส่วนท้องถิ่นและภาคเอกชนเข้ามีส่วนร่วมในการ</a:t>
            </a:r>
            <a:r>
              <a:rPr lang="th-TH" sz="5400" b="1" dirty="0" err="1">
                <a:solidFill>
                  <a:srgbClr val="000000"/>
                </a:solidFill>
                <a:latin typeface="TH SarabunPSK"/>
              </a:rPr>
              <a:t>ดําเนินการ</a:t>
            </a:r>
            <a:r>
              <a:rPr lang="th-TH" sz="5400" b="1" dirty="0">
                <a:solidFill>
                  <a:srgbClr val="000000"/>
                </a:solidFill>
                <a:latin typeface="TH SarabunPSK"/>
              </a:rPr>
              <a:t>ด้วย </a:t>
            </a:r>
            <a:r>
              <a:rPr lang="th-TH" sz="5400" b="1" dirty="0" smtClean="0">
                <a:solidFill>
                  <a:srgbClr val="000000"/>
                </a:solidFill>
                <a:latin typeface="TH SarabunPSK"/>
              </a:rPr>
              <a:t/>
            </a:r>
            <a:br>
              <a:rPr lang="th-TH" sz="5400" b="1" dirty="0" smtClean="0">
                <a:solidFill>
                  <a:srgbClr val="000000"/>
                </a:solidFill>
                <a:latin typeface="TH SarabunPSK"/>
              </a:rPr>
            </a:br>
            <a:endParaRPr lang="en-US" sz="5400" b="1" dirty="0">
              <a:solidFill>
                <a:srgbClr val="000000"/>
              </a:solidFill>
              <a:latin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25605209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  <a:solidFill>
            <a:srgbClr val="92D050"/>
          </a:solidFill>
        </p:spPr>
        <p:txBody>
          <a:bodyPr/>
          <a:lstStyle/>
          <a:p>
            <a:pPr algn="l"/>
            <a:r>
              <a:rPr lang="th-TH" sz="2800" dirty="0" smtClean="0"/>
              <a:t/>
            </a:r>
            <a:br>
              <a:rPr lang="th-TH" sz="2800" dirty="0" smtClean="0"/>
            </a:br>
            <a:r>
              <a:rPr lang="th-TH" sz="4000" b="1" dirty="0">
                <a:latin typeface="TH SarabunPSK"/>
              </a:rPr>
              <a:t> </a:t>
            </a:r>
            <a:r>
              <a:rPr lang="th-TH" sz="4000" b="1" dirty="0" smtClean="0">
                <a:latin typeface="TH SarabunPSK"/>
              </a:rPr>
              <a:t>         </a:t>
            </a:r>
            <a:r>
              <a:rPr lang="th-TH" b="1" dirty="0" smtClean="0">
                <a:solidFill>
                  <a:srgbClr val="000000"/>
                </a:solidFill>
                <a:latin typeface="TH SarabunPSK"/>
              </a:rPr>
              <a:t>รัฐ</a:t>
            </a:r>
            <a:r>
              <a:rPr lang="th-TH" b="1" dirty="0">
                <a:solidFill>
                  <a:srgbClr val="000000"/>
                </a:solidFill>
                <a:latin typeface="TH SarabunPSK"/>
              </a:rPr>
              <a:t>ต้อง</a:t>
            </a:r>
            <a:r>
              <a:rPr lang="th-TH" b="1" dirty="0" err="1">
                <a:solidFill>
                  <a:srgbClr val="000000"/>
                </a:solidFill>
                <a:latin typeface="TH SarabunPSK"/>
              </a:rPr>
              <a:t>ดําเนินการ</a:t>
            </a:r>
            <a:r>
              <a:rPr lang="th-TH" b="1" dirty="0">
                <a:solidFill>
                  <a:srgbClr val="000000"/>
                </a:solidFill>
                <a:latin typeface="TH SarabunPSK"/>
              </a:rPr>
              <a:t>ให้ประชาชนได้รับการศึกษาตามความต้องการในระบบต่างๆ รวมทั้งส่งเสริม ให้มีการเรียนรู้ตลอดชีวิต และจัดให้มีการร่วมมือกันระหว่างรัฐ องค์กรปกครองส่วนท้องถิ่น และภาคเอกชน ในการจัดการศึกษาทุกระดับ </a:t>
            </a:r>
            <a:r>
              <a:rPr lang="th-TH" b="1" dirty="0" smtClean="0">
                <a:solidFill>
                  <a:srgbClr val="000000"/>
                </a:solidFill>
                <a:latin typeface="TH SarabunPSK"/>
              </a:rPr>
              <a:t/>
            </a:r>
            <a:br>
              <a:rPr lang="th-TH" b="1" dirty="0" smtClean="0">
                <a:solidFill>
                  <a:srgbClr val="000000"/>
                </a:solidFill>
                <a:latin typeface="TH SarabunPSK"/>
              </a:rPr>
            </a:br>
            <a:r>
              <a:rPr lang="th-TH" b="1" dirty="0" smtClean="0">
                <a:solidFill>
                  <a:srgbClr val="000000"/>
                </a:solidFill>
                <a:latin typeface="TH SarabunPSK"/>
              </a:rPr>
              <a:t>โดย</a:t>
            </a:r>
            <a:r>
              <a:rPr lang="th-TH" b="1" dirty="0">
                <a:solidFill>
                  <a:srgbClr val="000000"/>
                </a:solidFill>
                <a:latin typeface="TH SarabunPSK"/>
              </a:rPr>
              <a:t>รัฐมี</a:t>
            </a:r>
            <a:r>
              <a:rPr lang="th-TH" b="1" dirty="0" smtClean="0">
                <a:solidFill>
                  <a:srgbClr val="000000"/>
                </a:solidFill>
                <a:latin typeface="TH SarabunPSK"/>
              </a:rPr>
              <a:t>หน้าที่ </a:t>
            </a:r>
            <a:r>
              <a:rPr lang="th-TH" b="1" dirty="0" err="1">
                <a:solidFill>
                  <a:srgbClr val="000000"/>
                </a:solidFill>
                <a:latin typeface="TH SarabunPSK"/>
              </a:rPr>
              <a:t>กํากับ</a:t>
            </a:r>
            <a:r>
              <a:rPr lang="th-TH" b="1" dirty="0">
                <a:solidFill>
                  <a:srgbClr val="000000"/>
                </a:solidFill>
                <a:latin typeface="TH SarabunPSK"/>
              </a:rPr>
              <a:t> ส่งเสริม และสนับสนุนให้การจัดการศึกษา ดังกล่าวมีคุณภาพ</a:t>
            </a:r>
            <a:r>
              <a:rPr lang="th-TH" b="1" dirty="0" smtClean="0">
                <a:solidFill>
                  <a:srgbClr val="000000"/>
                </a:solidFill>
                <a:latin typeface="TH SarabunPSK"/>
              </a:rPr>
              <a:t>และได้</a:t>
            </a:r>
            <a:r>
              <a:rPr lang="th-TH" b="1" dirty="0">
                <a:solidFill>
                  <a:srgbClr val="000000"/>
                </a:solidFill>
                <a:latin typeface="TH SarabunPSK"/>
              </a:rPr>
              <a:t>มาตรฐานสากล ทั้งนี้ ตามกฎหมายว่าด้วยการศึกษาแห่งชาติซึ่งอย่างน้อย ต้องมีบทบัญญัติเกี่ยวกับการ</a:t>
            </a:r>
            <a:r>
              <a:rPr lang="th-TH" b="1" dirty="0" err="1">
                <a:solidFill>
                  <a:srgbClr val="000000"/>
                </a:solidFill>
                <a:latin typeface="TH SarabunPSK"/>
              </a:rPr>
              <a:t>จัดทํา</a:t>
            </a:r>
            <a:r>
              <a:rPr lang="th-TH" b="1" dirty="0">
                <a:solidFill>
                  <a:srgbClr val="000000"/>
                </a:solidFill>
                <a:latin typeface="TH SarabunPSK"/>
              </a:rPr>
              <a:t>แผนการศึกษาแห่งชาติ และการ</a:t>
            </a:r>
            <a:r>
              <a:rPr lang="th-TH" b="1" dirty="0" err="1">
                <a:solidFill>
                  <a:srgbClr val="000000"/>
                </a:solidFill>
                <a:latin typeface="TH SarabunPSK"/>
              </a:rPr>
              <a:t>ดําเนินการ</a:t>
            </a:r>
            <a:r>
              <a:rPr lang="th-TH" b="1" dirty="0">
                <a:solidFill>
                  <a:srgbClr val="000000"/>
                </a:solidFill>
                <a:latin typeface="TH SarabunPSK"/>
              </a:rPr>
              <a:t>และ</a:t>
            </a:r>
            <a:r>
              <a:rPr lang="th-TH" b="1" dirty="0" smtClean="0">
                <a:solidFill>
                  <a:srgbClr val="000000"/>
                </a:solidFill>
                <a:latin typeface="TH SarabunPSK"/>
              </a:rPr>
              <a:t>ตรวจสอบให้</a:t>
            </a:r>
            <a:r>
              <a:rPr lang="th-TH" b="1" dirty="0">
                <a:solidFill>
                  <a:srgbClr val="000000"/>
                </a:solidFill>
                <a:latin typeface="TH SarabunPSK"/>
              </a:rPr>
              <a:t>เป็นไปตามแผนการศึกษาแห่งชาติด้วย </a:t>
            </a:r>
            <a:r>
              <a:rPr lang="th-TH" sz="4000" b="1" dirty="0" smtClean="0">
                <a:solidFill>
                  <a:srgbClr val="000000"/>
                </a:solidFill>
                <a:latin typeface="TH SarabunPSK"/>
              </a:rPr>
              <a:t/>
            </a:r>
            <a:br>
              <a:rPr lang="th-TH" sz="4000" b="1" dirty="0" smtClean="0">
                <a:solidFill>
                  <a:srgbClr val="000000"/>
                </a:solidFill>
                <a:latin typeface="TH SarabunPSK"/>
              </a:rPr>
            </a:br>
            <a:endParaRPr lang="en-US" sz="4000" b="1" dirty="0">
              <a:solidFill>
                <a:srgbClr val="000000"/>
              </a:solidFill>
              <a:latin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1959463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  <a:solidFill>
            <a:srgbClr val="FFC000"/>
          </a:solidFill>
        </p:spPr>
        <p:txBody>
          <a:bodyPr/>
          <a:lstStyle/>
          <a:p>
            <a:pPr algn="l"/>
            <a:r>
              <a:rPr lang="th-TH" sz="4000" dirty="0" smtClean="0">
                <a:latin typeface="TH SarabunIT๙"/>
              </a:rPr>
              <a:t>       </a:t>
            </a:r>
            <a:r>
              <a:rPr lang="th-TH" sz="4800" b="1" dirty="0" smtClean="0">
                <a:solidFill>
                  <a:srgbClr val="000000"/>
                </a:solidFill>
                <a:latin typeface="TH SarabunPSK"/>
              </a:rPr>
              <a:t>การศึกษา</a:t>
            </a:r>
            <a:r>
              <a:rPr lang="th-TH" sz="4800" b="1" dirty="0">
                <a:solidFill>
                  <a:srgbClr val="000000"/>
                </a:solidFill>
                <a:latin typeface="TH SarabunPSK"/>
              </a:rPr>
              <a:t>ทั้งปวงต้องมุ่งพัฒนาผู้เรียนให้</a:t>
            </a:r>
            <a:r>
              <a:rPr lang="th-TH" sz="4800" b="1" dirty="0" smtClean="0">
                <a:solidFill>
                  <a:srgbClr val="000000"/>
                </a:solidFill>
                <a:latin typeface="TH SarabunPSK"/>
              </a:rPr>
              <a:t>เป็น คน</a:t>
            </a:r>
            <a:r>
              <a:rPr lang="th-TH" sz="4800" b="1" dirty="0">
                <a:solidFill>
                  <a:srgbClr val="000000"/>
                </a:solidFill>
                <a:latin typeface="TH SarabunPSK"/>
              </a:rPr>
              <a:t>ดี มีวินัย ภูมิใจในชาติ สามารถเชี่ยวชาญได้ ตามความถนัดของตน และมีความรับผิดชอบต่อครอบครัว ชุมชน </a:t>
            </a:r>
            <a:r>
              <a:rPr lang="th-TH" sz="4800" b="1" dirty="0" smtClean="0">
                <a:solidFill>
                  <a:srgbClr val="000000"/>
                </a:solidFill>
                <a:latin typeface="TH SarabunPSK"/>
              </a:rPr>
              <a:t>สังคมและ</a:t>
            </a:r>
            <a:r>
              <a:rPr lang="th-TH" sz="4800" b="1" dirty="0">
                <a:solidFill>
                  <a:srgbClr val="000000"/>
                </a:solidFill>
                <a:latin typeface="TH SarabunPSK"/>
              </a:rPr>
              <a:t>ประเทศชาติ ในการ</a:t>
            </a:r>
            <a:r>
              <a:rPr lang="th-TH" sz="4800" b="1" dirty="0" err="1">
                <a:solidFill>
                  <a:srgbClr val="000000"/>
                </a:solidFill>
                <a:latin typeface="TH SarabunPSK"/>
              </a:rPr>
              <a:t>ดําเนินการ</a:t>
            </a:r>
            <a:r>
              <a:rPr lang="th-TH" sz="4800" b="1" dirty="0">
                <a:solidFill>
                  <a:srgbClr val="000000"/>
                </a:solidFill>
                <a:latin typeface="TH SarabunPSK"/>
              </a:rPr>
              <a:t>ให้เด็ก</a:t>
            </a:r>
            <a:r>
              <a:rPr lang="th-TH" sz="4800" b="1" dirty="0" smtClean="0">
                <a:solidFill>
                  <a:srgbClr val="000000"/>
                </a:solidFill>
                <a:latin typeface="TH SarabunPSK"/>
              </a:rPr>
              <a:t>เล็ก</a:t>
            </a:r>
            <a:br>
              <a:rPr lang="th-TH" sz="4800" b="1" dirty="0" smtClean="0">
                <a:solidFill>
                  <a:srgbClr val="000000"/>
                </a:solidFill>
                <a:latin typeface="TH SarabunPSK"/>
              </a:rPr>
            </a:br>
            <a:r>
              <a:rPr lang="th-TH" sz="4800" b="1" dirty="0" smtClean="0">
                <a:solidFill>
                  <a:srgbClr val="000000"/>
                </a:solidFill>
                <a:latin typeface="TH SarabunPSK"/>
              </a:rPr>
              <a:t>ได้รับ</a:t>
            </a:r>
            <a:r>
              <a:rPr lang="th-TH" sz="4800" b="1" dirty="0">
                <a:solidFill>
                  <a:srgbClr val="000000"/>
                </a:solidFill>
                <a:latin typeface="TH SarabunPSK"/>
              </a:rPr>
              <a:t>การดูแลและพัฒนาตามวรรค</a:t>
            </a:r>
            <a:r>
              <a:rPr lang="th-TH" sz="4800" b="1" dirty="0" smtClean="0">
                <a:solidFill>
                  <a:srgbClr val="000000"/>
                </a:solidFill>
                <a:latin typeface="TH SarabunPSK"/>
              </a:rPr>
              <a:t>สองหรือ</a:t>
            </a:r>
            <a:r>
              <a:rPr lang="th-TH" sz="4800" b="1" dirty="0">
                <a:solidFill>
                  <a:srgbClr val="000000"/>
                </a:solidFill>
                <a:latin typeface="TH SarabunPSK"/>
              </a:rPr>
              <a:t>ให้ประชาชน</a:t>
            </a:r>
            <a:r>
              <a:rPr lang="th-TH" sz="4800" b="1" dirty="0" smtClean="0">
                <a:solidFill>
                  <a:srgbClr val="000000"/>
                </a:solidFill>
                <a:latin typeface="TH SarabunPSK"/>
              </a:rPr>
              <a:t>ได้รับการศึกษาตาม</a:t>
            </a:r>
            <a:r>
              <a:rPr lang="th-TH" sz="4800" b="1" dirty="0">
                <a:solidFill>
                  <a:srgbClr val="000000"/>
                </a:solidFill>
                <a:latin typeface="TH SarabunPSK"/>
              </a:rPr>
              <a:t>วรรคสาม รัฐต้อง</a:t>
            </a:r>
            <a:r>
              <a:rPr lang="th-TH" sz="4800" b="1" dirty="0" err="1">
                <a:solidFill>
                  <a:srgbClr val="000000"/>
                </a:solidFill>
                <a:latin typeface="TH SarabunPSK"/>
              </a:rPr>
              <a:t>ดําเนินการ</a:t>
            </a:r>
            <a:r>
              <a:rPr lang="th-TH" sz="4800" b="1" dirty="0">
                <a:solidFill>
                  <a:srgbClr val="000000"/>
                </a:solidFill>
                <a:latin typeface="TH SarabunPSK"/>
              </a:rPr>
              <a:t>ให้ผู้ขาดแคลนทุนทรัพย์ได้รับการสนับสนุนค่าใช้จ่ายในการศึกษา </a:t>
            </a:r>
            <a:r>
              <a:rPr lang="th-TH" sz="4800" b="1" dirty="0" smtClean="0">
                <a:solidFill>
                  <a:srgbClr val="000000"/>
                </a:solidFill>
                <a:latin typeface="TH SarabunPSK"/>
              </a:rPr>
              <a:t>ตาม</a:t>
            </a:r>
            <a:r>
              <a:rPr lang="th-TH" sz="4800" b="1" dirty="0">
                <a:solidFill>
                  <a:srgbClr val="000000"/>
                </a:solidFill>
                <a:latin typeface="TH SarabunPSK"/>
              </a:rPr>
              <a:t>ความถนัดของ</a:t>
            </a:r>
            <a:r>
              <a:rPr lang="th-TH" sz="4800" b="1" dirty="0" smtClean="0">
                <a:solidFill>
                  <a:srgbClr val="000000"/>
                </a:solidFill>
                <a:latin typeface="TH SarabunPSK"/>
              </a:rPr>
              <a:t>ตน</a:t>
            </a:r>
            <a:endParaRPr lang="en-US" sz="4800" b="1" dirty="0">
              <a:solidFill>
                <a:srgbClr val="000000"/>
              </a:solidFill>
              <a:latin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39746798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773" y="264166"/>
            <a:ext cx="11846257" cy="6327702"/>
          </a:xfrm>
          <a:solidFill>
            <a:srgbClr val="002060"/>
          </a:solidFill>
        </p:spPr>
        <p:txBody>
          <a:bodyPr/>
          <a:lstStyle/>
          <a:p>
            <a:pPr algn="l"/>
            <a:r>
              <a:rPr lang="th-TH" b="1" dirty="0" smtClean="0">
                <a:solidFill>
                  <a:srgbClr val="CCECFF"/>
                </a:solidFill>
                <a:latin typeface="TH SarabunPSK"/>
              </a:rPr>
              <a:t>     ให้</a:t>
            </a:r>
            <a:r>
              <a:rPr lang="th-TH" b="1" dirty="0">
                <a:solidFill>
                  <a:srgbClr val="CCECFF"/>
                </a:solidFill>
                <a:latin typeface="TH SarabunPSK"/>
              </a:rPr>
              <a:t>จัดตั้งกองทุนเพื่อใช้ในการช่วยเหลือผู้ขาดแคลนทุนทรัพย์ </a:t>
            </a:r>
            <a:r>
              <a:rPr lang="th-TH" b="1" dirty="0" smtClean="0">
                <a:solidFill>
                  <a:srgbClr val="CCECFF"/>
                </a:solidFill>
                <a:latin typeface="TH SarabunPSK"/>
              </a:rPr>
              <a:t>เพื่อ</a:t>
            </a:r>
            <a:br>
              <a:rPr lang="th-TH" b="1" dirty="0" smtClean="0">
                <a:solidFill>
                  <a:srgbClr val="CCECFF"/>
                </a:solidFill>
                <a:latin typeface="TH SarabunPSK"/>
              </a:rPr>
            </a:br>
            <a:r>
              <a:rPr lang="th-TH" b="1" dirty="0" smtClean="0">
                <a:solidFill>
                  <a:srgbClr val="CCECFF"/>
                </a:solidFill>
                <a:latin typeface="TH SarabunPSK"/>
              </a:rPr>
              <a:t>ลด</a:t>
            </a:r>
            <a:r>
              <a:rPr lang="th-TH" b="1" dirty="0">
                <a:solidFill>
                  <a:srgbClr val="CCECFF"/>
                </a:solidFill>
                <a:latin typeface="TH SarabunPSK"/>
              </a:rPr>
              <a:t>ความ</a:t>
            </a:r>
            <a:r>
              <a:rPr lang="th-TH" b="1" dirty="0" smtClean="0">
                <a:solidFill>
                  <a:srgbClr val="CCECFF"/>
                </a:solidFill>
                <a:latin typeface="TH SarabunPSK"/>
              </a:rPr>
              <a:t>เหลื่อมล</a:t>
            </a:r>
            <a:r>
              <a:rPr lang="th-TH" b="1" dirty="0" smtClean="0">
                <a:solidFill>
                  <a:srgbClr val="CCECFF"/>
                </a:solidFill>
                <a:latin typeface="TH SarabunPSK"/>
              </a:rPr>
              <a:t>้ำ</a:t>
            </a:r>
            <a:r>
              <a:rPr lang="th-TH" b="1" dirty="0" smtClean="0">
                <a:solidFill>
                  <a:srgbClr val="CCECFF"/>
                </a:solidFill>
                <a:latin typeface="TH SarabunPSK"/>
              </a:rPr>
              <a:t>ใน</a:t>
            </a:r>
            <a:r>
              <a:rPr lang="th-TH" b="1" dirty="0">
                <a:solidFill>
                  <a:srgbClr val="CCECFF"/>
                </a:solidFill>
                <a:latin typeface="TH SarabunPSK"/>
              </a:rPr>
              <a:t>การศึกษา และเพื่อเสริมสร้างและพัฒนาคุณภาพและประสิทธิภาพครู โดยให้รัฐจัดสรรงบประมาณให้แก่กองทุน หรือใช้มาตรการหรือกลไกทางภาษีรวมทั้งการให้ผู้</a:t>
            </a:r>
            <a:r>
              <a:rPr lang="th-TH" b="1" dirty="0" smtClean="0">
                <a:solidFill>
                  <a:srgbClr val="CCECFF"/>
                </a:solidFill>
                <a:latin typeface="TH SarabunPSK"/>
              </a:rPr>
              <a:t>บริจาคทรัพย์ เงินเข้า</a:t>
            </a:r>
            <a:r>
              <a:rPr lang="th-TH" b="1" dirty="0" smtClean="0">
                <a:solidFill>
                  <a:srgbClr val="CCECFF"/>
                </a:solidFill>
                <a:latin typeface="TH SarabunPSK"/>
              </a:rPr>
              <a:t>ก</a:t>
            </a:r>
            <a:r>
              <a:rPr lang="th-TH" b="1" dirty="0">
                <a:solidFill>
                  <a:srgbClr val="CCECFF"/>
                </a:solidFill>
                <a:latin typeface="TH SarabunPSK"/>
              </a:rPr>
              <a:t>องทุนได้รับประโยชน์ในการลดหย่อนภาษีด้วย ทั้งนี้ ตามที่กฎหมายบัญญัติ ซึ่งกฎหมายดังกล่าวอย่างน้อยต้อง</a:t>
            </a:r>
            <a:r>
              <a:rPr lang="th-TH" b="1" dirty="0" err="1">
                <a:solidFill>
                  <a:srgbClr val="CCECFF"/>
                </a:solidFill>
                <a:latin typeface="TH SarabunPSK"/>
              </a:rPr>
              <a:t>กําหนดให้</a:t>
            </a:r>
            <a:r>
              <a:rPr lang="th-TH" b="1" dirty="0">
                <a:solidFill>
                  <a:srgbClr val="CCECFF"/>
                </a:solidFill>
                <a:latin typeface="TH SarabunPSK"/>
              </a:rPr>
              <a:t>การบริหารจัดการกองทุน เป็นอิสระและ</a:t>
            </a:r>
            <a:r>
              <a:rPr lang="th-TH" b="1" dirty="0" err="1">
                <a:solidFill>
                  <a:srgbClr val="CCECFF"/>
                </a:solidFill>
                <a:latin typeface="TH SarabunPSK"/>
              </a:rPr>
              <a:t>กําหนดให้</a:t>
            </a:r>
            <a:r>
              <a:rPr lang="th-TH" b="1" dirty="0">
                <a:solidFill>
                  <a:srgbClr val="CCECFF"/>
                </a:solidFill>
                <a:latin typeface="TH SarabunPSK"/>
              </a:rPr>
              <a:t>มีการใช้จ่ายเงินกองทุนเพื่อบรรลุวัตถุประสงค์ดังกล่าว</a:t>
            </a:r>
            <a:endParaRPr lang="en-US" b="1" dirty="0">
              <a:latin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319989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676" y="1004418"/>
            <a:ext cx="11900847" cy="5509200"/>
          </a:xfrm>
          <a:prstGeom prst="rect">
            <a:avLst/>
          </a:prstGeom>
          <a:solidFill>
            <a:schemeClr val="accent4">
              <a:lumMod val="10000"/>
            </a:schemeClr>
          </a:solidFill>
        </p:spPr>
        <p:txBody>
          <a:bodyPr wrap="square">
            <a:spAutoFit/>
          </a:bodyPr>
          <a:lstStyle/>
          <a:p>
            <a:r>
              <a:rPr lang="th-TH" sz="4400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SarabunPSK"/>
              </a:rPr>
              <a:t>รัฐต้อง</a:t>
            </a:r>
            <a:r>
              <a:rPr lang="th-TH" sz="4400" kern="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SarabunPSK"/>
              </a:rPr>
              <a:t>ดําเนินการ</a:t>
            </a:r>
            <a:r>
              <a:rPr lang="th-TH" sz="4400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SarabunPSK"/>
              </a:rPr>
              <a:t>ให้ผู้ขาดแคลนทุนทรัพย์ได้รับการสนับสนุนค่าใช้จ่ายในการศึกษา ตามความถนัดของตน ให้จัดตั้งกองทุนเพื่อใช้ในการช่วยเหลือผู้ขาดแคลนทุนทรัพย์ เพื่อลดความ</a:t>
            </a:r>
            <a:r>
              <a:rPr lang="th-TH" sz="4400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SarabunPSK"/>
              </a:rPr>
              <a:t>เหลื่อมล้ำใน</a:t>
            </a:r>
            <a:r>
              <a:rPr lang="th-TH" sz="4400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SarabunPSK"/>
              </a:rPr>
              <a:t>การศึกษา และเพื่อเสริมสร้างและพัฒนาคุณภาพและประสิทธิภาพครู โดยให้รัฐจัดสรรงบประมาณให้แก่กองทุน หรือใช้มาตรการหรือกลไกทางภาษีรวมทั้งการให้ผู้บริจาค</a:t>
            </a:r>
            <a:r>
              <a:rPr lang="th-TH" sz="4400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SarabunPSK"/>
              </a:rPr>
              <a:t>ทรัพย์ เงินเข้าก</a:t>
            </a:r>
            <a:r>
              <a:rPr lang="th-TH" sz="4400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SarabunPSK"/>
              </a:rPr>
              <a:t>องทุนได้รับประโยชน์ในการลดหย่อนภาษีด้วย ทั้งนี้ ตามที่กฎหมายบัญญัติ ซึ่งกฎหมายดังกล่าวอย่างน้อยต้อง</a:t>
            </a:r>
            <a:r>
              <a:rPr lang="th-TH" sz="4400" kern="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SarabunPSK"/>
              </a:rPr>
              <a:t>กําหนดให้</a:t>
            </a:r>
            <a:r>
              <a:rPr lang="th-TH" sz="4400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SarabunPSK"/>
              </a:rPr>
              <a:t>การบริหารจัดการกองทุน เป็นอิสระและ</a:t>
            </a:r>
            <a:r>
              <a:rPr lang="th-TH" sz="4400" kern="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SarabunPSK"/>
              </a:rPr>
              <a:t>กําหนดให้</a:t>
            </a:r>
            <a:r>
              <a:rPr lang="th-TH" sz="4400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SarabunPSK"/>
              </a:rPr>
              <a:t>มีการใช้จ่ายเงินกองทุนเพื่อบรรลุวัตถุประสงค์ดังกล่าว</a:t>
            </a:r>
            <a:endParaRPr lang="en-US" sz="4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7302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th-TH" sz="6000" b="1" dirty="0">
                <a:solidFill>
                  <a:srgbClr val="FF0066"/>
                </a:solidFill>
                <a:effectLst/>
              </a:rPr>
              <a:t>หมวด ๑๖ </a:t>
            </a:r>
            <a:r>
              <a:rPr lang="th-TH" sz="6000" b="1" dirty="0">
                <a:effectLst/>
              </a:rPr>
              <a:t>การปฏิรูปประเทศ</a:t>
            </a:r>
            <a:endParaRPr lang="en-US" sz="60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65278" y="1542197"/>
            <a:ext cx="9985612" cy="5199797"/>
          </a:xfrm>
          <a:solidFill>
            <a:srgbClr val="5B9BD5"/>
          </a:solidFill>
        </p:spPr>
        <p:txBody>
          <a:bodyPr/>
          <a:lstStyle/>
          <a:p>
            <a:r>
              <a:rPr lang="th-TH" sz="4000" dirty="0">
                <a:solidFill>
                  <a:srgbClr val="000000"/>
                </a:solidFill>
              </a:rPr>
              <a:t>ก. ด้านการเมือง </a:t>
            </a:r>
            <a:endParaRPr lang="th-TH" sz="4000" dirty="0" smtClean="0">
              <a:solidFill>
                <a:srgbClr val="000000"/>
              </a:solidFill>
            </a:endParaRPr>
          </a:p>
          <a:p>
            <a:r>
              <a:rPr lang="th-TH" sz="4000" dirty="0" smtClean="0">
                <a:solidFill>
                  <a:srgbClr val="000000"/>
                </a:solidFill>
              </a:rPr>
              <a:t>ข. ด้านการ</a:t>
            </a:r>
            <a:r>
              <a:rPr lang="th-TH" sz="4000" dirty="0">
                <a:solidFill>
                  <a:srgbClr val="000000"/>
                </a:solidFill>
              </a:rPr>
              <a:t>บริหารราชการแผ่นดิน </a:t>
            </a:r>
            <a:endParaRPr lang="th-TH" sz="4000" dirty="0" smtClean="0">
              <a:solidFill>
                <a:srgbClr val="000000"/>
              </a:solidFill>
            </a:endParaRPr>
          </a:p>
          <a:p>
            <a:r>
              <a:rPr lang="th-TH" sz="4000" dirty="0" smtClean="0">
                <a:solidFill>
                  <a:srgbClr val="000000"/>
                </a:solidFill>
              </a:rPr>
              <a:t>ค. </a:t>
            </a:r>
            <a:r>
              <a:rPr lang="th-TH" sz="4000" dirty="0">
                <a:solidFill>
                  <a:srgbClr val="000000"/>
                </a:solidFill>
              </a:rPr>
              <a:t>ด้านกฎหมาย  </a:t>
            </a:r>
            <a:endParaRPr lang="th-TH" sz="4000" dirty="0" smtClean="0">
              <a:solidFill>
                <a:srgbClr val="000000"/>
              </a:solidFill>
            </a:endParaRPr>
          </a:p>
          <a:p>
            <a:r>
              <a:rPr lang="th-TH" sz="4000" dirty="0" smtClean="0">
                <a:solidFill>
                  <a:srgbClr val="000000"/>
                </a:solidFill>
              </a:rPr>
              <a:t>ง. </a:t>
            </a:r>
            <a:r>
              <a:rPr lang="th-TH" sz="4000" dirty="0">
                <a:solidFill>
                  <a:srgbClr val="000000"/>
                </a:solidFill>
              </a:rPr>
              <a:t>ด้านกระบวนการ</a:t>
            </a:r>
            <a:r>
              <a:rPr lang="th-TH" sz="4000" dirty="0" smtClean="0">
                <a:solidFill>
                  <a:srgbClr val="000000"/>
                </a:solidFill>
              </a:rPr>
              <a:t>ยุธรรม</a:t>
            </a:r>
          </a:p>
          <a:p>
            <a:r>
              <a:rPr lang="th-TH" sz="4000" dirty="0" smtClean="0">
                <a:solidFill>
                  <a:srgbClr val="000000"/>
                </a:solidFill>
              </a:rPr>
              <a:t> </a:t>
            </a:r>
            <a:r>
              <a:rPr lang="th-TH" sz="4000" dirty="0">
                <a:solidFill>
                  <a:srgbClr val="000000"/>
                </a:solidFill>
              </a:rPr>
              <a:t>จ. ด้านการศึกษา</a:t>
            </a:r>
            <a:endParaRPr lang="th-TH" sz="4000" dirty="0" smtClean="0">
              <a:solidFill>
                <a:srgbClr val="000000"/>
              </a:solidFill>
            </a:endParaRPr>
          </a:p>
          <a:p>
            <a:r>
              <a:rPr lang="th-TH" sz="4000" dirty="0" smtClean="0">
                <a:solidFill>
                  <a:srgbClr val="000000"/>
                </a:solidFill>
              </a:rPr>
              <a:t>ฉ. </a:t>
            </a:r>
            <a:r>
              <a:rPr lang="th-TH" sz="4000" dirty="0">
                <a:solidFill>
                  <a:srgbClr val="000000"/>
                </a:solidFill>
              </a:rPr>
              <a:t>ด้าน</a:t>
            </a:r>
            <a:r>
              <a:rPr lang="th-TH" sz="4000" dirty="0" smtClean="0">
                <a:solidFill>
                  <a:srgbClr val="000000"/>
                </a:solidFill>
              </a:rPr>
              <a:t>เศรษฐกิจ</a:t>
            </a:r>
          </a:p>
          <a:p>
            <a:r>
              <a:rPr lang="th-TH" sz="4000" dirty="0" smtClean="0">
                <a:solidFill>
                  <a:srgbClr val="000000"/>
                </a:solidFill>
              </a:rPr>
              <a:t> ช. </a:t>
            </a:r>
            <a:r>
              <a:rPr lang="th-TH" sz="4000" dirty="0">
                <a:solidFill>
                  <a:srgbClr val="000000"/>
                </a:solidFill>
              </a:rPr>
              <a:t>ด้านอื่น ๆ</a:t>
            </a:r>
            <a:endParaRPr lang="en-US" sz="4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344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1236" y="154984"/>
            <a:ext cx="3675797" cy="1139825"/>
          </a:xfrm>
          <a:solidFill>
            <a:srgbClr val="FF0000"/>
          </a:solidFill>
        </p:spPr>
        <p:txBody>
          <a:bodyPr/>
          <a:lstStyle/>
          <a:p>
            <a:pPr algn="l"/>
            <a:r>
              <a:rPr lang="th-TH" sz="5400" b="1" dirty="0">
                <a:latin typeface="TH SarabunPSK"/>
              </a:rPr>
              <a:t>จ. ด้านการศึกษา</a:t>
            </a:r>
            <a:endParaRPr lang="en-US" sz="5400" b="1" dirty="0">
              <a:latin typeface="TH SarabunPSK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7639"/>
            <a:ext cx="10972800" cy="5240740"/>
          </a:xfrm>
        </p:spPr>
        <p:txBody>
          <a:bodyPr/>
          <a:lstStyle/>
          <a:p>
            <a:pPr marL="514350" indent="-514350">
              <a:buAutoNum type="thaiNumParenBoth"/>
            </a:pPr>
            <a:r>
              <a:rPr lang="th-TH" sz="4400" dirty="0" smtClean="0">
                <a:latin typeface="TH SarabunPSK"/>
              </a:rPr>
              <a:t>ให้</a:t>
            </a:r>
            <a:r>
              <a:rPr lang="th-TH" sz="4400" dirty="0">
                <a:latin typeface="TH SarabunPSK"/>
              </a:rPr>
              <a:t>สามารถเริ่ม</a:t>
            </a:r>
            <a:r>
              <a:rPr lang="th-TH" sz="4400" dirty="0" err="1">
                <a:latin typeface="TH SarabunPSK"/>
              </a:rPr>
              <a:t>ดําเนินการ</a:t>
            </a:r>
            <a:r>
              <a:rPr lang="th-TH" sz="4400" dirty="0">
                <a:latin typeface="TH SarabunPSK"/>
              </a:rPr>
              <a:t>ให้เด็กเล็กได้รับการดูแลและพัฒนาก่อนเข้ารับการศึกษา ตามมาตรา ๕๔ วรรคสอง เพื่อให้เด็กเล็กได้รับการพัฒนาร่างกาย จิตใจ วินัย อารมณ์ สังคม และสติปัญญาให้สมกับวัยโดยไม่เก็บค่าใช้จ่าย </a:t>
            </a:r>
            <a:endParaRPr lang="th-TH" sz="4400" dirty="0" smtClean="0">
              <a:latin typeface="TH SarabunPSK"/>
            </a:endParaRPr>
          </a:p>
          <a:p>
            <a:pPr marL="0" indent="0">
              <a:buNone/>
            </a:pPr>
            <a:r>
              <a:rPr lang="th-TH" sz="4400" dirty="0" smtClean="0">
                <a:latin typeface="TH SarabunPSK"/>
              </a:rPr>
              <a:t>(๒</a:t>
            </a:r>
            <a:r>
              <a:rPr lang="th-TH" sz="4400" dirty="0">
                <a:latin typeface="TH SarabunPSK"/>
              </a:rPr>
              <a:t>) ให้</a:t>
            </a:r>
            <a:r>
              <a:rPr lang="th-TH" sz="4400" dirty="0" err="1">
                <a:latin typeface="TH SarabunPSK"/>
              </a:rPr>
              <a:t>ดําเนินการ</a:t>
            </a:r>
            <a:r>
              <a:rPr lang="th-TH" sz="4400" dirty="0">
                <a:latin typeface="TH SarabunPSK"/>
              </a:rPr>
              <a:t>ตรากฎหมายเพื่อจัดตั้งกองทุนตามมาตรา ๕๔ วรรคหก </a:t>
            </a:r>
            <a:r>
              <a:rPr lang="th-TH" sz="4400" dirty="0" smtClean="0">
                <a:latin typeface="TH SarabunPSK"/>
              </a:rPr>
              <a:t>   </a:t>
            </a:r>
          </a:p>
          <a:p>
            <a:pPr marL="0" indent="0">
              <a:buNone/>
            </a:pPr>
            <a:r>
              <a:rPr lang="th-TH" sz="4400" dirty="0">
                <a:latin typeface="TH SarabunPSK"/>
              </a:rPr>
              <a:t> </a:t>
            </a:r>
            <a:r>
              <a:rPr lang="th-TH" sz="4400" dirty="0" smtClean="0">
                <a:latin typeface="TH SarabunPSK"/>
              </a:rPr>
              <a:t>     ให้</a:t>
            </a:r>
            <a:r>
              <a:rPr lang="th-TH" sz="4400" dirty="0">
                <a:latin typeface="TH SarabunPSK"/>
              </a:rPr>
              <a:t>แล้วเสร็จ ภายในหนึ่งปีนับแต่วันประกาศใช้รัฐธรรมนูญนี้ </a:t>
            </a:r>
            <a:endParaRPr lang="th-TH" sz="4400" dirty="0" smtClean="0">
              <a:latin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36594577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546" y="277814"/>
            <a:ext cx="11254854" cy="6013804"/>
          </a:xfrm>
          <a:solidFill>
            <a:srgbClr val="002060"/>
          </a:solidFill>
        </p:spPr>
        <p:txBody>
          <a:bodyPr/>
          <a:lstStyle/>
          <a:p>
            <a:pPr marL="514350" lvl="0" indent="-514350" algn="l">
              <a:spcBef>
                <a:spcPct val="20000"/>
              </a:spcBef>
            </a:pPr>
            <a:r>
              <a:rPr lang="th-TH" sz="4000" dirty="0" smtClean="0">
                <a:solidFill>
                  <a:srgbClr val="FFFFFF"/>
                </a:solidFill>
                <a:latin typeface="TH SarabunPSK"/>
              </a:rPr>
              <a:t>          (</a:t>
            </a:r>
            <a:r>
              <a:rPr lang="th-TH" sz="4000" dirty="0">
                <a:solidFill>
                  <a:srgbClr val="FFFFFF"/>
                </a:solidFill>
                <a:latin typeface="TH SarabunPSK"/>
              </a:rPr>
              <a:t>๓) ให้มีกลไกและระบบการผลิต คัดกรองและพัฒนาผู้ประกอบวิชาชีพครูและอาจารย์ ให้ได้ผู้มีจิตวิญญาณของความเป็นครู มีความรู้ความสามารถอย่างแท้จริง ได้รับค่าตอบแทนที่เหมาะสมกับ ความสามารถและประสิทธิภาพในการสอน รวมทั้งมีกลไกสร้างระบบคุณธรรมในการบริหารงานบุคคลของ ผู้ประกอบวิชาชีพ</a:t>
            </a:r>
            <a:r>
              <a:rPr lang="th-TH" sz="4000" dirty="0" smtClean="0">
                <a:solidFill>
                  <a:srgbClr val="FFFFFF"/>
                </a:solidFill>
                <a:latin typeface="TH SarabunPSK"/>
              </a:rPr>
              <a:t>ครู</a:t>
            </a:r>
            <a:br>
              <a:rPr lang="th-TH" sz="4000" dirty="0" smtClean="0">
                <a:solidFill>
                  <a:srgbClr val="FFFFFF"/>
                </a:solidFill>
                <a:latin typeface="TH SarabunPSK"/>
              </a:rPr>
            </a:br>
            <a:r>
              <a:rPr lang="th-TH" sz="4000" dirty="0" smtClean="0">
                <a:solidFill>
                  <a:srgbClr val="FFFFFF"/>
                </a:solidFill>
                <a:latin typeface="TH SarabunPSK"/>
              </a:rPr>
              <a:t>    (</a:t>
            </a:r>
            <a:r>
              <a:rPr lang="th-TH" sz="4000" dirty="0">
                <a:solidFill>
                  <a:srgbClr val="FFFFFF"/>
                </a:solidFill>
                <a:latin typeface="TH SarabunPSK"/>
              </a:rPr>
              <a:t>๔) ปรับปรุงการจัดการเรียนการสอนทุกระดับเพื่อให้ผู้เรียนสามารถเรียนได้ตามความถนัด และปรับปรุงโครงสร้างของหน่วยงานที่เกี่ยวข้องเพื่อบรรลุเป้าหมายดังกล่าว โดยสอดคล้องกันทั้งในระดับชาติ และระดับ</a:t>
            </a:r>
            <a:r>
              <a:rPr lang="th-TH" sz="4000" dirty="0" smtClean="0">
                <a:solidFill>
                  <a:srgbClr val="FFFFFF"/>
                </a:solidFill>
                <a:latin typeface="TH SarabunPSK"/>
              </a:rPr>
              <a:t>พื้นที่</a:t>
            </a:r>
            <a:endParaRPr lang="en-US" sz="4000" dirty="0">
              <a:solidFill>
                <a:srgbClr val="FFFFFF"/>
              </a:solidFill>
              <a:latin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15522781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423080" y="1560537"/>
            <a:ext cx="11546006" cy="276998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4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    การศึกษา ต้องมุ่งพัฒนาผู้เรียนให้เป็นคนดี มีวินัย ภูมิใจในชาติ สามารถเชี่ยวชาญได้ตามความถนัด และมีความรับผิดชอบต่อครอบครัว ชุมชน สังคมและประเทศชาติ</a:t>
            </a:r>
          </a:p>
        </p:txBody>
      </p:sp>
    </p:spTree>
    <p:extLst>
      <p:ext uri="{BB962C8B-B14F-4D97-AF65-F5344CB8AC3E}">
        <p14:creationId xmlns:p14="http://schemas.microsoft.com/office/powerpoint/2010/main" val="51408065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/>
          </a:blip>
          <a:srcRect t="-1776" b="-1"/>
          <a:stretch/>
        </p:blipFill>
        <p:spPr>
          <a:xfrm>
            <a:off x="1524000" y="500042"/>
            <a:ext cx="9144000" cy="4964562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2" name="สี่เหลี่ยมผืนผ้า 1"/>
          <p:cNvSpPr/>
          <p:nvPr/>
        </p:nvSpPr>
        <p:spPr>
          <a:xfrm>
            <a:off x="1524000" y="1643063"/>
            <a:ext cx="8643938" cy="3046412"/>
          </a:xfrm>
          <a:prstGeom prst="rect">
            <a:avLst/>
          </a:prstGeom>
          <a:solidFill>
            <a:srgbClr val="000000"/>
          </a:solidFill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6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 </a:t>
            </a:r>
            <a:r>
              <a:rPr lang="th-TH" sz="6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ยุทธศาสตร์ชาติ </a:t>
            </a:r>
            <a:r>
              <a:rPr lang="en-US" sz="6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20 </a:t>
            </a:r>
            <a:r>
              <a:rPr lang="th-TH" sz="6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ปี ( </a:t>
            </a:r>
            <a:r>
              <a:rPr lang="en-US" sz="6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2560</a:t>
            </a:r>
            <a:r>
              <a:rPr lang="th-TH" sz="6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-</a:t>
            </a:r>
            <a:r>
              <a:rPr lang="en-US" sz="6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2579</a:t>
            </a:r>
            <a:r>
              <a:rPr lang="th-TH" sz="6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 </a:t>
            </a:r>
            <a:r>
              <a:rPr lang="th-TH" sz="6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) </a:t>
            </a:r>
            <a:r>
              <a:rPr lang="th-TH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เพื่อให้บรรลุวิสัยทัศน์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ประเทศมั่นคง มั่งคั่งและยั่งยืน</a:t>
            </a:r>
          </a:p>
        </p:txBody>
      </p:sp>
    </p:spTree>
    <p:extLst>
      <p:ext uri="{BB962C8B-B14F-4D97-AF65-F5344CB8AC3E}">
        <p14:creationId xmlns:p14="http://schemas.microsoft.com/office/powerpoint/2010/main" val="419170903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78806" y="4938161"/>
            <a:ext cx="3997533" cy="1938992"/>
          </a:xfrm>
          <a:prstGeom prst="rect">
            <a:avLst/>
          </a:prstGeom>
          <a:solidFill>
            <a:srgbClr val="FF6600"/>
          </a:solidFill>
        </p:spPr>
        <p:txBody>
          <a:bodyPr wrap="square" lIns="91438" tIns="45719" rIns="91438" bIns="45719">
            <a:spAutoFit/>
          </a:bodyPr>
          <a:lstStyle/>
          <a:p>
            <a:pPr marL="248324" indent="-248324">
              <a:lnSpc>
                <a:spcPts val="2429"/>
              </a:lnSpc>
              <a:buAutoNum type="arabicPeriod"/>
            </a:pPr>
            <a:r>
              <a:rPr lang="th-TH" sz="1400" b="1" dirty="0">
                <a:latin typeface="TH SarabunPSK" pitchFamily="34" charset="-34"/>
                <a:cs typeface="TH SarabunPSK" pitchFamily="34" charset="-34"/>
              </a:rPr>
              <a:t>ด้านการเมือง </a:t>
            </a:r>
          </a:p>
          <a:p>
            <a:pPr marL="248324" indent="-248324">
              <a:lnSpc>
                <a:spcPts val="2429"/>
              </a:lnSpc>
              <a:buAutoNum type="arabicPeriod"/>
            </a:pPr>
            <a:r>
              <a:rPr lang="th-TH" sz="1400" b="1" dirty="0">
                <a:latin typeface="TH SarabunPSK" pitchFamily="34" charset="-34"/>
                <a:cs typeface="TH SarabunPSK" pitchFamily="34" charset="-34"/>
              </a:rPr>
              <a:t>ด้านการบริหารราชการแผ่นดิน </a:t>
            </a:r>
          </a:p>
          <a:p>
            <a:pPr marL="248324" indent="-248324">
              <a:lnSpc>
                <a:spcPts val="2429"/>
              </a:lnSpc>
              <a:buAutoNum type="arabicPeriod"/>
            </a:pPr>
            <a:r>
              <a:rPr lang="th-TH" sz="1400" b="1" dirty="0">
                <a:latin typeface="TH SarabunPSK" pitchFamily="34" charset="-34"/>
                <a:cs typeface="TH SarabunPSK" pitchFamily="34" charset="-34"/>
              </a:rPr>
              <a:t>ด้านกฎหมาย </a:t>
            </a:r>
          </a:p>
          <a:p>
            <a:pPr marL="248324" indent="-248324">
              <a:lnSpc>
                <a:spcPts val="2429"/>
              </a:lnSpc>
              <a:buAutoNum type="arabicPeriod"/>
            </a:pPr>
            <a:r>
              <a:rPr lang="th-TH" sz="1400" b="1" dirty="0">
                <a:latin typeface="TH SarabunPSK" pitchFamily="34" charset="-34"/>
                <a:cs typeface="TH SarabunPSK" pitchFamily="34" charset="-34"/>
              </a:rPr>
              <a:t>ด้านกระบวนการยุติธรรม </a:t>
            </a:r>
          </a:p>
          <a:p>
            <a:pPr marL="248324" indent="-248324">
              <a:lnSpc>
                <a:spcPts val="2429"/>
              </a:lnSpc>
              <a:buFontTx/>
              <a:buAutoNum type="arabicPeriod"/>
            </a:pPr>
            <a:r>
              <a:rPr lang="th-TH" sz="1400" b="1" dirty="0">
                <a:latin typeface="TH SarabunPSK" pitchFamily="34" charset="-34"/>
                <a:cs typeface="TH SarabunPSK" pitchFamily="34" charset="-34"/>
              </a:rPr>
              <a:t>ด้านเศรษฐกิจ </a:t>
            </a:r>
            <a:endParaRPr lang="en-US" sz="1400" b="1" dirty="0">
              <a:latin typeface="TH SarabunPSK" pitchFamily="34" charset="-34"/>
              <a:cs typeface="TH SarabunPSK" pitchFamily="34" charset="-34"/>
            </a:endParaRPr>
          </a:p>
          <a:p>
            <a:pPr marL="248324" indent="-248324">
              <a:lnSpc>
                <a:spcPts val="2429"/>
              </a:lnSpc>
              <a:buFontTx/>
              <a:buAutoNum type="arabicPeriod"/>
            </a:pPr>
            <a:r>
              <a:rPr lang="th-TH" sz="1400" b="1" dirty="0">
                <a:latin typeface="TH SarabunPSK" pitchFamily="34" charset="-34"/>
                <a:cs typeface="TH SarabunPSK" pitchFamily="34" charset="-34"/>
              </a:rPr>
              <a:t>ด้านทรัพยากรธรรมชาติและสิ่งแวดล้อม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1668" y="5646299"/>
            <a:ext cx="2397762" cy="5847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wrap="square" lIns="91438" tIns="45719" rIns="91438" bIns="45719" rtlCol="0" anchor="ctr">
            <a:spAutoFit/>
          </a:bodyPr>
          <a:lstStyle/>
          <a:p>
            <a:pPr algn="ct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แผนการ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ปฏิรูปประเทศ 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en-US" sz="1600" b="1" dirty="0">
                <a:latin typeface="TH SarabunPSK" pitchFamily="34" charset="-34"/>
                <a:cs typeface="TH SarabunPSK" pitchFamily="34" charset="-34"/>
              </a:rPr>
              <a:t>11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ด้าน</a:t>
            </a:r>
          </a:p>
        </p:txBody>
      </p:sp>
      <p:pic>
        <p:nvPicPr>
          <p:cNvPr id="16387" name="Picture 3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1668" y="-387"/>
            <a:ext cx="11900078" cy="4869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6776315" y="4984580"/>
            <a:ext cx="4858637" cy="1600436"/>
          </a:xfrm>
          <a:prstGeom prst="rect">
            <a:avLst/>
          </a:prstGeom>
          <a:solidFill>
            <a:srgbClr val="FF6600"/>
          </a:solidFill>
        </p:spPr>
        <p:txBody>
          <a:bodyPr wrap="square" lIns="91438" tIns="45719" rIns="91438" bIns="45719">
            <a:spAutoFit/>
          </a:bodyPr>
          <a:lstStyle/>
          <a:p>
            <a:pPr marL="248324" indent="-248324"/>
            <a:endParaRPr lang="en-US" sz="1400" b="1" dirty="0" smtClean="0">
              <a:latin typeface="TH SarabunPSK" pitchFamily="34" charset="-34"/>
              <a:cs typeface="TH SarabunPSK" pitchFamily="34" charset="-34"/>
            </a:endParaRPr>
          </a:p>
          <a:p>
            <a:pPr marL="248324" indent="-248324"/>
            <a:r>
              <a:rPr lang="en-US" sz="1400" b="1" dirty="0" smtClean="0">
                <a:latin typeface="TH SarabunPSK" pitchFamily="34" charset="-34"/>
                <a:cs typeface="TH SarabunPSK" pitchFamily="34" charset="-34"/>
              </a:rPr>
              <a:t>7</a:t>
            </a:r>
            <a:r>
              <a:rPr lang="en-US" sz="1400" b="1" dirty="0"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1400" b="1" dirty="0">
                <a:latin typeface="TH SarabunPSK" pitchFamily="34" charset="-34"/>
                <a:cs typeface="TH SarabunPSK" pitchFamily="34" charset="-34"/>
              </a:rPr>
              <a:t>ด้านสาธารณสุข </a:t>
            </a:r>
          </a:p>
          <a:p>
            <a:pPr marL="248324" indent="-248324"/>
            <a:r>
              <a:rPr lang="en-US" sz="1400" b="1" dirty="0">
                <a:latin typeface="TH SarabunPSK" pitchFamily="34" charset="-34"/>
                <a:cs typeface="TH SarabunPSK" pitchFamily="34" charset="-34"/>
              </a:rPr>
              <a:t>8. </a:t>
            </a:r>
            <a:r>
              <a:rPr lang="th-TH" sz="1400" b="1" dirty="0">
                <a:latin typeface="TH SarabunPSK" pitchFamily="34" charset="-34"/>
                <a:cs typeface="TH SarabunPSK" pitchFamily="34" charset="-34"/>
              </a:rPr>
              <a:t>ด้านสื่อสารมวลชน เทคโนโลยีสารสนเทศ </a:t>
            </a:r>
          </a:p>
          <a:p>
            <a:pPr marL="248324" indent="-248324"/>
            <a:r>
              <a:rPr lang="en-US" sz="1400" b="1" dirty="0">
                <a:latin typeface="TH SarabunPSK" pitchFamily="34" charset="-34"/>
                <a:cs typeface="TH SarabunPSK" pitchFamily="34" charset="-34"/>
              </a:rPr>
              <a:t>9. </a:t>
            </a:r>
            <a:r>
              <a:rPr lang="th-TH" sz="1400" b="1" dirty="0">
                <a:latin typeface="TH SarabunPSK" pitchFamily="34" charset="-34"/>
                <a:cs typeface="TH SarabunPSK" pitchFamily="34" charset="-34"/>
              </a:rPr>
              <a:t>ด้านสังคม           </a:t>
            </a:r>
            <a:endParaRPr lang="en-US" sz="1400" b="1" dirty="0">
              <a:latin typeface="TH SarabunPSK" pitchFamily="34" charset="-34"/>
              <a:cs typeface="TH SarabunPSK" pitchFamily="34" charset="-34"/>
            </a:endParaRPr>
          </a:p>
          <a:p>
            <a:pPr marL="248324" indent="-248324"/>
            <a:r>
              <a:rPr lang="en-US" sz="1400" b="1" dirty="0">
                <a:latin typeface="TH SarabunPSK" pitchFamily="34" charset="-34"/>
                <a:cs typeface="TH SarabunPSK" pitchFamily="34" charset="-34"/>
              </a:rPr>
              <a:t>10. </a:t>
            </a:r>
            <a:r>
              <a:rPr lang="th-TH" sz="1400" b="1" dirty="0">
                <a:latin typeface="TH SarabunPSK" pitchFamily="34" charset="-34"/>
                <a:cs typeface="TH SarabunPSK" pitchFamily="34" charset="-34"/>
              </a:rPr>
              <a:t>ด้านพลังงาน </a:t>
            </a:r>
          </a:p>
          <a:p>
            <a:pPr marL="248324" indent="-248324"/>
            <a:r>
              <a:rPr lang="en-US" sz="1400" b="1" spc="-71" dirty="0">
                <a:latin typeface="TH SarabunPSK" pitchFamily="34" charset="-34"/>
                <a:cs typeface="TH SarabunPSK" pitchFamily="34" charset="-34"/>
              </a:rPr>
              <a:t>11. </a:t>
            </a:r>
            <a:r>
              <a:rPr lang="th-TH" sz="1400" b="1" spc="-71" dirty="0">
                <a:latin typeface="TH SarabunPSK" pitchFamily="34" charset="-34"/>
                <a:cs typeface="TH SarabunPSK" pitchFamily="34" charset="-34"/>
              </a:rPr>
              <a:t>ด้านป้องกันและปราบปรามการทุจริตและประพฤติมิ</a:t>
            </a:r>
            <a:r>
              <a:rPr lang="th-TH" sz="1400" b="1" spc="-71" dirty="0" smtClean="0">
                <a:latin typeface="TH SarabunPSK" pitchFamily="34" charset="-34"/>
                <a:cs typeface="TH SarabunPSK" pitchFamily="34" charset="-34"/>
              </a:rPr>
              <a:t>ชอบ</a:t>
            </a:r>
            <a:endParaRPr lang="en-US" sz="1400" b="1" spc="-71" dirty="0" smtClean="0">
              <a:latin typeface="TH SarabunPSK" pitchFamily="34" charset="-34"/>
              <a:cs typeface="TH SarabunPSK" pitchFamily="34" charset="-34"/>
            </a:endParaRPr>
          </a:p>
          <a:p>
            <a:pPr marL="248324" indent="-248324"/>
            <a:endParaRPr lang="th-TH" sz="1400" b="1" spc="-7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Slide Number Placeholder 1"/>
          <p:cNvSpPr txBox="1">
            <a:spLocks/>
          </p:cNvSpPr>
          <p:nvPr/>
        </p:nvSpPr>
        <p:spPr>
          <a:xfrm>
            <a:off x="11654104" y="6261754"/>
            <a:ext cx="478809" cy="501650"/>
          </a:xfrm>
          <a:prstGeom prst="rect">
            <a:avLst/>
          </a:prstGeom>
        </p:spPr>
        <p:txBody>
          <a:bodyPr/>
          <a:lstStyle>
            <a:defPPr>
              <a:defRPr lang="th-TH"/>
            </a:defPPr>
            <a:lvl1pPr marL="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B29C0D-D6D1-42FB-8F4A-D5D4538B59F6}" type="slidenum">
              <a:rPr lang="en-US" sz="1400" smtClean="0">
                <a:solidFill>
                  <a:schemeClr val="bg1"/>
                </a:solidFill>
              </a:rPr>
              <a:pPr/>
              <a:t>16</a:t>
            </a:fld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184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pic>
        <p:nvPicPr>
          <p:cNvPr id="20484" name="Picture 3" descr="C:\Users\acer\Desktop\New folder\13010738_1000519283318970_902154055872932432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91" y="95534"/>
            <a:ext cx="11778017" cy="6660107"/>
          </a:xfrm>
          <a:prstGeom prst="rect">
            <a:avLst/>
          </a:prstGeom>
          <a:solidFill>
            <a:srgbClr val="C00000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596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/>
          </a:blip>
          <a:srcRect t="-1776" b="-1"/>
          <a:stretch/>
        </p:blipFill>
        <p:spPr>
          <a:xfrm>
            <a:off x="1524000" y="500042"/>
            <a:ext cx="9144000" cy="4964562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2" name="สี่เหลี่ยมผืนผ้า 1"/>
          <p:cNvSpPr/>
          <p:nvPr/>
        </p:nvSpPr>
        <p:spPr>
          <a:xfrm>
            <a:off x="504967" y="500064"/>
            <a:ext cx="11259403" cy="5940088"/>
          </a:xfrm>
          <a:prstGeom prst="rect">
            <a:avLst/>
          </a:prstGeom>
          <a:solidFill>
            <a:srgbClr val="000000"/>
          </a:solidFill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 </a:t>
            </a:r>
            <a:r>
              <a:rPr lang="th-TH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ยุทธศาสตร์ชาติ </a:t>
            </a:r>
            <a:r>
              <a:rPr lang="en-US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6 </a:t>
            </a:r>
            <a:r>
              <a:rPr lang="th-TH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ด้าน</a:t>
            </a:r>
          </a:p>
          <a:p>
            <a:pPr marL="742950" indent="-7429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1.</a:t>
            </a:r>
            <a:r>
              <a:rPr lang="th-TH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 ความมั่นคง </a:t>
            </a:r>
          </a:p>
          <a:p>
            <a:pPr marL="742950" indent="-7429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2. </a:t>
            </a:r>
            <a:r>
              <a:rPr lang="th-TH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การสร้างความสามารถในการแข่งขัน </a:t>
            </a:r>
          </a:p>
          <a:p>
            <a:pPr marL="742950" indent="-7429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3.</a:t>
            </a:r>
            <a:r>
              <a:rPr lang="th-TH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 การพัฒนาและการเสริมสร้างศักยภาพคน </a:t>
            </a:r>
          </a:p>
          <a:p>
            <a:pPr marL="742950" indent="-7429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4.</a:t>
            </a:r>
            <a:r>
              <a:rPr lang="th-TH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 การสร้างโอกาส ความสามารถและเท่าเทียมกันทางสังคม </a:t>
            </a:r>
          </a:p>
          <a:p>
            <a:pPr marL="742950" indent="-7429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5.</a:t>
            </a:r>
            <a:r>
              <a:rPr lang="th-TH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การสร้างความเติมโตบนคุณภาพชีวิต</a:t>
            </a:r>
          </a:p>
          <a:p>
            <a:pPr marL="742950" indent="-7429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ที่เป็นมิตรกับสิ่งแวดล้อม </a:t>
            </a:r>
          </a:p>
          <a:p>
            <a:pPr marL="742950" indent="-7429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6. </a:t>
            </a:r>
            <a:r>
              <a:rPr lang="th-TH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การปรับสมดุลและพัฒนาระบบบริหารการจัดการ</a:t>
            </a:r>
            <a:r>
              <a:rPr lang="th-TH" sz="4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ภาครัฐ</a:t>
            </a:r>
            <a:endParaRPr lang="en-US" sz="4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ea typeface="Tahoma" panose="020B0604030504040204" pitchFamily="34" charset="0"/>
              <a:cs typeface="Cordia New" pitchFamily="34" charset="-34"/>
            </a:endParaRPr>
          </a:p>
          <a:p>
            <a:pPr marL="742950" indent="-742950" fontAlgn="base">
              <a:spcBef>
                <a:spcPct val="0"/>
              </a:spcBef>
              <a:spcAft>
                <a:spcPct val="0"/>
              </a:spcAft>
              <a:defRPr/>
            </a:pPr>
            <a:endParaRPr lang="th-TH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ea typeface="Tahoma" panose="020B0604030504040204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948410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สี่เหลี่ยมผืนผ้า 26"/>
          <p:cNvSpPr/>
          <p:nvPr/>
        </p:nvSpPr>
        <p:spPr>
          <a:xfrm>
            <a:off x="5993005" y="4358203"/>
            <a:ext cx="6198995" cy="1884935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21917" tIns="60958" rIns="121917" bIns="60958" rtlCol="0" anchor="ctr"/>
          <a:lstStyle/>
          <a:p>
            <a:pPr>
              <a:lnSpc>
                <a:spcPts val="2667"/>
              </a:lnSpc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6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. การเพิ่มประสิทธิภาพและ</a:t>
            </a:r>
            <a:r>
              <a:rPr lang="th-TH" sz="1600" b="1" dirty="0" err="1">
                <a:latin typeface="TH SarabunIT๙" pitchFamily="34" charset="-34"/>
                <a:cs typeface="TH SarabunIT๙" pitchFamily="34" charset="-34"/>
              </a:rPr>
              <a:t>ธรรมาภิ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บาลในภาครัฐ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  <a:p>
            <a:pPr>
              <a:lnSpc>
                <a:spcPts val="2667"/>
              </a:lnSpc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7. การพัฒนาโครงสร้างพื้นฐานและ</a:t>
            </a:r>
            <a:r>
              <a:rPr lang="th-TH" sz="1600" b="1" dirty="0" err="1">
                <a:latin typeface="TH SarabunIT๙" pitchFamily="34" charset="-34"/>
                <a:cs typeface="TH SarabunIT๙" pitchFamily="34" charset="-34"/>
              </a:rPr>
              <a:t>ระบบโล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จิ</a:t>
            </a:r>
            <a:r>
              <a:rPr lang="th-TH" sz="1600" b="1" dirty="0" err="1">
                <a:latin typeface="TH SarabunIT๙" pitchFamily="34" charset="-34"/>
                <a:cs typeface="TH SarabunIT๙" pitchFamily="34" charset="-34"/>
              </a:rPr>
              <a:t>สติกส์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		</a:t>
            </a:r>
            <a:endParaRPr lang="th-TH" sz="1600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lnSpc>
                <a:spcPts val="2667"/>
              </a:lnSpc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8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. ด้านวิทยาศาสตร์ เทคโนโลยี วิจัยและนวัตกรรม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  <a:p>
            <a:pPr>
              <a:lnSpc>
                <a:spcPts val="2667"/>
              </a:lnSpc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9. การพัฒนาภาค เมือง และพื้นที่เศรษฐกิจ			</a:t>
            </a:r>
            <a:endParaRPr lang="th-TH" sz="1600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lnSpc>
                <a:spcPts val="2667"/>
              </a:lnSpc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10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. การต่างประเทศ ประเทศเพื่อนบ้าน และภูมิภาค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8" name="ตัวแทนเนื้อหา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7380433"/>
              </p:ext>
            </p:extLst>
          </p:nvPr>
        </p:nvGraphicFramePr>
        <p:xfrm>
          <a:off x="1030857" y="2200171"/>
          <a:ext cx="10153721" cy="21333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2966" y="740298"/>
            <a:ext cx="6096014" cy="86177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pPr marL="146300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1. ยุทธศาสตร์ด้านความ</a:t>
            </a: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มั่นคง </a:t>
            </a:r>
            <a:endParaRPr lang="th-TH" sz="1600" b="1" dirty="0">
              <a:latin typeface="TH SarabunIT๙" pitchFamily="34" charset="-34"/>
              <a:cs typeface="TH SarabunIT๙" pitchFamily="34" charset="-34"/>
            </a:endParaRPr>
          </a:p>
          <a:p>
            <a:pPr marL="146300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2. ยุทธศาสตร์ด้านการสร้างความสามารถในการแข่งขัน</a:t>
            </a:r>
          </a:p>
          <a:p>
            <a:pPr marL="146300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3. ยุทธศาสตร์การพัฒนาและเสริมสร้างศักยภาพ</a:t>
            </a: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คน</a:t>
            </a:r>
            <a:endParaRPr lang="th-TH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1285276" y="2285109"/>
            <a:ext cx="2002219" cy="837963"/>
          </a:xfrm>
          <a:prstGeom prst="roundRect">
            <a:avLst/>
          </a:prstGeom>
          <a:solidFill>
            <a:schemeClr val="tx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ระยะที่ 1</a:t>
            </a:r>
            <a:br>
              <a:rPr lang="th-TH" sz="1600" b="1" dirty="0">
                <a:latin typeface="TH SarabunIT๙" pitchFamily="34" charset="-34"/>
                <a:cs typeface="TH SarabunIT๙" pitchFamily="34" charset="-34"/>
              </a:rPr>
            </a:br>
            <a:r>
              <a:rPr lang="th-TH" sz="1600" b="1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5 ปี</a:t>
            </a:r>
          </a:p>
        </p:txBody>
      </p:sp>
      <p:sp>
        <p:nvSpPr>
          <p:cNvPr id="10" name="สี่เหลี่ยมผืนผ้ามุมมน 9"/>
          <p:cNvSpPr/>
          <p:nvPr/>
        </p:nvSpPr>
        <p:spPr>
          <a:xfrm>
            <a:off x="3825755" y="2285109"/>
            <a:ext cx="2002219" cy="837963"/>
          </a:xfrm>
          <a:prstGeom prst="roundRect">
            <a:avLst/>
          </a:prstGeom>
          <a:solidFill>
            <a:schemeClr val="tx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ระยะที่ 2</a:t>
            </a:r>
            <a:br>
              <a:rPr lang="th-TH" sz="1600" b="1" dirty="0">
                <a:latin typeface="TH SarabunIT๙" pitchFamily="34" charset="-34"/>
                <a:cs typeface="TH SarabunIT๙" pitchFamily="34" charset="-34"/>
              </a:rPr>
            </a:br>
            <a:r>
              <a:rPr lang="th-TH" sz="1600" b="1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10 ปี</a:t>
            </a:r>
          </a:p>
        </p:txBody>
      </p:sp>
      <p:sp>
        <p:nvSpPr>
          <p:cNvPr id="11" name="สี่เหลี่ยมผืนผ้ามุมมน 10"/>
          <p:cNvSpPr/>
          <p:nvPr/>
        </p:nvSpPr>
        <p:spPr>
          <a:xfrm>
            <a:off x="6439844" y="2285109"/>
            <a:ext cx="2002219" cy="837963"/>
          </a:xfrm>
          <a:prstGeom prst="roundRect">
            <a:avLst/>
          </a:prstGeom>
          <a:solidFill>
            <a:schemeClr val="tx2">
              <a:lumMod val="50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ระยะที่ 3 </a:t>
            </a:r>
            <a:br>
              <a:rPr lang="th-TH" sz="1600" b="1" dirty="0">
                <a:latin typeface="TH SarabunIT๙" pitchFamily="34" charset="-34"/>
                <a:cs typeface="TH SarabunIT๙" pitchFamily="34" charset="-34"/>
              </a:rPr>
            </a:br>
            <a:r>
              <a:rPr lang="th-TH" sz="1600" b="1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15 ปี</a:t>
            </a:r>
          </a:p>
        </p:txBody>
      </p:sp>
      <p:sp>
        <p:nvSpPr>
          <p:cNvPr id="12" name="สี่เหลี่ยมผืนผ้ามุมมน 11"/>
          <p:cNvSpPr/>
          <p:nvPr/>
        </p:nvSpPr>
        <p:spPr>
          <a:xfrm>
            <a:off x="8926717" y="2285109"/>
            <a:ext cx="2002219" cy="837963"/>
          </a:xfrm>
          <a:prstGeom prst="roundRect">
            <a:avLst/>
          </a:prstGeom>
          <a:solidFill>
            <a:schemeClr val="tx2">
              <a:lumMod val="50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ระยะที่ 4</a:t>
            </a:r>
            <a:br>
              <a:rPr lang="th-TH" sz="1600" b="1" dirty="0">
                <a:latin typeface="TH SarabunIT๙" pitchFamily="34" charset="-34"/>
                <a:cs typeface="TH SarabunIT๙" pitchFamily="34" charset="-34"/>
              </a:rPr>
            </a:br>
            <a:r>
              <a:rPr lang="th-TH" sz="1600" b="1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20 ปี</a:t>
            </a:r>
          </a:p>
        </p:txBody>
      </p:sp>
      <p:cxnSp>
        <p:nvCxnSpPr>
          <p:cNvPr id="14" name="ลูกศรเชื่อมต่อแบบตรง 13"/>
          <p:cNvCxnSpPr/>
          <p:nvPr/>
        </p:nvCxnSpPr>
        <p:spPr>
          <a:xfrm>
            <a:off x="815426" y="3257563"/>
            <a:ext cx="10561175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สี่เหลี่ยมผืนผ้ามุมมน 14"/>
          <p:cNvSpPr/>
          <p:nvPr/>
        </p:nvSpPr>
        <p:spPr>
          <a:xfrm>
            <a:off x="11223204" y="3095156"/>
            <a:ext cx="960105" cy="72008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ปี</a:t>
            </a:r>
            <a:br>
              <a:rPr lang="th-TH" sz="1600" b="1" dirty="0">
                <a:latin typeface="TH SarabunIT๙" pitchFamily="34" charset="-34"/>
                <a:cs typeface="TH SarabunIT๙" pitchFamily="34" charset="-34"/>
              </a:rPr>
            </a:b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2579</a:t>
            </a:r>
          </a:p>
        </p:txBody>
      </p:sp>
      <p:sp>
        <p:nvSpPr>
          <p:cNvPr id="17" name="สี่เหลี่ยมผืนผ้ามุมมน 16"/>
          <p:cNvSpPr/>
          <p:nvPr/>
        </p:nvSpPr>
        <p:spPr>
          <a:xfrm>
            <a:off x="12966" y="3086715"/>
            <a:ext cx="960107" cy="72008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ปี</a:t>
            </a:r>
            <a:br>
              <a:rPr lang="th-TH" sz="1600" b="1" dirty="0">
                <a:latin typeface="TH SarabunIT๙" pitchFamily="34" charset="-34"/>
                <a:cs typeface="TH SarabunIT๙" pitchFamily="34" charset="-34"/>
              </a:rPr>
            </a:b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2560</a:t>
            </a:r>
          </a:p>
        </p:txBody>
      </p:sp>
      <p:cxnSp>
        <p:nvCxnSpPr>
          <p:cNvPr id="20" name="ตัวเชื่อมต่อตรง 19"/>
          <p:cNvCxnSpPr/>
          <p:nvPr/>
        </p:nvCxnSpPr>
        <p:spPr>
          <a:xfrm>
            <a:off x="3615556" y="2285112"/>
            <a:ext cx="0" cy="212038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ตัวเชื่อมต่อตรง 20"/>
          <p:cNvCxnSpPr/>
          <p:nvPr/>
        </p:nvCxnSpPr>
        <p:spPr>
          <a:xfrm>
            <a:off x="6143500" y="2273236"/>
            <a:ext cx="0" cy="212038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ตัวเชื่อมต่อตรง 21"/>
          <p:cNvCxnSpPr/>
          <p:nvPr/>
        </p:nvCxnSpPr>
        <p:spPr>
          <a:xfrm>
            <a:off x="8704121" y="2285112"/>
            <a:ext cx="0" cy="212038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สี่เหลี่ยมผืนผ้า 22"/>
          <p:cNvSpPr/>
          <p:nvPr/>
        </p:nvSpPr>
        <p:spPr>
          <a:xfrm>
            <a:off x="-11719" y="4344571"/>
            <a:ext cx="6004724" cy="1884935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21917" tIns="60958" rIns="121917" bIns="60958" rtlCol="0" anchor="ctr"/>
          <a:lstStyle/>
          <a:p>
            <a:pPr>
              <a:lnSpc>
                <a:spcPts val="2667"/>
              </a:lnSpc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1. การ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เสริมสร้างและพัฒนาศักยภาพทุนมนุษย์</a:t>
            </a:r>
            <a:r>
              <a:rPr lang="en-US" sz="1600" b="1" dirty="0">
                <a:latin typeface="TH SarabunIT๙" pitchFamily="34" charset="-34"/>
                <a:cs typeface="TH SarabunIT๙" pitchFamily="34" charset="-34"/>
              </a:rPr>
              <a:t>	</a:t>
            </a:r>
            <a:endParaRPr lang="en-US" sz="1600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lnSpc>
                <a:spcPts val="2667"/>
              </a:lnSpc>
            </a:pPr>
            <a:r>
              <a:rPr lang="en-US" sz="1600" b="1" dirty="0" smtClean="0">
                <a:latin typeface="TH SarabunIT๙" pitchFamily="34" charset="-34"/>
                <a:cs typeface="TH SarabunIT๙" pitchFamily="34" charset="-34"/>
              </a:rPr>
              <a:t>2</a:t>
            </a:r>
            <a:r>
              <a:rPr lang="en-US" sz="1600" b="1" dirty="0">
                <a:latin typeface="TH SarabunIT๙" pitchFamily="34" charset="-34"/>
                <a:cs typeface="TH SarabunIT๙" pitchFamily="34" charset="-34"/>
              </a:rPr>
              <a:t>. 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การเสริมความเป็นธรรมลดความเหลื่อมล้ำในสังคม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  <a:p>
            <a:pPr>
              <a:lnSpc>
                <a:spcPts val="2667"/>
              </a:lnSpc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3. การสร้างความเข้มแข็งทางเศรษฐกิจและแข่งขันได้อย่างยั่งยืน	</a:t>
            </a:r>
            <a:endParaRPr lang="th-TH" sz="1600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lnSpc>
                <a:spcPts val="2667"/>
              </a:lnSpc>
            </a:pP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4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. การเติบโตที่เป็นมิตรกับสิ่งแวดล้อมเพื่อการพัฒนาอย่างยั่งยืน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  <a:p>
            <a:pPr>
              <a:lnSpc>
                <a:spcPts val="2667"/>
              </a:lnSpc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5. ด้านความมั่นคง				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130330" y="6101165"/>
            <a:ext cx="5534831" cy="749640"/>
          </a:xfrm>
          <a:solidFill>
            <a:schemeClr val="accent2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ยุทธศาสตร์ของแผนพัฒนาฯ ฉบับที่ 12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09005" y="2383699"/>
            <a:ext cx="966339" cy="369328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th-TH" sz="16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เดิม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09005" y="1749662"/>
            <a:ext cx="966339" cy="3693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th-TH" sz="16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ใหม่</a:t>
            </a:r>
          </a:p>
        </p:txBody>
      </p:sp>
      <p:sp>
        <p:nvSpPr>
          <p:cNvPr id="24" name="สี่เหลี่ยมผืนผ้ามุมมน 23"/>
          <p:cNvSpPr/>
          <p:nvPr/>
        </p:nvSpPr>
        <p:spPr>
          <a:xfrm>
            <a:off x="1285833" y="1807219"/>
            <a:ext cx="4512496" cy="41054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ระยะที่ 1</a:t>
            </a:r>
            <a:r>
              <a:rPr lang="en-US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:   </a:t>
            </a:r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10 ปี (พ.ศ. 2560-2569)</a:t>
            </a:r>
          </a:p>
        </p:txBody>
      </p:sp>
      <p:sp>
        <p:nvSpPr>
          <p:cNvPr id="25" name="สี่เหลี่ยมผืนผ้ามุมมน 24"/>
          <p:cNvSpPr/>
          <p:nvPr/>
        </p:nvSpPr>
        <p:spPr>
          <a:xfrm>
            <a:off x="6439844" y="1795719"/>
            <a:ext cx="4512496" cy="41054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ระยะที่ 2</a:t>
            </a:r>
            <a:r>
              <a:rPr lang="en-US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:   </a:t>
            </a:r>
            <a:r>
              <a:rPr lang="th-TH" sz="16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10 ปี (พ.ศ. 2570-2579)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014378" y="662614"/>
            <a:ext cx="6198995" cy="160043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121917" tIns="60958" rIns="121917" bIns="60958" rtlCol="0">
            <a:spAutoFit/>
          </a:bodyPr>
          <a:lstStyle/>
          <a:p>
            <a:pPr marL="146300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4. ยุทธศาสตร์ด้านการสร้างโอกาสความเสมอภาคและเท่าเทียมกันทางสังคม</a:t>
            </a:r>
          </a:p>
          <a:p>
            <a:pPr marL="146300"/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5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. ยุทธศาสตร์ด้านการสร้างการเติบโตบนคุณภาพชีวิตที่เป็นมิตรกับสิ่งแวดล้อม</a:t>
            </a:r>
          </a:p>
          <a:p>
            <a:pPr marL="146300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6. ยุทธศาสตร์ด้านการปรับสมดุลและพัฒนาระบบการบริหารจัดการภาครัฐ</a:t>
            </a:r>
          </a:p>
        </p:txBody>
      </p:sp>
      <p:sp>
        <p:nvSpPr>
          <p:cNvPr id="28" name="ชื่อเรื่อง 1"/>
          <p:cNvSpPr txBox="1">
            <a:spLocks/>
          </p:cNvSpPr>
          <p:nvPr/>
        </p:nvSpPr>
        <p:spPr>
          <a:xfrm>
            <a:off x="3123906" y="0"/>
            <a:ext cx="5580215" cy="7496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2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ยุทธศาสตร์ชาติ </a:t>
            </a:r>
            <a:r>
              <a:rPr lang="th-TH" sz="2800" b="1" dirty="0" smtClean="0">
                <a:solidFill>
                  <a:srgbClr val="00B0F0"/>
                </a:solidFill>
                <a:latin typeface="TH SarabunIT๙" pitchFamily="34" charset="-34"/>
                <a:cs typeface="TH SarabunIT๙" pitchFamily="34" charset="-34"/>
              </a:rPr>
              <a:t>20</a:t>
            </a:r>
            <a:r>
              <a:rPr lang="th-TH" sz="32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 ปี </a:t>
            </a:r>
            <a:endParaRPr lang="en-US" sz="3200" b="1" dirty="0" smtClean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ctr"/>
            <a:r>
              <a:rPr lang="th-TH" sz="24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(พ.ศ. 2560 – 2579)</a:t>
            </a:r>
            <a:endParaRPr lang="th-TH" sz="2400" b="1" dirty="0">
              <a:solidFill>
                <a:schemeClr val="bg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17614" y="6277520"/>
            <a:ext cx="478809" cy="501650"/>
          </a:xfrm>
        </p:spPr>
        <p:txBody>
          <a:bodyPr/>
          <a:lstStyle/>
          <a:p>
            <a:fld id="{7BB29C0D-D6D1-42FB-8F4A-D5D4538B59F6}" type="slidenum">
              <a:rPr lang="en-US" sz="1600" smtClean="0">
                <a:solidFill>
                  <a:schemeClr val="bg1"/>
                </a:solidFill>
              </a:rPr>
              <a:pPr/>
              <a:t>19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251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697" y="1310854"/>
            <a:ext cx="10350606" cy="53248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89983" y="-180823"/>
            <a:ext cx="10998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>
                <a:solidFill>
                  <a:srgbClr val="0070C0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10</a:t>
            </a:r>
            <a:endParaRPr lang="th-TH" sz="7200" b="1" dirty="0">
              <a:solidFill>
                <a:srgbClr val="0070C0"/>
              </a:solidFill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89983" y="104098"/>
            <a:ext cx="9356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000" dirty="0">
                <a:latin typeface="LilyUPC" panose="020B0604020202020204" pitchFamily="34" charset="-34"/>
                <a:cs typeface="LilyUPC" panose="020B0604020202020204" pitchFamily="34" charset="-34"/>
              </a:rPr>
              <a:t>ยุทธศาสตร์แผนพัฒนาเศรษฐกิจและสังคมแห่งชาติ ฉบับที่ </a:t>
            </a:r>
            <a:r>
              <a:rPr lang="en-US" sz="4000" dirty="0">
                <a:latin typeface="LilyUPC" panose="020B0604020202020204" pitchFamily="34" charset="-34"/>
                <a:cs typeface="LilyUPC" panose="020B0604020202020204" pitchFamily="34" charset="-34"/>
              </a:rPr>
              <a:t>12 </a:t>
            </a:r>
            <a:endParaRPr lang="th-TH" sz="4000" dirty="0"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50383" y="645579"/>
            <a:ext cx="35044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4000" dirty="0">
                <a:latin typeface="LilyUPC" panose="020B0604020202020204" pitchFamily="34" charset="-34"/>
                <a:cs typeface="LilyUPC" panose="020B0604020202020204" pitchFamily="34" charset="-34"/>
              </a:rPr>
              <a:t>(พ.ศ. </a:t>
            </a:r>
            <a:r>
              <a:rPr lang="en-US" sz="4000" dirty="0">
                <a:latin typeface="LilyUPC" panose="020B0604020202020204" pitchFamily="34" charset="-34"/>
                <a:cs typeface="LilyUPC" panose="020B0604020202020204" pitchFamily="34" charset="-34"/>
              </a:rPr>
              <a:t>25</a:t>
            </a:r>
            <a:r>
              <a:rPr lang="en-US" sz="4000" dirty="0">
                <a:solidFill>
                  <a:srgbClr val="FF0000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60</a:t>
            </a:r>
            <a:r>
              <a:rPr lang="en-US" sz="4000" dirty="0">
                <a:latin typeface="LilyUPC" panose="020B0604020202020204" pitchFamily="34" charset="-34"/>
                <a:cs typeface="LilyUPC" panose="020B0604020202020204" pitchFamily="34" charset="-34"/>
              </a:rPr>
              <a:t> – 25</a:t>
            </a:r>
            <a:r>
              <a:rPr lang="en-US" sz="4000" dirty="0">
                <a:solidFill>
                  <a:srgbClr val="FF0000"/>
                </a:solidFill>
                <a:latin typeface="LilyUPC" panose="020B0604020202020204" pitchFamily="34" charset="-34"/>
                <a:cs typeface="LilyUPC" panose="020B0604020202020204" pitchFamily="34" charset="-34"/>
              </a:rPr>
              <a:t>64</a:t>
            </a:r>
            <a:r>
              <a:rPr lang="en-US" sz="4000" dirty="0">
                <a:latin typeface="LilyUPC" panose="020B0604020202020204" pitchFamily="34" charset="-34"/>
                <a:cs typeface="LilyUPC" panose="020B0604020202020204" pitchFamily="34" charset="-34"/>
              </a:rPr>
              <a:t>)</a:t>
            </a:r>
            <a:endParaRPr lang="th-TH" sz="4000" dirty="0">
              <a:latin typeface="LilyUPC" panose="020B0604020202020204" pitchFamily="34" charset="-34"/>
              <a:cs typeface="LilyUPC" panose="020B0604020202020204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4655" y="6364305"/>
            <a:ext cx="2743200" cy="365125"/>
          </a:xfrm>
        </p:spPr>
        <p:txBody>
          <a:bodyPr/>
          <a:lstStyle/>
          <a:p>
            <a:fld id="{A8692CC4-FBC6-4828-8CCF-DC6EA2483CDC}" type="slidenum">
              <a:rPr lang="th-TH" smtClean="0"/>
              <a:pPr/>
              <a:t>20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788685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rgbClr val="7030A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7716" y="457310"/>
            <a:ext cx="8397888" cy="57888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ระดับนโยบายให้ความสำคัญกับการพัฒนาระดับพื้นที่</a:t>
            </a:r>
            <a:endParaRPr lang="th-TH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3171" y="1995349"/>
            <a:ext cx="11999742" cy="4611826"/>
          </a:xfrm>
          <a:prstGeom prst="roundRect">
            <a:avLst>
              <a:gd name="adj" fmla="val 4128"/>
            </a:avLst>
          </a:prstGeom>
          <a:solidFill>
            <a:schemeClr val="bg1"/>
          </a:solidFill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... ในความเป็นจริง ทุกพื้นที่ของประเทศทั้ง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๗๖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จังหวัดและกรุงเทพมหานคร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คือ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“พื้นที่พิเศษ” ที่รอให้พวกเราทุกคนเข้าไปช่วยพัฒนาในด้านต่างๆ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ที่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ผ่านมา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กระทรวงศึกษาธิการ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ได้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สนับสนุนการ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ดำเนินการใน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แต่ละพื้นที่ โดยมุ่งหวังที่จะพัฒนากำลังคนของประเทศ </a:t>
            </a: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เพื่อให้บรรลุวิสัยทัศน์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2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ประเทศมีความมั่นคง มั่งคั่ง ยั่งยืน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เป็น</a:t>
            </a:r>
            <a:r>
              <a:rPr lang="th-TH" sz="2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ประเทศพัฒนาแล้ว ด้วยการพัฒนาตามปรัชญาของเศรษฐกิจพอเพียง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” ... ให้การศึกษาเข้าถึงทุกกลุ่มเป้าหมายโดยตรงในแต่ละภูมิภาค ตลอดจนให้ภูมิภาคสามารถพัฒนาศักยภาพและจุดเด่นให้มีความเข้มแรงด้วยตนเอง ...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เชื่อ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ม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โยง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สอดคล้องกับ</a:t>
            </a:r>
            <a:r>
              <a:rPr lang="th-TH" sz="2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ยุทธศาสตร์ชาติระยะ 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๒๐ </a:t>
            </a:r>
            <a:r>
              <a:rPr lang="th-TH" sz="2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ปี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แผนการศึกษาแห่งชาติ พ.ศ.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๒๕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๖๐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–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๒๕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๗๙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แผนพัฒนาเศรษฐกิจและสังคมแห่งชาติ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ฉบับ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ที่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๑๒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พ.ศ. </a:t>
            </a:r>
            <a:r>
              <a:rPr lang="th-TH" sz="2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๒๕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๖๐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2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๒๕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๖๔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ตลอดจนยุทธศาสตร์และแผนอื่น ๆ ที่เกี่ยวข้อง ... รัฐบาลได้จัดสรรงบประมาณให้สอดคล้องกับการแบ่งส่วนภูมิภาคออกเป็น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๖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ภาค ... </a:t>
            </a:r>
            <a:endParaRPr lang="en-US" sz="24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(๒๕ ก.ย.๒๕๖๐)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022797" y="238210"/>
            <a:ext cx="2870711" cy="101708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spc="-187" dirty="0" smtClean="0">
                <a:latin typeface="TH SarabunPSK" pitchFamily="34" charset="-34"/>
                <a:cs typeface="TH SarabunPSK" pitchFamily="34" charset="-34"/>
              </a:rPr>
              <a:t>พล. อ. ประยุทธ์</a:t>
            </a:r>
            <a:r>
              <a:rPr lang="en-US" sz="2000" b="1" spc="-187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spc="-187" dirty="0" smtClean="0">
                <a:latin typeface="TH SarabunPSK" pitchFamily="34" charset="-34"/>
                <a:cs typeface="TH SarabunPSK" pitchFamily="34" charset="-34"/>
              </a:rPr>
              <a:t> จันทร์</a:t>
            </a:r>
            <a:r>
              <a:rPr lang="th-TH" sz="2000" b="1" spc="-187" dirty="0">
                <a:latin typeface="TH SarabunPSK" pitchFamily="34" charset="-34"/>
                <a:cs typeface="TH SarabunPSK" pitchFamily="34" charset="-34"/>
              </a:rPr>
              <a:t>โอชา </a:t>
            </a:r>
            <a:endParaRPr lang="th-TH" sz="2000" b="1" spc="-187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นายกรัฐมนตรี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654104" y="6356350"/>
            <a:ext cx="478809" cy="501650"/>
          </a:xfrm>
        </p:spPr>
        <p:txBody>
          <a:bodyPr/>
          <a:lstStyle/>
          <a:p>
            <a:fld id="{7BB29C0D-D6D1-42FB-8F4A-D5D4538B59F6}" type="slidenum">
              <a:rPr lang="en-US" sz="2400" smtClean="0"/>
              <a:pPr/>
              <a:t>21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13901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0"/>
            <a:ext cx="12191999" cy="6858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9254655" y="6388159"/>
            <a:ext cx="2743200" cy="365125"/>
          </a:xfrm>
        </p:spPr>
        <p:txBody>
          <a:bodyPr/>
          <a:lstStyle/>
          <a:p>
            <a:fld id="{A8692CC4-FBC6-4828-8CCF-DC6EA2483CDC}" type="slidenum">
              <a:rPr lang="th-TH" smtClean="0">
                <a:solidFill>
                  <a:prstClr val="black"/>
                </a:solidFill>
              </a:rPr>
              <a:pPr/>
              <a:t>22</a:t>
            </a:fld>
            <a:endParaRPr lang="th-TH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3331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BEFB3A1-B56F-4C96-967E-44E143C9B5A0}" type="slidenum">
              <a:rPr lang="en-US" sz="140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th-TH" sz="1400">
              <a:solidFill>
                <a:srgbClr val="000000"/>
              </a:solidFill>
            </a:endParaRPr>
          </a:p>
        </p:txBody>
      </p:sp>
      <p:sp>
        <p:nvSpPr>
          <p:cNvPr id="53251" name="Rectangle 14"/>
          <p:cNvSpPr>
            <a:spLocks noChangeArrowheads="1"/>
          </p:cNvSpPr>
          <p:nvPr/>
        </p:nvSpPr>
        <p:spPr bwMode="auto">
          <a:xfrm>
            <a:off x="1524000" y="1"/>
            <a:ext cx="9144000" cy="620713"/>
          </a:xfrm>
          <a:prstGeom prst="rect">
            <a:avLst/>
          </a:prstGeom>
          <a:solidFill>
            <a:srgbClr val="00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sz="2800" b="1">
              <a:solidFill>
                <a:srgbClr val="FFFFFF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3252" name="Picture 14" descr="Picture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938" y="1428751"/>
            <a:ext cx="3143250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666875" y="5286375"/>
            <a:ext cx="2268538" cy="738188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50" b="1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5</a:t>
            </a:r>
            <a:r>
              <a:rPr lang="th-TH" sz="1050" b="1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.  กลุ่มจังหวัดภาคกลางตอนล่าง </a:t>
            </a:r>
            <a:r>
              <a:rPr lang="en-US" sz="1050" b="1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2</a:t>
            </a:r>
            <a:endParaRPr lang="th-TH" sz="1050" b="1" dirty="0">
              <a:solidFill>
                <a:srgbClr val="000099"/>
              </a:solidFill>
              <a:latin typeface="Tahoma" pitchFamily="34" charset="0"/>
              <a:cs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  สินค้าประมง เกษตรและเหล็ก</a:t>
            </a:r>
            <a:endParaRPr lang="en-US" sz="1050" dirty="0">
              <a:solidFill>
                <a:srgbClr val="000099"/>
              </a:solidFill>
              <a:latin typeface="Tahoma" pitchFamily="34" charset="0"/>
              <a:cs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  การท่องเที่ยวเชิงนิเวศ และ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05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เส้นทางคมนาคมสู่ภาคใต้</a:t>
            </a:r>
          </a:p>
        </p:txBody>
      </p:sp>
      <p:cxnSp>
        <p:nvCxnSpPr>
          <p:cNvPr id="53254" name="AutoShape 46"/>
          <p:cNvCxnSpPr>
            <a:cxnSpLocks noChangeShapeType="1"/>
          </p:cNvCxnSpPr>
          <p:nvPr/>
        </p:nvCxnSpPr>
        <p:spPr bwMode="auto">
          <a:xfrm rot="10800000" flipV="1">
            <a:off x="3436939" y="3929064"/>
            <a:ext cx="1582737" cy="1500187"/>
          </a:xfrm>
          <a:prstGeom prst="bentConnector3">
            <a:avLst>
              <a:gd name="adj1" fmla="val 44667"/>
            </a:avLst>
          </a:prstGeom>
          <a:noFill/>
          <a:ln w="28575">
            <a:solidFill>
              <a:srgbClr val="FF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2667001" y="4500564"/>
            <a:ext cx="1662113" cy="738187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50" b="1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4</a:t>
            </a:r>
            <a:r>
              <a:rPr lang="th-TH" sz="1050" b="1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.  กลุ่มจังหวัดภาคกลางตอนล่าง 1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 การผลิตและส่งออก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การท่องเที่ยวเชิงอนุรักษ์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1597025" y="3759200"/>
            <a:ext cx="1835150" cy="641350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2"/>
              <a:defRPr/>
            </a:pPr>
            <a:r>
              <a:rPr lang="th-TH" sz="1050" b="1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กลุ่มจังหวัดภาคกลางตอนบน </a:t>
            </a:r>
            <a:r>
              <a:rPr lang="en-US" sz="1050" b="1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2</a:t>
            </a:r>
          </a:p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  การผลิตอาหารปลอดภัย</a:t>
            </a:r>
          </a:p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 เชื่อมโยงการกระจายสินค้า</a:t>
            </a:r>
          </a:p>
        </p:txBody>
      </p:sp>
      <p:sp>
        <p:nvSpPr>
          <p:cNvPr id="53257" name="Rectangle 4"/>
          <p:cNvSpPr>
            <a:spLocks noChangeArrowheads="1"/>
          </p:cNvSpPr>
          <p:nvPr/>
        </p:nvSpPr>
        <p:spPr bwMode="auto">
          <a:xfrm>
            <a:off x="3095625" y="2928938"/>
            <a:ext cx="1557338" cy="862012"/>
          </a:xfrm>
          <a:prstGeom prst="rect">
            <a:avLst/>
          </a:prstGeom>
          <a:noFill/>
          <a:ln w="9525">
            <a:solidFill>
              <a:srgbClr val="FF66CC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sz="1000" b="1">
                <a:solidFill>
                  <a:srgbClr val="000099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th-TH" sz="1000" b="1">
                <a:solidFill>
                  <a:srgbClr val="000099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.  กลุ่มจังหวัดภาคกลางตอนบน </a:t>
            </a:r>
            <a:r>
              <a:rPr lang="en-US" sz="1000" b="1">
                <a:solidFill>
                  <a:srgbClr val="000099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th-TH" sz="1000" b="1">
              <a:solidFill>
                <a:srgbClr val="000099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000">
                <a:solidFill>
                  <a:srgbClr val="000099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ทรัพยากรธรรมชาติและสิ่งแวดล้อม</a:t>
            </a:r>
            <a:endParaRPr lang="th-TH" sz="1000" b="1">
              <a:solidFill>
                <a:srgbClr val="000099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000">
                <a:solidFill>
                  <a:srgbClr val="000099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อุตสาหกรรม</a:t>
            </a:r>
            <a:endParaRPr lang="th-TH" sz="1000" b="1">
              <a:solidFill>
                <a:srgbClr val="000099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6881813" y="3929064"/>
            <a:ext cx="1778000" cy="674687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th-TH" sz="1050" b="1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กลุ่มจังหวัดภาคกลางตอนกลาง</a:t>
            </a:r>
            <a:endParaRPr lang="en-US" sz="1050" b="1" dirty="0">
              <a:solidFill>
                <a:srgbClr val="000099"/>
              </a:solidFill>
              <a:latin typeface="Tahoma" pitchFamily="34" charset="0"/>
              <a:cs typeface="Tahoma" pitchFamily="34" charset="0"/>
            </a:endParaRPr>
          </a:p>
          <a:p>
            <a:pPr marL="228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th-TH" sz="105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การเกษตร</a:t>
            </a:r>
          </a:p>
          <a:p>
            <a:pPr marL="228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th-TH" sz="105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การท่องเที่ยวเชิงอนุรักษ์</a:t>
            </a: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1738313" y="857250"/>
            <a:ext cx="1714500" cy="1054100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15"/>
              <a:defRPr/>
            </a:pPr>
            <a:r>
              <a:rPr lang="th-TH" sz="1050" b="1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กลุ่มจังหวัดภาคเหนือตอนบน</a:t>
            </a:r>
            <a:r>
              <a:rPr lang="en-US" sz="1050" b="1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1</a:t>
            </a:r>
            <a:endParaRPr lang="th-TH" sz="1050" b="1" dirty="0">
              <a:solidFill>
                <a:srgbClr val="660066"/>
              </a:solidFill>
              <a:latin typeface="Tahoma" pitchFamily="34" charset="0"/>
              <a:cs typeface="Tahoma" pitchFamily="34" charset="0"/>
            </a:endParaRPr>
          </a:p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 การท่องเที่ยวเชิงวัฒนธรรมล้านนา</a:t>
            </a:r>
          </a:p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 การค้า การลงทุน และเระบบ </a:t>
            </a:r>
            <a:r>
              <a:rPr lang="en-US" sz="1050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Logistics </a:t>
            </a:r>
            <a:r>
              <a:rPr lang="th-TH" sz="1050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เชื่อมโยงกลุ่มประเทศ </a:t>
            </a:r>
            <a:r>
              <a:rPr lang="en-US" sz="1050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GMS</a:t>
            </a:r>
            <a:endParaRPr lang="th-TH" sz="1050" dirty="0">
              <a:solidFill>
                <a:srgbClr val="660066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1738314" y="2041525"/>
            <a:ext cx="1584325" cy="915988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50" b="1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18</a:t>
            </a:r>
            <a:r>
              <a:rPr lang="th-TH" sz="1050" b="1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.  กลุ่มจังหวัดภาคเหนือตอนล่าง</a:t>
            </a:r>
            <a:r>
              <a:rPr lang="en-US" sz="1050" b="1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2</a:t>
            </a:r>
            <a:endParaRPr lang="th-TH" sz="1050" b="1" dirty="0">
              <a:solidFill>
                <a:srgbClr val="660066"/>
              </a:solidFill>
              <a:latin typeface="Tahoma" pitchFamily="34" charset="0"/>
              <a:cs typeface="Tahoma" pitchFamily="34" charset="0"/>
            </a:endParaRPr>
          </a:p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 การผลิตข้าว อ้อย        และมันสำประหลัง</a:t>
            </a:r>
          </a:p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 การแปรรูปข้าว อ้อย        </a:t>
            </a:r>
          </a:p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050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และมันสำประหลัง</a:t>
            </a: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3524250" y="785813"/>
            <a:ext cx="1366838" cy="1054100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50" b="1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17</a:t>
            </a:r>
            <a:r>
              <a:rPr lang="th-TH" sz="1050" b="1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.  กลุ่มจังหวัดภาคเหนือตอนล่าง</a:t>
            </a:r>
            <a:r>
              <a:rPr lang="en-US" sz="1050" b="1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1</a:t>
            </a:r>
            <a:endParaRPr lang="th-TH" sz="1050" b="1" dirty="0">
              <a:solidFill>
                <a:srgbClr val="660066"/>
              </a:solidFill>
              <a:latin typeface="Tahoma" pitchFamily="34" charset="0"/>
              <a:cs typeface="Tahoma" pitchFamily="34" charset="0"/>
            </a:endParaRPr>
          </a:p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 การค้า บริการ และเครือข่ายคมนาคม</a:t>
            </a:r>
          </a:p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 การท่องเที่ยวเชิงนิเวศน์  ประวิติศาสตร์ และวัฒนธรรม</a:t>
            </a:r>
          </a:p>
        </p:txBody>
      </p:sp>
      <p:sp>
        <p:nvSpPr>
          <p:cNvPr id="23" name="Rectangle 4"/>
          <p:cNvSpPr>
            <a:spLocks noChangeArrowheads="1"/>
          </p:cNvSpPr>
          <p:nvPr/>
        </p:nvSpPr>
        <p:spPr bwMode="auto">
          <a:xfrm>
            <a:off x="5016501" y="679450"/>
            <a:ext cx="1800225" cy="706438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 startAt="16"/>
              <a:defRPr/>
            </a:pPr>
            <a:r>
              <a:rPr lang="th-TH" sz="1050" b="1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กลุ่มจังหวัดภาคเหนือตอนบน</a:t>
            </a:r>
            <a:r>
              <a:rPr lang="en-US" sz="1050" b="1" dirty="0">
                <a:solidFill>
                  <a:srgbClr val="660066"/>
                </a:solidFill>
                <a:latin typeface="Tahoma" pitchFamily="34" charset="0"/>
                <a:cs typeface="Tahoma" pitchFamily="34" charset="0"/>
              </a:rPr>
              <a:t>2</a:t>
            </a:r>
            <a:endParaRPr lang="th-TH" sz="1050" b="1" dirty="0">
              <a:solidFill>
                <a:srgbClr val="660066"/>
              </a:solidFill>
              <a:latin typeface="Tahoma" pitchFamily="34" charset="0"/>
              <a:cs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660066"/>
                </a:solidFill>
                <a:latin typeface="Tahoma" pitchFamily="34" charset="0"/>
                <a:ea typeface="Batang" pitchFamily="18" charset="-127"/>
                <a:cs typeface="Tahoma" pitchFamily="34" charset="0"/>
              </a:rPr>
              <a:t>  การค้า การลงทุน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660066"/>
                </a:solidFill>
                <a:latin typeface="Tahoma" pitchFamily="34" charset="0"/>
                <a:ea typeface="Batang" pitchFamily="18" charset="-127"/>
                <a:cs typeface="Tahoma" pitchFamily="34" charset="0"/>
              </a:rPr>
              <a:t>  การเกษตรอุตสาหกรรม</a:t>
            </a:r>
          </a:p>
        </p:txBody>
      </p:sp>
      <p:sp>
        <p:nvSpPr>
          <p:cNvPr id="53263" name="Rectangle 4"/>
          <p:cNvSpPr>
            <a:spLocks noChangeArrowheads="1"/>
          </p:cNvSpPr>
          <p:nvPr/>
        </p:nvSpPr>
        <p:spPr bwMode="auto">
          <a:xfrm>
            <a:off x="7175501" y="692151"/>
            <a:ext cx="1584325" cy="823913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10</a:t>
            </a:r>
            <a:r>
              <a:rPr 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.  กลุ่มจังหวัดภาคตอ/เหนือตอนบน</a:t>
            </a:r>
            <a:r>
              <a:rPr lang="en-US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th-TH" sz="1000" b="1">
              <a:solidFill>
                <a:srgbClr val="00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100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การค้าชายแดน</a:t>
            </a:r>
          </a:p>
          <a:p>
            <a:pPr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100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การผลิต และการค้า สินค้าการเกษตร</a:t>
            </a:r>
          </a:p>
        </p:txBody>
      </p:sp>
      <p:sp>
        <p:nvSpPr>
          <p:cNvPr id="53264" name="Rectangle 4"/>
          <p:cNvSpPr>
            <a:spLocks noChangeArrowheads="1"/>
          </p:cNvSpPr>
          <p:nvPr/>
        </p:nvSpPr>
        <p:spPr bwMode="auto">
          <a:xfrm>
            <a:off x="8904288" y="692151"/>
            <a:ext cx="1549400" cy="754063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11</a:t>
            </a:r>
            <a:r>
              <a:rPr 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.  กลุ่มจังหวัดภาคตอ/เหนือตอนบน</a:t>
            </a:r>
            <a:r>
              <a:rPr lang="en-US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th-TH" sz="1000" b="1">
              <a:solidFill>
                <a:srgbClr val="00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th-TH" altLang="ko-KR" sz="1000">
                <a:solidFill>
                  <a:srgbClr val="000000"/>
                </a:solidFill>
                <a:latin typeface="Tahoma" panose="020B0604030504040204" pitchFamily="34" charset="0"/>
                <a:ea typeface="Batang" pitchFamily="18" charset="-127"/>
                <a:cs typeface="Tahoma" panose="020B0604030504040204" pitchFamily="34" charset="0"/>
              </a:rPr>
              <a:t> การค้าชายแดน</a:t>
            </a:r>
          </a:p>
          <a:p>
            <a:pPr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1000">
                <a:solidFill>
                  <a:srgbClr val="000000"/>
                </a:solidFill>
                <a:latin typeface="Tahoma" panose="020B0604030504040204" pitchFamily="34" charset="0"/>
                <a:ea typeface="Batang" pitchFamily="18" charset="-127"/>
                <a:cs typeface="Tahoma" panose="020B0604030504040204" pitchFamily="34" charset="0"/>
              </a:rPr>
              <a:t> การท่องเที่ยว</a:t>
            </a:r>
          </a:p>
        </p:txBody>
      </p:sp>
      <p:sp>
        <p:nvSpPr>
          <p:cNvPr id="53265" name="Rectangle 4"/>
          <p:cNvSpPr>
            <a:spLocks noChangeArrowheads="1"/>
          </p:cNvSpPr>
          <p:nvPr/>
        </p:nvSpPr>
        <p:spPr bwMode="auto">
          <a:xfrm>
            <a:off x="7239000" y="1714500"/>
            <a:ext cx="1441450" cy="1016000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12</a:t>
            </a:r>
            <a:r>
              <a:rPr 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.  กลุ่มจังหวัดภาคตอ/เหนือตอนกลาง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00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การผลิตด้านเกษตร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00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การลงทุนด้านอุตสาหกรรมแปรรูปเกษตร</a:t>
            </a:r>
          </a:p>
        </p:txBody>
      </p:sp>
      <p:sp>
        <p:nvSpPr>
          <p:cNvPr id="53266" name="Rectangle 4"/>
          <p:cNvSpPr>
            <a:spLocks noChangeArrowheads="1"/>
          </p:cNvSpPr>
          <p:nvPr/>
        </p:nvSpPr>
        <p:spPr bwMode="auto">
          <a:xfrm>
            <a:off x="9048750" y="2214563"/>
            <a:ext cx="1619250" cy="754062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13</a:t>
            </a:r>
            <a:r>
              <a:rPr 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.  กลุ่มจังหวัดภาคตอ/เหนือตอนล่าง</a:t>
            </a:r>
            <a:r>
              <a:rPr lang="en-US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th-TH" sz="1000" b="1">
              <a:solidFill>
                <a:srgbClr val="00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th-TH" altLang="ko-KR" sz="1000">
                <a:solidFill>
                  <a:srgbClr val="000000"/>
                </a:solidFill>
                <a:latin typeface="Tahoma" panose="020B0604030504040204" pitchFamily="34" charset="0"/>
                <a:ea typeface="Batang" pitchFamily="18" charset="-127"/>
                <a:cs typeface="Tahoma" panose="020B0604030504040204" pitchFamily="34" charset="0"/>
              </a:rPr>
              <a:t> เกษตรอินทรีย์</a:t>
            </a:r>
          </a:p>
          <a:p>
            <a:pPr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th-TH" altLang="ko-KR" sz="1000">
                <a:solidFill>
                  <a:srgbClr val="000000"/>
                </a:solidFill>
                <a:latin typeface="Tahoma" panose="020B0604030504040204" pitchFamily="34" charset="0"/>
                <a:ea typeface="Batang" pitchFamily="18" charset="-127"/>
                <a:cs typeface="Tahoma" panose="020B0604030504040204" pitchFamily="34" charset="0"/>
              </a:rPr>
              <a:t> แข่งขันด้านเศรษฐกิจ</a:t>
            </a:r>
          </a:p>
        </p:txBody>
      </p:sp>
      <p:sp>
        <p:nvSpPr>
          <p:cNvPr id="53267" name="Rectangle 4"/>
          <p:cNvSpPr>
            <a:spLocks noChangeArrowheads="1"/>
          </p:cNvSpPr>
          <p:nvPr/>
        </p:nvSpPr>
        <p:spPr bwMode="auto">
          <a:xfrm>
            <a:off x="7453313" y="3071813"/>
            <a:ext cx="1547812" cy="742950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14</a:t>
            </a:r>
            <a:r>
              <a:rPr lang="th-TH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.  กลุ่มจังหวัดภาคตอ/เหนือล่าง</a:t>
            </a:r>
            <a:r>
              <a:rPr lang="en-US" sz="1000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th-TH" sz="1000" b="1">
              <a:solidFill>
                <a:srgbClr val="00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1000">
                <a:solidFill>
                  <a:srgbClr val="000000"/>
                </a:solidFill>
                <a:latin typeface="Tahoma" panose="020B0604030504040204" pitchFamily="34" charset="0"/>
                <a:ea typeface="Batang" pitchFamily="18" charset="-127"/>
                <a:cs typeface="Tahoma" panose="020B0604030504040204" pitchFamily="34" charset="0"/>
              </a:rPr>
              <a:t> ข้าวหอมมะลิ</a:t>
            </a: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altLang="ko-KR" sz="1000">
                <a:solidFill>
                  <a:srgbClr val="000000"/>
                </a:solidFill>
                <a:latin typeface="Tahoma" panose="020B0604030504040204" pitchFamily="34" charset="0"/>
                <a:ea typeface="Batang" pitchFamily="18" charset="-127"/>
                <a:cs typeface="Tahoma" panose="020B0604030504040204" pitchFamily="34" charset="0"/>
              </a:rPr>
              <a:t> การท่องเทียว</a:t>
            </a:r>
          </a:p>
        </p:txBody>
      </p:sp>
      <p:sp>
        <p:nvSpPr>
          <p:cNvPr id="29" name="Rectangle 4"/>
          <p:cNvSpPr>
            <a:spLocks noChangeArrowheads="1"/>
          </p:cNvSpPr>
          <p:nvPr/>
        </p:nvSpPr>
        <p:spPr bwMode="auto">
          <a:xfrm>
            <a:off x="8810625" y="3857626"/>
            <a:ext cx="1500188" cy="900113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00" b="1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9</a:t>
            </a:r>
            <a:r>
              <a:rPr lang="th-TH" sz="1050" b="1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.  กลุ่มจังหวัดภาคตะวันออก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 การท่องเที่ยว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 การผลิต แปรรูป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05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และการตลาดผลไม้</a:t>
            </a:r>
          </a:p>
        </p:txBody>
      </p:sp>
      <p:sp>
        <p:nvSpPr>
          <p:cNvPr id="30" name="Rectangle 4"/>
          <p:cNvSpPr>
            <a:spLocks noChangeArrowheads="1"/>
          </p:cNvSpPr>
          <p:nvPr/>
        </p:nvSpPr>
        <p:spPr bwMode="auto">
          <a:xfrm>
            <a:off x="7239001" y="4929189"/>
            <a:ext cx="2087563" cy="738187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Tx/>
              <a:buAutoNum type="arabicPeriod" startAt="6"/>
              <a:defRPr/>
            </a:pPr>
            <a:r>
              <a:rPr lang="th-TH" sz="1050" b="1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กลุ่มจังหวัด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050" b="1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      ภาคใต้ฝั่งอ่าวไทย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  ยางพารา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 ปาล์มน้ำมัน</a:t>
            </a:r>
          </a:p>
        </p:txBody>
      </p:sp>
      <p:sp>
        <p:nvSpPr>
          <p:cNvPr id="31" name="Rectangle 4"/>
          <p:cNvSpPr>
            <a:spLocks noChangeArrowheads="1"/>
          </p:cNvSpPr>
          <p:nvPr/>
        </p:nvSpPr>
        <p:spPr bwMode="auto">
          <a:xfrm>
            <a:off x="6238876" y="5786439"/>
            <a:ext cx="2714625" cy="738187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Tx/>
              <a:buAutoNum type="arabicPeriod" startAt="8"/>
              <a:defRPr/>
            </a:pPr>
            <a:r>
              <a:rPr lang="th-TH" sz="1050" b="1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กลุ่มจังหวัดภาคใต้ชายแดน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  สนันสนุนภาคการผลิตเป็นไปอย่างปกติ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 เทคโนโลยีการผลิต บริหารจัดการ ตลาดเพื่อการส่งออก</a:t>
            </a:r>
          </a:p>
        </p:txBody>
      </p:sp>
      <p:sp>
        <p:nvSpPr>
          <p:cNvPr id="32" name="Rectangle 4"/>
          <p:cNvSpPr>
            <a:spLocks noChangeArrowheads="1"/>
          </p:cNvSpPr>
          <p:nvPr/>
        </p:nvSpPr>
        <p:spPr bwMode="auto">
          <a:xfrm>
            <a:off x="3810001" y="5805488"/>
            <a:ext cx="1928813" cy="609600"/>
          </a:xfrm>
          <a:prstGeom prst="rect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fontAlgn="base">
              <a:spcBef>
                <a:spcPct val="0"/>
              </a:spcBef>
              <a:spcAft>
                <a:spcPct val="0"/>
              </a:spcAft>
              <a:buFontTx/>
              <a:buAutoNum type="arabicPeriod" startAt="7"/>
              <a:defRPr/>
            </a:pPr>
            <a:r>
              <a:rPr lang="th-TH" sz="1050" b="1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กลุ่มจังหวัด</a:t>
            </a:r>
          </a:p>
          <a:p>
            <a:pPr marL="228600" indent="-2286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050" b="1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ภาคใต้ฝั่งอันดามัน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th-TH" sz="1050" dirty="0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 การท่องเที่ยวทางทะเล</a:t>
            </a:r>
          </a:p>
        </p:txBody>
      </p:sp>
      <p:cxnSp>
        <p:nvCxnSpPr>
          <p:cNvPr id="53272" name="AutoShape 44"/>
          <p:cNvCxnSpPr>
            <a:cxnSpLocks noChangeShapeType="1"/>
          </p:cNvCxnSpPr>
          <p:nvPr/>
        </p:nvCxnSpPr>
        <p:spPr bwMode="auto">
          <a:xfrm rot="10800000" flipV="1">
            <a:off x="4029076" y="3429001"/>
            <a:ext cx="1319213" cy="142875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FF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73" name="AutoShape 50"/>
          <p:cNvCxnSpPr>
            <a:cxnSpLocks noChangeShapeType="1"/>
          </p:cNvCxnSpPr>
          <p:nvPr/>
        </p:nvCxnSpPr>
        <p:spPr bwMode="auto">
          <a:xfrm>
            <a:off x="5678489" y="3500438"/>
            <a:ext cx="828675" cy="584200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FF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74" name="AutoShape 48"/>
          <p:cNvCxnSpPr>
            <a:cxnSpLocks noChangeShapeType="1"/>
          </p:cNvCxnSpPr>
          <p:nvPr/>
        </p:nvCxnSpPr>
        <p:spPr bwMode="auto">
          <a:xfrm>
            <a:off x="5810251" y="5572125"/>
            <a:ext cx="436563" cy="285750"/>
          </a:xfrm>
          <a:prstGeom prst="bentConnector2">
            <a:avLst/>
          </a:prstGeom>
          <a:noFill/>
          <a:ln w="28575">
            <a:solidFill>
              <a:srgbClr val="FF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75" name="AutoShape 43"/>
          <p:cNvCxnSpPr>
            <a:cxnSpLocks noChangeShapeType="1"/>
          </p:cNvCxnSpPr>
          <p:nvPr/>
        </p:nvCxnSpPr>
        <p:spPr bwMode="auto">
          <a:xfrm rot="10800000" flipV="1">
            <a:off x="3106738" y="3000376"/>
            <a:ext cx="2241550" cy="1249363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00B05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76" name="AutoShape 47"/>
          <p:cNvCxnSpPr>
            <a:cxnSpLocks noChangeShapeType="1"/>
          </p:cNvCxnSpPr>
          <p:nvPr/>
        </p:nvCxnSpPr>
        <p:spPr bwMode="auto">
          <a:xfrm rot="5400000">
            <a:off x="4502150" y="5545138"/>
            <a:ext cx="571500" cy="196850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00B05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77" name="AutoShape 51"/>
          <p:cNvCxnSpPr>
            <a:cxnSpLocks noChangeShapeType="1"/>
          </p:cNvCxnSpPr>
          <p:nvPr/>
        </p:nvCxnSpPr>
        <p:spPr bwMode="auto">
          <a:xfrm>
            <a:off x="5810251" y="3714751"/>
            <a:ext cx="2581275" cy="206375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00B05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78" name="AutoShape 56"/>
          <p:cNvCxnSpPr>
            <a:cxnSpLocks noChangeShapeType="1"/>
          </p:cNvCxnSpPr>
          <p:nvPr/>
        </p:nvCxnSpPr>
        <p:spPr bwMode="auto">
          <a:xfrm rot="5400000" flipH="1" flipV="1">
            <a:off x="6088064" y="1914526"/>
            <a:ext cx="776287" cy="804863"/>
          </a:xfrm>
          <a:prstGeom prst="bentConnector4">
            <a:avLst>
              <a:gd name="adj1" fmla="val -4208"/>
              <a:gd name="adj2" fmla="val 63199"/>
            </a:avLst>
          </a:prstGeom>
          <a:noFill/>
          <a:ln w="28575">
            <a:solidFill>
              <a:srgbClr val="00CC99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79" name="AutoShape 39"/>
          <p:cNvCxnSpPr>
            <a:cxnSpLocks noChangeShapeType="1"/>
          </p:cNvCxnSpPr>
          <p:nvPr/>
        </p:nvCxnSpPr>
        <p:spPr bwMode="auto">
          <a:xfrm rot="10800000">
            <a:off x="2908300" y="1857376"/>
            <a:ext cx="1714500" cy="142875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00B05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80" name="AutoShape 55"/>
          <p:cNvCxnSpPr>
            <a:cxnSpLocks noChangeShapeType="1"/>
          </p:cNvCxnSpPr>
          <p:nvPr/>
        </p:nvCxnSpPr>
        <p:spPr bwMode="auto">
          <a:xfrm flipV="1">
            <a:off x="6469064" y="1214438"/>
            <a:ext cx="2439987" cy="1143000"/>
          </a:xfrm>
          <a:prstGeom prst="bentConnector3">
            <a:avLst>
              <a:gd name="adj1" fmla="val 72731"/>
            </a:avLst>
          </a:prstGeom>
          <a:noFill/>
          <a:ln w="28575">
            <a:solidFill>
              <a:srgbClr val="0066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81" name="AutoShape 42"/>
          <p:cNvCxnSpPr>
            <a:cxnSpLocks noChangeShapeType="1"/>
          </p:cNvCxnSpPr>
          <p:nvPr/>
        </p:nvCxnSpPr>
        <p:spPr bwMode="auto">
          <a:xfrm rot="10800000">
            <a:off x="2974975" y="2286001"/>
            <a:ext cx="2044700" cy="500063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CC0099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82" name="AutoShape 54"/>
          <p:cNvCxnSpPr>
            <a:cxnSpLocks noChangeShapeType="1"/>
          </p:cNvCxnSpPr>
          <p:nvPr/>
        </p:nvCxnSpPr>
        <p:spPr bwMode="auto">
          <a:xfrm flipV="1">
            <a:off x="5810251" y="1285876"/>
            <a:ext cx="989013" cy="1000125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0000CC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83" name="AutoShape 52"/>
          <p:cNvCxnSpPr>
            <a:cxnSpLocks noChangeShapeType="1"/>
          </p:cNvCxnSpPr>
          <p:nvPr/>
        </p:nvCxnSpPr>
        <p:spPr bwMode="auto">
          <a:xfrm flipV="1">
            <a:off x="5876925" y="3143251"/>
            <a:ext cx="1252538" cy="30163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0000CC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84" name="AutoShape 41"/>
          <p:cNvCxnSpPr>
            <a:cxnSpLocks noChangeShapeType="1"/>
          </p:cNvCxnSpPr>
          <p:nvPr/>
        </p:nvCxnSpPr>
        <p:spPr bwMode="auto">
          <a:xfrm rot="10800000">
            <a:off x="4227514" y="1714500"/>
            <a:ext cx="898525" cy="655638"/>
          </a:xfrm>
          <a:prstGeom prst="bentConnector3">
            <a:avLst>
              <a:gd name="adj1" fmla="val 68792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85" name="AutoShape 49"/>
          <p:cNvCxnSpPr>
            <a:cxnSpLocks noChangeShapeType="1"/>
          </p:cNvCxnSpPr>
          <p:nvPr/>
        </p:nvCxnSpPr>
        <p:spPr bwMode="auto">
          <a:xfrm>
            <a:off x="5216525" y="5000625"/>
            <a:ext cx="1822450" cy="203200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86" name="AutoShape 40"/>
          <p:cNvCxnSpPr>
            <a:cxnSpLocks noChangeShapeType="1"/>
          </p:cNvCxnSpPr>
          <p:nvPr/>
        </p:nvCxnSpPr>
        <p:spPr bwMode="auto">
          <a:xfrm rot="5400000" flipH="1" flipV="1">
            <a:off x="5095875" y="1544638"/>
            <a:ext cx="571500" cy="196850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87" name="AutoShape 53"/>
          <p:cNvCxnSpPr>
            <a:cxnSpLocks noChangeShapeType="1"/>
          </p:cNvCxnSpPr>
          <p:nvPr/>
        </p:nvCxnSpPr>
        <p:spPr bwMode="auto">
          <a:xfrm flipV="1">
            <a:off x="6667500" y="2714626"/>
            <a:ext cx="1968500" cy="214313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FF99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88" name="AutoShape 45"/>
          <p:cNvCxnSpPr>
            <a:cxnSpLocks noChangeShapeType="1"/>
          </p:cNvCxnSpPr>
          <p:nvPr/>
        </p:nvCxnSpPr>
        <p:spPr bwMode="auto">
          <a:xfrm rot="10800000" flipV="1">
            <a:off x="3765550" y="3357564"/>
            <a:ext cx="1187450" cy="1214437"/>
          </a:xfrm>
          <a:prstGeom prst="bentConnector3">
            <a:avLst>
              <a:gd name="adj1" fmla="val 35778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3289" name="Text Box 24"/>
          <p:cNvSpPr txBox="1">
            <a:spLocks noChangeArrowheads="1"/>
          </p:cNvSpPr>
          <p:nvPr/>
        </p:nvSpPr>
        <p:spPr bwMode="auto">
          <a:xfrm>
            <a:off x="1703389" y="117476"/>
            <a:ext cx="5616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th-TH" sz="2000">
                <a:solidFill>
                  <a:srgbClr val="FFFF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ประเด็นยุทธศาสตร์ของ</a:t>
            </a:r>
            <a:r>
              <a:rPr lang="en-US" sz="2000">
                <a:solidFill>
                  <a:srgbClr val="FFFF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18 </a:t>
            </a:r>
            <a:r>
              <a:rPr lang="th-TH" sz="2000">
                <a:solidFill>
                  <a:srgbClr val="FFFF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กลุ่มจังหวัด</a:t>
            </a:r>
          </a:p>
        </p:txBody>
      </p:sp>
    </p:spTree>
    <p:extLst>
      <p:ext uri="{BB962C8B-B14F-4D97-AF65-F5344CB8AC3E}">
        <p14:creationId xmlns:p14="http://schemas.microsoft.com/office/powerpoint/2010/main" val="6588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0"/>
            <a:ext cx="12191999" cy="6858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952506" y="6372256"/>
            <a:ext cx="2743200" cy="365125"/>
          </a:xfrm>
        </p:spPr>
        <p:txBody>
          <a:bodyPr/>
          <a:lstStyle/>
          <a:p>
            <a:fld id="{A8692CC4-FBC6-4828-8CCF-DC6EA2483CDC}" type="slidenum">
              <a:rPr lang="th-TH" smtClean="0">
                <a:solidFill>
                  <a:prstClr val="black"/>
                </a:solidFill>
              </a:rPr>
              <a:pPr/>
              <a:t>24</a:t>
            </a:fld>
            <a:endParaRPr lang="th-TH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6932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7C04311-4058-4D4B-B621-97E509783092}" type="slidenum">
              <a:rPr lang="en-US" sz="140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25</a:t>
            </a:fld>
            <a:endParaRPr lang="th-TH" sz="1400">
              <a:solidFill>
                <a:srgbClr val="000000"/>
              </a:solidFill>
            </a:endParaRPr>
          </a:p>
        </p:txBody>
      </p:sp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1" y="188914"/>
            <a:ext cx="9178925" cy="576103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2389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92CC4-FBC6-4828-8CCF-DC6EA2483CDC}" type="slidenum">
              <a:rPr lang="th-TH" sz="2400" smtClean="0">
                <a:solidFill>
                  <a:prstClr val="black"/>
                </a:solidFill>
              </a:rPr>
              <a:pPr/>
              <a:t>26</a:t>
            </a:fld>
            <a:endParaRPr lang="th-TH" sz="2400">
              <a:solidFill>
                <a:prstClr val="black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362216" y="281633"/>
            <a:ext cx="7483475" cy="119697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th-TH" sz="24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สรุปการนโยบายรัฐบาล พลเอก ประยุทธ์ จันทร์โอชา</a:t>
            </a:r>
            <a:r>
              <a:rPr lang="en-US" sz="2400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2400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4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ในการแถลงนโยบายต่อสภานิติบัญญัติแห่งชาติ</a:t>
            </a:r>
            <a:r>
              <a:rPr lang="en-US" sz="2400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2400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4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เมื่อวันศุกร์ที่  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๑๒  กันยายน  ๒๕๕๗</a:t>
            </a:r>
            <a:endParaRPr lang="th-TH" sz="24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0" y="2917827"/>
            <a:ext cx="12191999" cy="3621085"/>
          </a:xfrm>
          <a:prstGeom prst="rect">
            <a:avLst/>
          </a:prstGeom>
          <a:solidFill>
            <a:srgbClr val="00B050"/>
          </a:solidFill>
        </p:spPr>
        <p:txBody>
          <a:bodyPr>
            <a:noAutofit/>
          </a:bodyPr>
          <a:lstStyle>
            <a:lvl1pPr marL="228594" indent="-228594" algn="l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endParaRPr lang="en-US" sz="2400" b="1" kern="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๑.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การปกป้องและเชิดชูสถาบัน</a:t>
            </a: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พระมหากษัตริย์</a:t>
            </a:r>
            <a:endParaRPr lang="th-TH" b="1" kern="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๒.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การรักษาความมั่นคงของรัฐและการต่างประเทศ </a:t>
            </a:r>
            <a:endParaRPr lang="th-TH" b="1" kern="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๓.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การลดความเหลื่อมล้าของสังคม และการสร้างโอกาสการเข้าถึงบริการของรัฐ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๔.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การศึกษาและเรียนรู้ การทะนุบำรุงศาสนา ศิลปะและวัฒนธรรม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๕.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การยกระดับคุณภาพบริการด้านสาธารณสุข และสุขภาพของประชาชน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๖.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การเพิ่มศักยภาพทางเศรษฐกิจของประเทศ </a:t>
            </a: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419290" y="1905830"/>
            <a:ext cx="5954216" cy="58477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3200" b="1" u="sng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 ๑๑ ด้าน ประกอบด้วย</a:t>
            </a:r>
          </a:p>
        </p:txBody>
      </p:sp>
    </p:spTree>
    <p:extLst>
      <p:ext uri="{BB962C8B-B14F-4D97-AF65-F5344CB8AC3E}">
        <p14:creationId xmlns:p14="http://schemas.microsoft.com/office/powerpoint/2010/main" val="27675066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92CC4-FBC6-4828-8CCF-DC6EA2483CDC}" type="slidenum">
              <a:rPr lang="th-TH" sz="2400" smtClean="0">
                <a:solidFill>
                  <a:prstClr val="black"/>
                </a:solidFill>
              </a:rPr>
              <a:pPr/>
              <a:t>27</a:t>
            </a:fld>
            <a:endParaRPr lang="th-TH" sz="2400">
              <a:solidFill>
                <a:prstClr val="black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354262" y="255113"/>
            <a:ext cx="7483475" cy="119697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th-TH" sz="24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สรุปการนโยบายรัฐบาล พลเอก ประยุทธ์ จันทร์โอชา</a:t>
            </a:r>
            <a:r>
              <a:rPr lang="en-US" sz="2400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2400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4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ในการแถลงนโยบายต่อสภานิติบัญญัติแห่งชาติ</a:t>
            </a:r>
            <a:r>
              <a:rPr lang="en-US" sz="2400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2400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เมื่อวันศุกร์ที่  ๑๒  กันยายน  ๒๕๕๗</a:t>
            </a:r>
            <a:r>
              <a: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24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0" y="2325421"/>
            <a:ext cx="12192000" cy="4396054"/>
          </a:xfrm>
          <a:prstGeom prst="rect">
            <a:avLst/>
          </a:prstGeom>
          <a:solidFill>
            <a:srgbClr val="00B050"/>
          </a:solidFill>
        </p:spPr>
        <p:txBody>
          <a:bodyPr>
            <a:noAutofit/>
          </a:bodyPr>
          <a:lstStyle>
            <a:lvl1pPr marL="228594" indent="-228594" algn="l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endParaRPr lang="en-US" sz="2400" b="1" kern="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๗.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การส่งเสริมบทบาทและการใช้โอกาสในประชาคมอาเซียน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๘.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การพัฒนาและส่งเสริมการใช้ประโยชน์จากวิทยาศาสตร์ เทคโนโลยี การ</a:t>
            </a: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วิจัย  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และ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 และนวัตกรรม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๙.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การรักษาความมั่นคงของฐานทรัพยากร และการสร้างสมดุลระหว่าง</a:t>
            </a: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อนุรักษ์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กับการใช้ประโยชน์อย่างยั่งยืน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๑๐.การ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ส่งเสริมการบริหารราชการแผ่นดินที่มี</a:t>
            </a:r>
            <a:r>
              <a:rPr lang="th-TH" b="1" kern="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ธรรมาภิ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บาลและการป้องกัน ๑๗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ปราบปราม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การทุจริตและประพฤติมิชอบในภาครัฐ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th-TH" b="1" kern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๑๑.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การปรับปรุงกฎหมายและกระบวนการยุติธรรม</a:t>
            </a: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692246" y="1452088"/>
            <a:ext cx="7086978" cy="58477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r>
              <a:rPr lang="th-TH" sz="3200" b="1" u="sng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3200" b="1" u="sng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ต่อ</a:t>
            </a:r>
            <a:r>
              <a:rPr lang="th-TH" sz="3200" b="1" u="sng" dirty="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th-TH" sz="3200" b="1" u="sng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นโยบาย ๑๑ ด้าน ประกอบด้วย </a:t>
            </a:r>
          </a:p>
        </p:txBody>
      </p:sp>
    </p:spTree>
    <p:extLst>
      <p:ext uri="{BB962C8B-B14F-4D97-AF65-F5344CB8AC3E}">
        <p14:creationId xmlns:p14="http://schemas.microsoft.com/office/powerpoint/2010/main" val="16937774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79684" y="3382286"/>
            <a:ext cx="2139085" cy="28138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โครงการ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Function</a:t>
            </a:r>
            <a:endParaRPr lang="th-TH" sz="1400" b="1" dirty="0">
              <a:latin typeface="TH SarabunPSK" pitchFamily="34" charset="-34"/>
              <a:cs typeface="TH SarabunPSK" panose="020B0500040200020003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59917" y="3350754"/>
            <a:ext cx="2057371" cy="28138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00B0F0"/>
            </a:solidFill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โครงการ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Agenda</a:t>
            </a:r>
            <a:endParaRPr lang="th-TH" sz="1400" b="1" dirty="0">
              <a:latin typeface="TH SarabunPSK" pitchFamily="34" charset="-34"/>
              <a:cs typeface="TH SarabunPSK" panose="020B0500040200020003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04805" y="3350017"/>
            <a:ext cx="1896211" cy="2813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โครงการ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Area</a:t>
            </a:r>
            <a:endParaRPr lang="th-TH" sz="1400" b="1" dirty="0">
              <a:latin typeface="TH SarabunPSK" pitchFamily="34" charset="-34"/>
              <a:cs typeface="TH SarabunPSK" panose="020B0500040200020003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64455" y="5898990"/>
            <a:ext cx="1927545" cy="927718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  <a:prstDash val="dash"/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โครงการที่สอดคล้องกับ</a:t>
            </a:r>
          </a:p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ทิศทางการพัฒนาภาค</a:t>
            </a:r>
          </a:p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ในช่วงแผนพัฒนา</a:t>
            </a:r>
            <a:r>
              <a:rPr lang="th-TH" sz="1400" b="1" dirty="0" smtClean="0">
                <a:latin typeface="TH SarabunPSK" pitchFamily="34" charset="-34"/>
                <a:cs typeface="TH SarabunPSK" panose="020B0500040200020003"/>
              </a:rPr>
              <a:t>ฯ</a:t>
            </a:r>
            <a:endParaRPr lang="en-US" sz="1400" b="1" dirty="0" smtClean="0">
              <a:latin typeface="TH SarabunPSK" pitchFamily="34" charset="-34"/>
              <a:cs typeface="TH SarabunPSK" panose="020B0500040200020003"/>
            </a:endParaRPr>
          </a:p>
          <a:p>
            <a:pPr algn="ctr"/>
            <a:r>
              <a:rPr lang="th-TH" sz="1400" b="1" dirty="0" smtClean="0">
                <a:latin typeface="TH SarabunPSK" pitchFamily="34" charset="-34"/>
                <a:cs typeface="TH SarabunPSK" panose="020B0500040200020003"/>
              </a:rPr>
              <a:t> </a:t>
            </a:r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ฉ.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12</a:t>
            </a:r>
            <a:endParaRPr lang="th-TH" sz="1400" b="1" dirty="0">
              <a:latin typeface="TH SarabunPSK" pitchFamily="34" charset="-34"/>
              <a:cs typeface="TH SarabunPSK" panose="020B0500040200020003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00956" y="2551075"/>
            <a:ext cx="4911429" cy="281387"/>
          </a:xfrm>
          <a:prstGeom prst="rect">
            <a:avLst/>
          </a:prstGeom>
          <a:solidFill>
            <a:srgbClr val="FF0000"/>
          </a:solidFill>
          <a:ln w="38100">
            <a:noFill/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solidFill>
                  <a:schemeClr val="bg1"/>
                </a:solidFill>
                <a:latin typeface="TH SarabunPSK" pitchFamily="34" charset="-34"/>
                <a:cs typeface="TH SarabunPSK" panose="020B0500040200020003"/>
              </a:rPr>
              <a:t>แผนพัฒนาด้านการศึกษาระดับภาค (พ.ศ. </a:t>
            </a:r>
            <a:r>
              <a:rPr lang="en-US" sz="1400" b="1" dirty="0">
                <a:solidFill>
                  <a:schemeClr val="bg1"/>
                </a:solidFill>
                <a:latin typeface="TH SarabunPSK" pitchFamily="34" charset="-34"/>
                <a:cs typeface="TH SarabunPSK" panose="020B0500040200020003"/>
              </a:rPr>
              <a:t>2562-2564)</a:t>
            </a:r>
            <a:endParaRPr lang="th-TH" sz="1400" b="1" dirty="0">
              <a:solidFill>
                <a:schemeClr val="bg1"/>
              </a:solidFill>
              <a:latin typeface="TH SarabunPSK" pitchFamily="34" charset="-34"/>
              <a:cs typeface="TH SarabunPSK" panose="020B0500040200020003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844993" y="2483152"/>
            <a:ext cx="1748571" cy="3956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70C0"/>
            </a:solidFill>
            <a:prstDash val="solid"/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ภาค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6 </a:t>
            </a:r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ภาค</a:t>
            </a:r>
          </a:p>
        </p:txBody>
      </p:sp>
      <p:sp>
        <p:nvSpPr>
          <p:cNvPr id="23" name="TextBox 22">
            <a:hlinkClick r:id="" action="ppaction://noaction"/>
          </p:cNvPr>
          <p:cNvSpPr txBox="1"/>
          <p:nvPr/>
        </p:nvSpPr>
        <p:spPr>
          <a:xfrm>
            <a:off x="2084127" y="1659690"/>
            <a:ext cx="2468520" cy="2813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CC00"/>
            </a:solidFill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นโยบายรัฐบาล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084127" y="917518"/>
            <a:ext cx="3931810" cy="2813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 smtClean="0">
                <a:latin typeface="TH SarabunPSK" pitchFamily="34" charset="-34"/>
                <a:cs typeface="TH SarabunPSK" panose="020B0500040200020003"/>
              </a:rPr>
              <a:t>ยุทธศาสตร์</a:t>
            </a:r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ชาติ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20 </a:t>
            </a:r>
            <a:r>
              <a:rPr lang="th-TH" sz="1400" b="1" dirty="0" smtClean="0">
                <a:latin typeface="TH SarabunPSK" pitchFamily="34" charset="-34"/>
                <a:cs typeface="TH SarabunPSK" panose="020B0500040200020003"/>
              </a:rPr>
              <a:t>ปี (พ.ศ. </a:t>
            </a:r>
            <a:r>
              <a:rPr lang="en-US" sz="1400" b="1" dirty="0" smtClean="0">
                <a:latin typeface="TH SarabunPSK" pitchFamily="34" charset="-34"/>
                <a:cs typeface="TH SarabunPSK" panose="020B0500040200020003"/>
              </a:rPr>
              <a:t>2561-2580</a:t>
            </a:r>
            <a:r>
              <a:rPr lang="th-TH" sz="1400" b="1" dirty="0" smtClean="0">
                <a:latin typeface="TH SarabunPSK" pitchFamily="34" charset="-34"/>
                <a:cs typeface="TH SarabunPSK" panose="020B0500040200020003"/>
              </a:rPr>
              <a:t>)</a:t>
            </a:r>
            <a:endParaRPr lang="th-TH" sz="1400" b="1" dirty="0">
              <a:latin typeface="TH SarabunPSK" pitchFamily="34" charset="-34"/>
              <a:cs typeface="TH SarabunPSK" panose="020B0500040200020003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221668" y="917518"/>
            <a:ext cx="3063261" cy="2813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แผนพัฒนาเศรษฐกิจฯ ฉ.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12</a:t>
            </a:r>
            <a:endParaRPr lang="th-TH" sz="1400" b="1" dirty="0">
              <a:latin typeface="TH SarabunPSK" pitchFamily="34" charset="-34"/>
              <a:cs typeface="TH SarabunPSK" panose="020B0500040200020003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814344" y="1883789"/>
            <a:ext cx="2623149" cy="496831"/>
          </a:xfrm>
          <a:prstGeom prst="rect">
            <a:avLst/>
          </a:prstGeom>
          <a:solidFill>
            <a:srgbClr val="FFFF00"/>
          </a:solidFill>
          <a:ln>
            <a:solidFill>
              <a:srgbClr val="00CC00"/>
            </a:solidFill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ยุทธศาสตร์การพัฒนาภาค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6 </a:t>
            </a:r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ภาค (อ.ก.บ.ภ.)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358128" y="1526331"/>
            <a:ext cx="852689" cy="3956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B050"/>
            </a:solidFill>
            <a:prstDash val="dash"/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ย.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9</a:t>
            </a:r>
            <a:endParaRPr lang="th-TH" sz="1400" b="1" dirty="0">
              <a:latin typeface="TH SarabunPSK" pitchFamily="34" charset="-34"/>
              <a:cs typeface="TH SarabunPSK" panose="020B0500040200020003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0" y="122969"/>
            <a:ext cx="12192000" cy="342943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800" b="1" spc="-31" dirty="0">
                <a:solidFill>
                  <a:schemeClr val="bg1"/>
                </a:solidFill>
                <a:latin typeface="TH Baijam" pitchFamily="2" charset="-34"/>
                <a:cs typeface="TH SarabunPSK" panose="020B0500040200020003"/>
              </a:rPr>
              <a:t>กรอบแนวคิดในการจัดทำแผนพัฒนาด้านการศึกษาระดับภาค (พ.ศ. </a:t>
            </a:r>
            <a:r>
              <a:rPr lang="en-US" sz="1800" b="1" spc="-31" dirty="0">
                <a:solidFill>
                  <a:schemeClr val="bg1"/>
                </a:solidFill>
                <a:latin typeface="TH Baijam" pitchFamily="2" charset="-34"/>
                <a:cs typeface="TH SarabunPSK" panose="020B0500040200020003"/>
              </a:rPr>
              <a:t>2562 - 2564)</a:t>
            </a:r>
            <a:endParaRPr lang="th-TH" sz="1800" b="1" spc="-31" dirty="0">
              <a:solidFill>
                <a:schemeClr val="bg1"/>
              </a:solidFill>
              <a:latin typeface="TH Baijam" pitchFamily="2" charset="-34"/>
              <a:cs typeface="TH SarabunPSK" panose="020B0500040200020003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736974" y="1576766"/>
            <a:ext cx="2782940" cy="49683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CC00"/>
            </a:solidFill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แผนการศึกษาแห่งชาติ (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2560-2579)</a:t>
            </a:r>
            <a:endParaRPr lang="th-TH" sz="1400" b="1" dirty="0">
              <a:latin typeface="TH SarabunPSK" pitchFamily="34" charset="-34"/>
              <a:cs typeface="TH SarabunPSK" panose="020B0500040200020003"/>
            </a:endParaRPr>
          </a:p>
        </p:txBody>
      </p:sp>
      <p:sp>
        <p:nvSpPr>
          <p:cNvPr id="32" name="Arc 31"/>
          <p:cNvSpPr/>
          <p:nvPr/>
        </p:nvSpPr>
        <p:spPr>
          <a:xfrm>
            <a:off x="8953603" y="1065102"/>
            <a:ext cx="668647" cy="820879"/>
          </a:xfrm>
          <a:prstGeom prst="arc">
            <a:avLst/>
          </a:prstGeom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5295" tIns="32653" rIns="65295" bIns="32653" rtlCol="0" anchor="ctr"/>
          <a:lstStyle/>
          <a:p>
            <a:pPr algn="ctr"/>
            <a:endParaRPr lang="th-TH" sz="1400">
              <a:cs typeface="TH SarabunPSK" panose="020B0500040200020003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833221" y="4147843"/>
            <a:ext cx="1542857" cy="28138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แผนงานพื้นฐาน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178593" y="4147843"/>
            <a:ext cx="1885769" cy="28138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แผนงานบูรณาการ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184335" y="4166540"/>
            <a:ext cx="2417143" cy="2813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แผนงานบูรณาการเชิงพื้นที่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910666" y="3851967"/>
            <a:ext cx="876303" cy="937977"/>
          </a:xfrm>
          <a:prstGeom prst="rect">
            <a:avLst/>
          </a:prstGeom>
          <a:solidFill>
            <a:srgbClr val="F57913"/>
          </a:solidFill>
          <a:ln>
            <a:noFill/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>
              <a:lnSpc>
                <a:spcPts val="1715"/>
              </a:lnSpc>
            </a:pPr>
            <a:r>
              <a:rPr lang="th-TH" sz="1400" b="1" dirty="0">
                <a:solidFill>
                  <a:schemeClr val="bg1"/>
                </a:solidFill>
                <a:latin typeface="TH SarabunPSK" pitchFamily="34" charset="-34"/>
                <a:cs typeface="TH SarabunPSK" panose="020B0500040200020003"/>
              </a:rPr>
              <a:t>ประเภท</a:t>
            </a:r>
          </a:p>
          <a:p>
            <a:pPr algn="ctr">
              <a:lnSpc>
                <a:spcPts val="1715"/>
              </a:lnSpc>
            </a:pPr>
            <a:r>
              <a:rPr lang="th-TH" sz="1400" b="1" dirty="0">
                <a:solidFill>
                  <a:schemeClr val="bg1"/>
                </a:solidFill>
                <a:latin typeface="TH SarabunPSK" pitchFamily="34" charset="-34"/>
                <a:cs typeface="TH SarabunPSK" panose="020B0500040200020003"/>
              </a:rPr>
              <a:t>แผนงาน</a:t>
            </a:r>
          </a:p>
          <a:p>
            <a:pPr algn="ctr">
              <a:lnSpc>
                <a:spcPts val="1715"/>
              </a:lnSpc>
            </a:pPr>
            <a:r>
              <a:rPr lang="th-TH" sz="1400" b="1" dirty="0">
                <a:solidFill>
                  <a:schemeClr val="bg1"/>
                </a:solidFill>
                <a:latin typeface="TH SarabunPSK" pitchFamily="34" charset="-34"/>
                <a:cs typeface="TH SarabunPSK" panose="020B0500040200020003"/>
              </a:rPr>
              <a:t>งบประมาณ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455313" y="4156465"/>
            <a:ext cx="1645715" cy="28138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แผนงานยุทธศาสตร์</a:t>
            </a:r>
          </a:p>
        </p:txBody>
      </p:sp>
      <p:cxnSp>
        <p:nvCxnSpPr>
          <p:cNvPr id="46" name="Straight Connector 45"/>
          <p:cNvCxnSpPr/>
          <p:nvPr/>
        </p:nvCxnSpPr>
        <p:spPr>
          <a:xfrm>
            <a:off x="5423991" y="3921842"/>
            <a:ext cx="1177280" cy="0"/>
          </a:xfrm>
          <a:prstGeom prst="line">
            <a:avLst/>
          </a:prstGeom>
          <a:ln w="127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5423991" y="3929706"/>
            <a:ext cx="0" cy="170365"/>
          </a:xfrm>
          <a:prstGeom prst="straightConnector1">
            <a:avLst/>
          </a:prstGeom>
          <a:ln w="12700"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3524255" y="3797861"/>
            <a:ext cx="0" cy="292850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6476751" y="4532641"/>
            <a:ext cx="1908000" cy="49683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  <a:prstDash val="solid"/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   ปี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62: 18 </a:t>
            </a:r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แผนงานบูรณาการ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8646769" y="4711796"/>
            <a:ext cx="3227552" cy="81999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  <a:prstDash val="solid"/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ปี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62:  5 </a:t>
            </a:r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แผนงานบูรณาการ </a:t>
            </a:r>
          </a:p>
          <a:p>
            <a:pPr algn="ctr">
              <a:lnSpc>
                <a:spcPts val="1428"/>
              </a:lnSpc>
            </a:pPr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(พัฒนาจังหวัด/กลุ่มจังหวัด,</a:t>
            </a:r>
          </a:p>
          <a:p>
            <a:pPr algn="ctr">
              <a:lnSpc>
                <a:spcPts val="1428"/>
              </a:lnSpc>
            </a:pPr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เขตพัฒนาเศรษฐกิจพิเศษ,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EEC, </a:t>
            </a:r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จชต., กระจายอำนาจฯ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)</a:t>
            </a:r>
            <a:endParaRPr lang="th-TH" sz="1400" b="1" dirty="0">
              <a:latin typeface="TH SarabunPSK" pitchFamily="34" charset="-34"/>
              <a:cs typeface="TH SarabunPSK" panose="020B0500040200020003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901784" y="3249797"/>
            <a:ext cx="900000" cy="496831"/>
          </a:xfrm>
          <a:prstGeom prst="rect">
            <a:avLst/>
          </a:prstGeom>
          <a:solidFill>
            <a:srgbClr val="4A88D2"/>
          </a:solidFill>
          <a:ln>
            <a:noFill/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solidFill>
                  <a:schemeClr val="bg1"/>
                </a:solidFill>
                <a:latin typeface="TH SarabunPSK" pitchFamily="34" charset="-34"/>
                <a:cs typeface="TH SarabunPSK" panose="020B0500040200020003"/>
              </a:rPr>
              <a:t>ประเภท</a:t>
            </a:r>
          </a:p>
          <a:p>
            <a:pPr algn="ctr"/>
            <a:r>
              <a:rPr lang="th-TH" sz="1400" b="1" dirty="0">
                <a:solidFill>
                  <a:schemeClr val="bg1"/>
                </a:solidFill>
                <a:latin typeface="TH SarabunPSK" pitchFamily="34" charset="-34"/>
                <a:cs typeface="TH SarabunPSK" panose="020B0500040200020003"/>
              </a:rPr>
              <a:t>ตามแผน</a:t>
            </a:r>
          </a:p>
        </p:txBody>
      </p:sp>
      <p:cxnSp>
        <p:nvCxnSpPr>
          <p:cNvPr id="58" name="Straight Connector 57"/>
          <p:cNvCxnSpPr/>
          <p:nvPr/>
        </p:nvCxnSpPr>
        <p:spPr>
          <a:xfrm>
            <a:off x="1878721" y="3874851"/>
            <a:ext cx="8794287" cy="0"/>
          </a:xfrm>
          <a:prstGeom prst="line">
            <a:avLst/>
          </a:prstGeom>
          <a:ln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4201910" y="3092783"/>
            <a:ext cx="4962857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6610349" y="2865444"/>
            <a:ext cx="0" cy="231429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4187047" y="3089687"/>
            <a:ext cx="0" cy="180000"/>
          </a:xfrm>
          <a:prstGeom prst="line">
            <a:avLst/>
          </a:prstGeom>
          <a:ln w="12700">
            <a:solidFill>
              <a:srgbClr val="00B0F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9167251" y="3082885"/>
            <a:ext cx="0" cy="180000"/>
          </a:xfrm>
          <a:prstGeom prst="line">
            <a:avLst/>
          </a:prstGeom>
          <a:ln w="12700">
            <a:solidFill>
              <a:srgbClr val="00B0F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>
            <a:off x="6610349" y="3731792"/>
            <a:ext cx="0" cy="360000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/>
          <p:nvPr/>
        </p:nvCxnSpPr>
        <p:spPr>
          <a:xfrm>
            <a:off x="9182096" y="3731792"/>
            <a:ext cx="0" cy="360000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/>
          <p:nvPr/>
        </p:nvCxnSpPr>
        <p:spPr>
          <a:xfrm>
            <a:off x="6333534" y="4735461"/>
            <a:ext cx="154287" cy="0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/>
          <p:nvPr/>
        </p:nvCxnSpPr>
        <p:spPr>
          <a:xfrm>
            <a:off x="8483801" y="4828552"/>
            <a:ext cx="154287" cy="0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88"/>
          <p:cNvCxnSpPr/>
          <p:nvPr/>
        </p:nvCxnSpPr>
        <p:spPr>
          <a:xfrm>
            <a:off x="8483801" y="5520773"/>
            <a:ext cx="154287" cy="0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8479971" y="4502261"/>
            <a:ext cx="0" cy="1002857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6096000" y="4972048"/>
            <a:ext cx="0" cy="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>
            <a:off x="6328308" y="4502244"/>
            <a:ext cx="0" cy="231429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8696567" y="6324195"/>
            <a:ext cx="154287" cy="0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8697435" y="5864114"/>
            <a:ext cx="0" cy="462857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8652919" y="2494263"/>
            <a:ext cx="1594287" cy="3956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B050"/>
            </a:solidFill>
            <a:prstDash val="dash"/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ย.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1,</a:t>
            </a:r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2 </a:t>
            </a:r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และ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8 </a:t>
            </a:r>
            <a:endParaRPr lang="th-TH" sz="1400" b="1" dirty="0">
              <a:latin typeface="TH SarabunPSK" pitchFamily="34" charset="-34"/>
              <a:cs typeface="TH SarabunPSK" panose="020B0500040200020003"/>
            </a:endParaRPr>
          </a:p>
        </p:txBody>
      </p:sp>
      <p:cxnSp>
        <p:nvCxnSpPr>
          <p:cNvPr id="139" name="Straight Connector 138"/>
          <p:cNvCxnSpPr/>
          <p:nvPr/>
        </p:nvCxnSpPr>
        <p:spPr>
          <a:xfrm>
            <a:off x="9300878" y="976008"/>
            <a:ext cx="1234287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>
            <a:off x="10530497" y="977573"/>
            <a:ext cx="0" cy="1774287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TextBox 142"/>
          <p:cNvSpPr txBox="1"/>
          <p:nvPr/>
        </p:nvSpPr>
        <p:spPr>
          <a:xfrm>
            <a:off x="628086" y="5705315"/>
            <a:ext cx="6540331" cy="9277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0000"/>
            </a:solidFill>
            <a:prstDash val="dashDot"/>
          </a:ln>
        </p:spPr>
        <p:txBody>
          <a:bodyPr wrap="square" lIns="65295" tIns="32653" rIns="65295" bIns="32653" rtlCol="0" anchor="ctr">
            <a:spAutoFit/>
          </a:bodyPr>
          <a:lstStyle/>
          <a:p>
            <a:pPr marL="133751" indent="-133751">
              <a:spcBef>
                <a:spcPts val="2143"/>
              </a:spcBef>
              <a:buFontTx/>
              <a:buChar char="-"/>
            </a:pPr>
            <a:r>
              <a:rPr lang="th-TH" sz="1400" b="1" spc="-43" dirty="0" smtClean="0">
                <a:latin typeface="TH SarabunPSK" pitchFamily="34" charset="-34"/>
                <a:cs typeface="TH SarabunPSK" panose="020B0500040200020003"/>
              </a:rPr>
              <a:t>คำ</a:t>
            </a:r>
            <a:r>
              <a:rPr lang="th-TH" sz="1400" b="1" spc="-43" dirty="0">
                <a:latin typeface="TH SarabunPSK" pitchFamily="34" charset="-34"/>
                <a:cs typeface="TH SarabunPSK" panose="020B0500040200020003"/>
              </a:rPr>
              <a:t>ของบประมาณต้องระบุหน่วยเบิกจ่าย </a:t>
            </a:r>
          </a:p>
          <a:p>
            <a:pPr marL="133751" indent="-133751">
              <a:buFontTx/>
              <a:buChar char="-"/>
            </a:pPr>
            <a:r>
              <a:rPr lang="th-TH" sz="1400" b="1" spc="-43" dirty="0">
                <a:latin typeface="TH SarabunPSK" pitchFamily="34" charset="-34"/>
                <a:cs typeface="TH SarabunPSK" panose="020B0500040200020003"/>
              </a:rPr>
              <a:t>วัตถุประสงค์โครงการต้องสอดคล้องกับอำนาจ หน้าที่ ภารกิจตามกฏหมายจัดตั้งหน่วยงานเป็นสำคัญ </a:t>
            </a:r>
          </a:p>
          <a:p>
            <a:pPr marL="133751" indent="-133751">
              <a:buFontTx/>
              <a:buChar char="-"/>
            </a:pPr>
            <a:r>
              <a:rPr lang="th-TH" sz="1400" b="1" spc="-43" dirty="0">
                <a:latin typeface="TH SarabunPSK" pitchFamily="34" charset="-34"/>
                <a:cs typeface="TH SarabunPSK" panose="020B0500040200020003"/>
              </a:rPr>
              <a:t>การระบุหน่วยงานระดับพื้นที่ควรสอดคล้องกับพื้นที่ดำเนินการโครงการ</a:t>
            </a:r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 </a:t>
            </a:r>
            <a:endParaRPr lang="th-TH" sz="1400" b="1" spc="-43" dirty="0">
              <a:latin typeface="TH SarabunPSK" pitchFamily="34" charset="-34"/>
              <a:cs typeface="TH SarabunPSK" panose="020B0500040200020003"/>
            </a:endParaRPr>
          </a:p>
        </p:txBody>
      </p:sp>
      <p:cxnSp>
        <p:nvCxnSpPr>
          <p:cNvPr id="144" name="Straight Connector 143"/>
          <p:cNvCxnSpPr/>
          <p:nvPr/>
        </p:nvCxnSpPr>
        <p:spPr>
          <a:xfrm>
            <a:off x="10264455" y="2744059"/>
            <a:ext cx="257143" cy="0"/>
          </a:xfrm>
          <a:prstGeom prst="line">
            <a:avLst/>
          </a:prstGeom>
          <a:ln w="38100">
            <a:solidFill>
              <a:srgbClr val="00B05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/>
          <p:cNvCxnSpPr/>
          <p:nvPr/>
        </p:nvCxnSpPr>
        <p:spPr>
          <a:xfrm>
            <a:off x="6223552" y="2006165"/>
            <a:ext cx="0" cy="468000"/>
          </a:xfrm>
          <a:prstGeom prst="line">
            <a:avLst/>
          </a:prstGeom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/>
          <p:cNvCxnSpPr/>
          <p:nvPr/>
        </p:nvCxnSpPr>
        <p:spPr>
          <a:xfrm>
            <a:off x="8301840" y="2296391"/>
            <a:ext cx="0" cy="180000"/>
          </a:xfrm>
          <a:prstGeom prst="line">
            <a:avLst/>
          </a:prstGeom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/>
          <p:cNvCxnSpPr/>
          <p:nvPr/>
        </p:nvCxnSpPr>
        <p:spPr>
          <a:xfrm>
            <a:off x="4195961" y="2006457"/>
            <a:ext cx="0" cy="468000"/>
          </a:xfrm>
          <a:prstGeom prst="line">
            <a:avLst/>
          </a:prstGeom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/>
          <p:cNvCxnSpPr/>
          <p:nvPr/>
        </p:nvCxnSpPr>
        <p:spPr>
          <a:xfrm>
            <a:off x="3553943" y="1280668"/>
            <a:ext cx="0" cy="324000"/>
          </a:xfrm>
          <a:prstGeom prst="line">
            <a:avLst/>
          </a:prstGeom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Connector 155"/>
          <p:cNvCxnSpPr/>
          <p:nvPr/>
        </p:nvCxnSpPr>
        <p:spPr>
          <a:xfrm>
            <a:off x="3589681" y="2677143"/>
            <a:ext cx="308571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TextBox 176"/>
          <p:cNvSpPr txBox="1"/>
          <p:nvPr/>
        </p:nvSpPr>
        <p:spPr>
          <a:xfrm rot="16200000">
            <a:off x="769027" y="3764087"/>
            <a:ext cx="1877143" cy="281387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txBody>
          <a:bodyPr wrap="square" lIns="65295" tIns="32653" rIns="65295" bIns="32653" rtlCol="0" anchor="t">
            <a:spAutoFit/>
          </a:bodyPr>
          <a:lstStyle/>
          <a:p>
            <a:pPr algn="ctr"/>
            <a:r>
              <a:rPr lang="th-TH" sz="1400" b="1" dirty="0">
                <a:solidFill>
                  <a:schemeClr val="bg1"/>
                </a:solidFill>
                <a:latin typeface="TH SarabunPSK" pitchFamily="34" charset="-34"/>
                <a:cs typeface="TH SarabunPSK" panose="020B0500040200020003"/>
              </a:rPr>
              <a:t>การจำแนกโครงการ</a:t>
            </a:r>
          </a:p>
        </p:txBody>
      </p:sp>
      <p:cxnSp>
        <p:nvCxnSpPr>
          <p:cNvPr id="59" name="Straight Connector 58"/>
          <p:cNvCxnSpPr/>
          <p:nvPr/>
        </p:nvCxnSpPr>
        <p:spPr>
          <a:xfrm>
            <a:off x="6027249" y="994756"/>
            <a:ext cx="18000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5423991" y="1281511"/>
            <a:ext cx="0" cy="324000"/>
          </a:xfrm>
          <a:prstGeom prst="line">
            <a:avLst/>
          </a:prstGeom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7617289" y="6012980"/>
            <a:ext cx="2588079" cy="496831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  <a:prstDash val="solid"/>
          </a:ln>
        </p:spPr>
        <p:txBody>
          <a:bodyPr wrap="square" lIns="65295" tIns="32653" rIns="65295" bIns="32653" rtlCol="0" anchor="ctr">
            <a:spAutoFit/>
          </a:bodyPr>
          <a:lstStyle/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ปี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62: 1 </a:t>
            </a:r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แผนงานบูรณาการ</a:t>
            </a:r>
          </a:p>
          <a:p>
            <a:pPr algn="ctr"/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(พัฒนาพื้นที่ระดับภาค 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 </a:t>
            </a:r>
            <a:r>
              <a:rPr lang="en-US" sz="1400" b="1" dirty="0" smtClean="0">
                <a:latin typeface="TH SarabunPSK" pitchFamily="34" charset="-34"/>
                <a:cs typeface="TH SarabunPSK" panose="020B0500040200020003"/>
              </a:rPr>
              <a:t>6 </a:t>
            </a:r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ภาค</a:t>
            </a:r>
            <a:r>
              <a:rPr lang="th-TH" sz="1400" b="1" dirty="0" smtClean="0">
                <a:latin typeface="TH SarabunPSK" pitchFamily="34" charset="-34"/>
                <a:cs typeface="TH SarabunPSK" panose="020B0500040200020003"/>
              </a:rPr>
              <a:t>)</a:t>
            </a:r>
            <a:endParaRPr lang="th-TH" sz="1400" b="1" dirty="0">
              <a:latin typeface="TH SarabunPSK" pitchFamily="34" charset="-34"/>
              <a:cs typeface="TH SarabunPSK" panose="020B0500040200020003"/>
            </a:endParaRPr>
          </a:p>
        </p:txBody>
      </p:sp>
      <p:sp>
        <p:nvSpPr>
          <p:cNvPr id="154" name="Explosion 1 153"/>
          <p:cNvSpPr/>
          <p:nvPr/>
        </p:nvSpPr>
        <p:spPr>
          <a:xfrm rot="20889374">
            <a:off x="674095" y="4838348"/>
            <a:ext cx="1859132" cy="879213"/>
          </a:xfrm>
          <a:prstGeom prst="irregularSeal1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95" tIns="32653" rIns="65295" bIns="32653" rtlCol="0" anchor="ctr"/>
          <a:lstStyle/>
          <a:p>
            <a:pPr algn="ctr"/>
            <a:endParaRPr lang="th-TH" sz="1400">
              <a:solidFill>
                <a:srgbClr val="FF0000"/>
              </a:solidFill>
              <a:cs typeface="TH SarabunPSK" panose="020B0500040200020003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 rot="20943759">
            <a:off x="962299" y="5137866"/>
            <a:ext cx="12827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ts val="429"/>
              </a:spcBef>
            </a:pPr>
            <a:r>
              <a:rPr lang="th-TH" sz="1400" b="1" dirty="0">
                <a:latin typeface="TH SarabunPSK" pitchFamily="34" charset="-34"/>
                <a:cs typeface="TH SarabunPSK" panose="020B0500040200020003"/>
              </a:rPr>
              <a:t>ประเด็นสำคัญ</a:t>
            </a:r>
            <a:r>
              <a:rPr lang="en-US" sz="1400" b="1" dirty="0">
                <a:latin typeface="TH SarabunPSK" pitchFamily="34" charset="-34"/>
                <a:cs typeface="TH SarabunPSK" panose="020B0500040200020003"/>
              </a:rPr>
              <a:t> </a:t>
            </a:r>
          </a:p>
        </p:txBody>
      </p:sp>
      <p:sp>
        <p:nvSpPr>
          <p:cNvPr id="65" name="Slide Number Placeholder 1"/>
          <p:cNvSpPr txBox="1">
            <a:spLocks/>
          </p:cNvSpPr>
          <p:nvPr/>
        </p:nvSpPr>
        <p:spPr>
          <a:xfrm>
            <a:off x="11654104" y="6261754"/>
            <a:ext cx="478809" cy="501650"/>
          </a:xfrm>
          <a:prstGeom prst="rect">
            <a:avLst/>
          </a:prstGeom>
        </p:spPr>
        <p:txBody>
          <a:bodyPr/>
          <a:lstStyle>
            <a:defPPr>
              <a:defRPr lang="th-TH"/>
            </a:defPPr>
            <a:lvl1pPr marL="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B29C0D-D6D1-42FB-8F4A-D5D4538B59F6}" type="slidenum">
              <a:rPr lang="en-US" sz="1400" smtClean="0">
                <a:solidFill>
                  <a:schemeClr val="bg1"/>
                </a:solidFill>
                <a:cs typeface="TH SarabunPSK" panose="020B0500040200020003"/>
              </a:rPr>
              <a:pPr/>
              <a:t>28</a:t>
            </a:fld>
            <a:endParaRPr lang="en-US" sz="1400" dirty="0">
              <a:solidFill>
                <a:schemeClr val="bg1"/>
              </a:solidFill>
              <a:cs typeface="TH SarabunPSK" panose="020B0500040200020003"/>
            </a:endParaRPr>
          </a:p>
        </p:txBody>
      </p:sp>
    </p:spTree>
    <p:extLst>
      <p:ext uri="{BB962C8B-B14F-4D97-AF65-F5344CB8AC3E}">
        <p14:creationId xmlns:p14="http://schemas.microsoft.com/office/powerpoint/2010/main" val="56443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/>
          <p:cNvSpPr/>
          <p:nvPr/>
        </p:nvSpPr>
        <p:spPr>
          <a:xfrm>
            <a:off x="556698" y="1516063"/>
            <a:ext cx="11010900" cy="39211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แผนแม่บทระยะ </a:t>
            </a:r>
            <a:r>
              <a:rPr lang="en-US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20 </a:t>
            </a: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ปี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35530" y="709631"/>
            <a:ext cx="11254316" cy="5143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r>
              <a:rPr lang="th-TH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กรอบยุทธศาสตร์ชาติ </a:t>
            </a:r>
            <a:r>
              <a:rPr lang="en-US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H SarabunPSK" pitchFamily="34" charset="-34"/>
                <a:cs typeface="TH SarabunPSK" pitchFamily="34" charset="-34"/>
              </a:rPr>
              <a:t>6 </a:t>
            </a:r>
            <a:r>
              <a:rPr lang="th-TH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H SarabunPSK" pitchFamily="34" charset="-34"/>
                <a:cs typeface="TH SarabunPSK" pitchFamily="34" charset="-34"/>
              </a:rPr>
              <a:t>ด้าน ระยะ </a:t>
            </a:r>
            <a:r>
              <a:rPr lang="en-US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H SarabunPSK" pitchFamily="34" charset="-34"/>
                <a:cs typeface="TH SarabunPSK" pitchFamily="34" charset="-34"/>
              </a:rPr>
              <a:t>20 </a:t>
            </a:r>
            <a:r>
              <a:rPr lang="th-TH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H SarabunPSK" pitchFamily="34" charset="-34"/>
                <a:cs typeface="TH SarabunPSK" pitchFamily="34" charset="-34"/>
              </a:rPr>
              <a:t>ปี (</a:t>
            </a:r>
            <a:r>
              <a:rPr lang="en-US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H SarabunPSK" pitchFamily="34" charset="-34"/>
                <a:cs typeface="TH SarabunPSK" pitchFamily="34" charset="-34"/>
              </a:rPr>
              <a:t>2560 – 2579)</a:t>
            </a:r>
            <a:endParaRPr lang="th-TH" sz="1400" b="1" dirty="0">
              <a:solidFill>
                <a:prstClr val="black">
                  <a:lumMod val="75000"/>
                  <a:lumOff val="25000"/>
                </a:prst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Down Arrow 33"/>
          <p:cNvSpPr/>
          <p:nvPr/>
        </p:nvSpPr>
        <p:spPr>
          <a:xfrm>
            <a:off x="5565941" y="1260141"/>
            <a:ext cx="649816" cy="244475"/>
          </a:xfrm>
          <a:prstGeom prst="downArrow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endParaRPr lang="th-TH" sz="1400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Down Arrow 34"/>
          <p:cNvSpPr/>
          <p:nvPr/>
        </p:nvSpPr>
        <p:spPr>
          <a:xfrm>
            <a:off x="5827412" y="1939925"/>
            <a:ext cx="615949" cy="228600"/>
          </a:xfrm>
          <a:prstGeom prst="downArrow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endParaRPr lang="th-TH" sz="1400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Down Arrow 35"/>
          <p:cNvSpPr/>
          <p:nvPr/>
        </p:nvSpPr>
        <p:spPr>
          <a:xfrm>
            <a:off x="3632455" y="1927225"/>
            <a:ext cx="615951" cy="228600"/>
          </a:xfrm>
          <a:prstGeom prst="downArrow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endParaRPr lang="th-TH" sz="1400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Down Arrow 36"/>
          <p:cNvSpPr/>
          <p:nvPr/>
        </p:nvSpPr>
        <p:spPr>
          <a:xfrm>
            <a:off x="1242712" y="1939925"/>
            <a:ext cx="615949" cy="228600"/>
          </a:xfrm>
          <a:prstGeom prst="downArrow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endParaRPr lang="th-TH" sz="1400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8" name="Down Arrow 37"/>
          <p:cNvSpPr/>
          <p:nvPr/>
        </p:nvSpPr>
        <p:spPr>
          <a:xfrm>
            <a:off x="7952545" y="1943100"/>
            <a:ext cx="618067" cy="228600"/>
          </a:xfrm>
          <a:prstGeom prst="downArrow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endParaRPr lang="th-TH" sz="1400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9" name="Down Arrow 38"/>
          <p:cNvSpPr/>
          <p:nvPr/>
        </p:nvSpPr>
        <p:spPr>
          <a:xfrm>
            <a:off x="10407881" y="1955800"/>
            <a:ext cx="618067" cy="228600"/>
          </a:xfrm>
          <a:prstGeom prst="downArrow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endParaRPr lang="th-TH" sz="1400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130" name="TextBox 39"/>
          <p:cNvSpPr txBox="1">
            <a:spLocks noChangeArrowheads="1"/>
          </p:cNvSpPr>
          <p:nvPr/>
        </p:nvSpPr>
        <p:spPr bwMode="auto">
          <a:xfrm>
            <a:off x="0" y="-1"/>
            <a:ext cx="12192000" cy="612000"/>
          </a:xfrm>
          <a:prstGeom prst="rect">
            <a:avLst/>
          </a:prstGeom>
          <a:solidFill>
            <a:srgbClr val="B628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9" rIns="91423" bIns="45719" anchor="ctr"/>
          <a:lstStyle>
            <a:lvl1pPr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/>
            <a:r>
              <a:rPr lang="th-TH" altLang="th-TH" sz="1400" b="1" dirty="0">
                <a:solidFill>
                  <a:prstClr val="white"/>
                </a:solidFill>
                <a:latin typeface="TH Baijam" pitchFamily="2" charset="-34"/>
                <a:cs typeface="TH Baijam" pitchFamily="2" charset="-34"/>
              </a:rPr>
              <a:t> หลักการยุทธศาสตร์การจัดสรรงบประมาณรายจ่ายประจำปีงบประมาณ พ.ศ. </a:t>
            </a:r>
            <a:r>
              <a:rPr lang="en-US" altLang="th-TH" sz="1400" b="1" dirty="0">
                <a:solidFill>
                  <a:prstClr val="white"/>
                </a:solidFill>
                <a:latin typeface="TH Baijam" pitchFamily="2" charset="-34"/>
                <a:cs typeface="TH Baijam" pitchFamily="2" charset="-34"/>
              </a:rPr>
              <a:t>2562</a:t>
            </a:r>
            <a:endParaRPr lang="th-TH" altLang="th-TH" sz="1400" b="1" dirty="0">
              <a:solidFill>
                <a:prstClr val="white"/>
              </a:solidFill>
              <a:latin typeface="TH Baijam" pitchFamily="2" charset="-34"/>
              <a:cs typeface="TH Baijam" pitchFamily="2" charset="-34"/>
            </a:endParaRPr>
          </a:p>
        </p:txBody>
      </p:sp>
      <p:sp>
        <p:nvSpPr>
          <p:cNvPr id="25" name="Down Arrow Callout 24"/>
          <p:cNvSpPr/>
          <p:nvPr/>
        </p:nvSpPr>
        <p:spPr>
          <a:xfrm>
            <a:off x="334433" y="3662363"/>
            <a:ext cx="1661584" cy="1206500"/>
          </a:xfrm>
          <a:prstGeom prst="downArrowCallout">
            <a:avLst>
              <a:gd name="adj1" fmla="val 12366"/>
              <a:gd name="adj2" fmla="val 16314"/>
              <a:gd name="adj3" fmla="val 25000"/>
              <a:gd name="adj4" fmla="val 37340"/>
            </a:avLst>
          </a:prstGeom>
          <a:solidFill>
            <a:srgbClr val="FFCC99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1. งบกลาง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56685" y="2178051"/>
            <a:ext cx="2207683" cy="5842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แผนพัฒนาเศรษฐกิจและสังคมแห่งชาติ</a:t>
            </a:r>
            <a:r>
              <a:rPr lang="en-US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12</a:t>
            </a:r>
            <a:endParaRPr lang="th-TH" sz="1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2961245" y="2178051"/>
            <a:ext cx="2078567" cy="5842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เป้าหมายการพัฒนา                 ที่ยั่งยืน (</a:t>
            </a:r>
            <a:r>
              <a:rPr lang="en-US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SDGs</a:t>
            </a: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9935646" y="2206625"/>
            <a:ext cx="1536700" cy="5842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นโยบายรัฐบาล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7260194" y="2214568"/>
            <a:ext cx="2484967" cy="56832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นโยบายความมั่นคงแห่งชาติ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5236636" y="2193925"/>
            <a:ext cx="1820333" cy="5842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นโยบายประเทศไทย 4.0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827973" y="3069121"/>
            <a:ext cx="10414000" cy="407987"/>
          </a:xfrm>
          <a:prstGeom prst="roundRect">
            <a:avLst/>
          </a:prstGeom>
          <a:solidFill>
            <a:srgbClr val="FFCCFF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itchFamily="34" charset="-34"/>
              </a:rPr>
              <a:t>ยุทธศาสตร์การจัดสรรงบประมาณรายจ่ายประจำปีงบประมาณ พ.ศ. 2562</a:t>
            </a:r>
          </a:p>
        </p:txBody>
      </p:sp>
      <p:sp>
        <p:nvSpPr>
          <p:cNvPr id="67" name="Down Arrow 66"/>
          <p:cNvSpPr/>
          <p:nvPr/>
        </p:nvSpPr>
        <p:spPr>
          <a:xfrm>
            <a:off x="5823816" y="2803532"/>
            <a:ext cx="615949" cy="227013"/>
          </a:xfrm>
          <a:prstGeom prst="down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endParaRPr lang="th-TH" sz="1400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8" name="Down Arrow 67"/>
          <p:cNvSpPr/>
          <p:nvPr/>
        </p:nvSpPr>
        <p:spPr>
          <a:xfrm>
            <a:off x="3662722" y="2800356"/>
            <a:ext cx="615951" cy="227013"/>
          </a:xfrm>
          <a:prstGeom prst="down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endParaRPr lang="th-TH" sz="1400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9" name="Down Arrow 68"/>
          <p:cNvSpPr/>
          <p:nvPr/>
        </p:nvSpPr>
        <p:spPr>
          <a:xfrm>
            <a:off x="1237001" y="2800356"/>
            <a:ext cx="618067" cy="227013"/>
          </a:xfrm>
          <a:prstGeom prst="down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endParaRPr lang="th-TH" sz="1400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0" name="Down Arrow 69"/>
          <p:cNvSpPr/>
          <p:nvPr/>
        </p:nvSpPr>
        <p:spPr>
          <a:xfrm>
            <a:off x="8001869" y="2803532"/>
            <a:ext cx="615951" cy="227013"/>
          </a:xfrm>
          <a:prstGeom prst="down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endParaRPr lang="th-TH" sz="1400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1" name="Down Arrow 70"/>
          <p:cNvSpPr/>
          <p:nvPr/>
        </p:nvSpPr>
        <p:spPr>
          <a:xfrm>
            <a:off x="10457226" y="2816225"/>
            <a:ext cx="615951" cy="228600"/>
          </a:xfrm>
          <a:prstGeom prst="down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endParaRPr lang="th-TH" sz="1400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2" name="Down Arrow Callout 71"/>
          <p:cNvSpPr/>
          <p:nvPr/>
        </p:nvSpPr>
        <p:spPr>
          <a:xfrm>
            <a:off x="3983569" y="3671888"/>
            <a:ext cx="1659467" cy="1341288"/>
          </a:xfrm>
          <a:prstGeom prst="downArrowCallout">
            <a:avLst>
              <a:gd name="adj1" fmla="val 12277"/>
              <a:gd name="adj2" fmla="val 17048"/>
              <a:gd name="adj3" fmla="val 25000"/>
              <a:gd name="adj4" fmla="val 33595"/>
            </a:avLst>
          </a:prstGeom>
          <a:solidFill>
            <a:srgbClr val="FFFFCC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r>
              <a:rPr lang="en-US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3. Function</a:t>
            </a:r>
            <a:endParaRPr lang="th-TH" sz="1400" b="1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3" name="Down Arrow Callout 72"/>
          <p:cNvSpPr/>
          <p:nvPr/>
        </p:nvSpPr>
        <p:spPr>
          <a:xfrm>
            <a:off x="5808151" y="3671889"/>
            <a:ext cx="1672167" cy="690563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3598"/>
            </a:avLst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en-US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Agenda</a:t>
            </a:r>
            <a:endParaRPr lang="th-TH" sz="1400" b="1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4" name="Down Arrow Callout 73"/>
          <p:cNvSpPr/>
          <p:nvPr/>
        </p:nvSpPr>
        <p:spPr>
          <a:xfrm>
            <a:off x="7632722" y="3671911"/>
            <a:ext cx="1672167" cy="1196975"/>
          </a:xfrm>
          <a:prstGeom prst="downArrowCallout">
            <a:avLst>
              <a:gd name="adj1" fmla="val 10687"/>
              <a:gd name="adj2" fmla="val 17048"/>
              <a:gd name="adj3" fmla="val 25000"/>
              <a:gd name="adj4" fmla="val 37145"/>
            </a:avLst>
          </a:prstGeom>
          <a:solidFill>
            <a:srgbClr val="FF66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en-US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Area</a:t>
            </a:r>
            <a:endParaRPr lang="th-TH" sz="1400" b="1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5" name="Down Arrow Callout 74"/>
          <p:cNvSpPr/>
          <p:nvPr/>
        </p:nvSpPr>
        <p:spPr>
          <a:xfrm>
            <a:off x="2159000" y="3662387"/>
            <a:ext cx="1661584" cy="700087"/>
          </a:xfrm>
          <a:prstGeom prst="downArrowCallout">
            <a:avLst>
              <a:gd name="adj1" fmla="val 25000"/>
              <a:gd name="adj2" fmla="val 23071"/>
              <a:gd name="adj3" fmla="val 25000"/>
              <a:gd name="adj4" fmla="val 64977"/>
            </a:avLst>
          </a:prstGeom>
          <a:solidFill>
            <a:srgbClr val="99CC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2. บุคลากรภาครัฐ</a:t>
            </a:r>
          </a:p>
        </p:txBody>
      </p:sp>
      <p:sp>
        <p:nvSpPr>
          <p:cNvPr id="41" name="Down Arrow Callout 40"/>
          <p:cNvSpPr/>
          <p:nvPr/>
        </p:nvSpPr>
        <p:spPr>
          <a:xfrm>
            <a:off x="9457267" y="3671889"/>
            <a:ext cx="2209800" cy="690563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2219"/>
            </a:avLst>
          </a:prstGeom>
          <a:solidFill>
            <a:srgbClr val="FFCC99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 anchor="ctr"/>
          <a:lstStyle/>
          <a:p>
            <a:pPr algn="ctr">
              <a:defRPr/>
            </a:pP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6.</a:t>
            </a:r>
            <a:r>
              <a:rPr lang="en-US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บริหารจัดการหนี้ภาครัฐ</a:t>
            </a:r>
          </a:p>
        </p:txBody>
      </p:sp>
      <p:sp>
        <p:nvSpPr>
          <p:cNvPr id="60" name="Flowchart: Process 59"/>
          <p:cNvSpPr/>
          <p:nvPr/>
        </p:nvSpPr>
        <p:spPr>
          <a:xfrm>
            <a:off x="116430" y="4887915"/>
            <a:ext cx="2465916" cy="1065212"/>
          </a:xfrm>
          <a:prstGeom prst="flowChartProcess">
            <a:avLst/>
          </a:prstGeom>
          <a:solidFill>
            <a:srgbClr val="FFCC99"/>
          </a:solidFill>
          <a:ln>
            <a:solidFill>
              <a:srgbClr val="CDCD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/>
          <a:lstStyle/>
          <a:p>
            <a:pPr>
              <a:defRPr/>
            </a:pP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1) เงินสำรองจ่ายกรณีฉุกเฉิน</a:t>
            </a:r>
            <a:b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หรือจำเป็น</a:t>
            </a:r>
          </a:p>
          <a:p>
            <a:pPr>
              <a:defRPr/>
            </a:pP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2) เงินเลื่อนขั้น</a:t>
            </a:r>
          </a:p>
          <a:p>
            <a:pPr>
              <a:defRPr/>
            </a:pP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3) เบี้ยหวัด บำเหน็จ บำนาญ</a:t>
            </a:r>
          </a:p>
        </p:txBody>
      </p:sp>
      <p:sp>
        <p:nvSpPr>
          <p:cNvPr id="61" name="Flowchart: Process 60"/>
          <p:cNvSpPr/>
          <p:nvPr/>
        </p:nvSpPr>
        <p:spPr>
          <a:xfrm>
            <a:off x="1871146" y="4394203"/>
            <a:ext cx="2207684" cy="419100"/>
          </a:xfrm>
          <a:prstGeom prst="flowChartProcess">
            <a:avLst/>
          </a:prstGeom>
          <a:solidFill>
            <a:srgbClr val="99CCFF"/>
          </a:solidFill>
          <a:ln>
            <a:solidFill>
              <a:srgbClr val="CDCD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/>
          <a:lstStyle/>
          <a:p>
            <a:pPr>
              <a:defRPr/>
            </a:pPr>
            <a:r>
              <a:rPr lang="th-TH" sz="1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แผนงานบุคลากรภาครัฐ</a:t>
            </a:r>
          </a:p>
        </p:txBody>
      </p:sp>
      <p:sp>
        <p:nvSpPr>
          <p:cNvPr id="62" name="Flowchart: Process 61"/>
          <p:cNvSpPr/>
          <p:nvPr/>
        </p:nvSpPr>
        <p:spPr>
          <a:xfrm>
            <a:off x="3970954" y="5033987"/>
            <a:ext cx="1685892" cy="395287"/>
          </a:xfrm>
          <a:prstGeom prst="flowChartProcess">
            <a:avLst/>
          </a:prstGeom>
          <a:solidFill>
            <a:srgbClr val="FFFFCC"/>
          </a:solidFill>
          <a:ln>
            <a:solidFill>
              <a:srgbClr val="CDCD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/>
          <a:lstStyle/>
          <a:p>
            <a:pPr>
              <a:defRPr/>
            </a:pPr>
            <a:r>
              <a:rPr lang="th-TH" sz="140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แผนงานพื้นฐาน</a:t>
            </a:r>
          </a:p>
        </p:txBody>
      </p:sp>
      <p:sp>
        <p:nvSpPr>
          <p:cNvPr id="63" name="Flowchart: Process 62"/>
          <p:cNvSpPr/>
          <p:nvPr/>
        </p:nvSpPr>
        <p:spPr>
          <a:xfrm>
            <a:off x="5386930" y="4391049"/>
            <a:ext cx="2527300" cy="519113"/>
          </a:xfrm>
          <a:prstGeom prst="flowChartProcess">
            <a:avLst/>
          </a:prstGeom>
          <a:solidFill>
            <a:srgbClr val="FFFF00"/>
          </a:solidFill>
          <a:ln>
            <a:solidFill>
              <a:srgbClr val="CDCD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/>
          <a:lstStyle/>
          <a:p>
            <a:pPr>
              <a:defRPr/>
            </a:pP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1. แผนงานบูรณาการ </a:t>
            </a:r>
            <a:r>
              <a:rPr lang="en-US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18</a:t>
            </a: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เรื่อง </a:t>
            </a:r>
            <a:endParaRPr lang="en-US" sz="1400" b="1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defRPr/>
            </a:pPr>
            <a:r>
              <a:rPr lang="en-US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แผนงานยุทธศาสตร์</a:t>
            </a:r>
            <a:r>
              <a:rPr lang="en-US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1400" b="1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4" name="Flowchart: Process 63"/>
          <p:cNvSpPr/>
          <p:nvPr/>
        </p:nvSpPr>
        <p:spPr>
          <a:xfrm>
            <a:off x="6005328" y="5020910"/>
            <a:ext cx="4512500" cy="1787797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CDCD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/>
          <a:lstStyle/>
          <a:p>
            <a:pPr>
              <a:defRPr/>
            </a:pP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แผนงานบูรณาการ </a:t>
            </a:r>
            <a:r>
              <a:rPr lang="en-US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เรื่อง</a:t>
            </a:r>
          </a:p>
          <a:p>
            <a:pPr>
              <a:defRPr/>
            </a:pPr>
            <a:r>
              <a:rPr lang="th-TH" sz="14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1) พัฒนาพื้นที่ระดับภาค</a:t>
            </a:r>
          </a:p>
          <a:p>
            <a:pPr>
              <a:defRPr/>
            </a:pP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2) กระจายอำนาจให้แก่ อปท.</a:t>
            </a:r>
          </a:p>
          <a:p>
            <a:pPr>
              <a:defRPr/>
            </a:pP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3) ส่งเสริมการพัฒนาจังหวัดและกลุ่มจังหวัดแบบ</a:t>
            </a:r>
            <a:r>
              <a:rPr lang="th-TH" sz="1400" b="1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บูรณา</a:t>
            </a: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</a:p>
          <a:p>
            <a:pPr>
              <a:defRPr/>
            </a:pP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4) พัฒนาเขตพัฒนาเศรษฐกิจพิเศษ</a:t>
            </a:r>
          </a:p>
          <a:p>
            <a:pPr>
              <a:defRPr/>
            </a:pPr>
            <a:r>
              <a:rPr lang="en-US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5) </a:t>
            </a: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พัฒนาระเบียงเศรษฐกิจภาคตะวันออก ( </a:t>
            </a:r>
            <a:r>
              <a:rPr lang="en-US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EEC</a:t>
            </a: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)</a:t>
            </a:r>
          </a:p>
          <a:p>
            <a:pPr>
              <a:defRPr/>
            </a:pPr>
            <a:r>
              <a:rPr lang="en-US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) ขับเคลื่อนการแก้ไขปัญหาชายแดนภาคใต้</a:t>
            </a:r>
          </a:p>
        </p:txBody>
      </p:sp>
      <p:sp>
        <p:nvSpPr>
          <p:cNvPr id="65" name="Flowchart: Process 64"/>
          <p:cNvSpPr/>
          <p:nvPr/>
        </p:nvSpPr>
        <p:spPr>
          <a:xfrm>
            <a:off x="9052520" y="4401456"/>
            <a:ext cx="3072341" cy="603101"/>
          </a:xfrm>
          <a:prstGeom prst="flowChartProcess">
            <a:avLst/>
          </a:prstGeom>
          <a:solidFill>
            <a:srgbClr val="FFCC99"/>
          </a:solidFill>
          <a:ln>
            <a:solidFill>
              <a:srgbClr val="CDCD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9" rIns="91423" bIns="45719"/>
          <a:lstStyle/>
          <a:p>
            <a:pPr>
              <a:defRPr/>
            </a:pP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1) แผนงานบริหารจัดการหนี้ภาครัฐ</a:t>
            </a:r>
          </a:p>
          <a:p>
            <a:pPr>
              <a:defRPr/>
            </a:pPr>
            <a:r>
              <a:rPr lang="th-TH" sz="14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2) แผนงานรายจ่ายเพื่อชดใช้เงินคงคลัง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281793" y="5268685"/>
            <a:ext cx="1734207" cy="2837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endParaRPr lang="th-TH" sz="1400"/>
          </a:p>
        </p:txBody>
      </p:sp>
      <p:pic>
        <p:nvPicPr>
          <p:cNvPr id="1027" name="Picture 3" descr="C:\Users\Pear\Downloads\push-pi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560646">
            <a:off x="7899542" y="4964691"/>
            <a:ext cx="537724" cy="537724"/>
          </a:xfrm>
          <a:prstGeom prst="rect">
            <a:avLst/>
          </a:prstGeom>
          <a:noFill/>
        </p:spPr>
      </p:pic>
      <p:sp>
        <p:nvSpPr>
          <p:cNvPr id="40" name="Slide Number Placeholder 1"/>
          <p:cNvSpPr txBox="1">
            <a:spLocks/>
          </p:cNvSpPr>
          <p:nvPr/>
        </p:nvSpPr>
        <p:spPr>
          <a:xfrm>
            <a:off x="11654104" y="6261754"/>
            <a:ext cx="478809" cy="501650"/>
          </a:xfrm>
          <a:prstGeom prst="rect">
            <a:avLst/>
          </a:prstGeom>
        </p:spPr>
        <p:txBody>
          <a:bodyPr/>
          <a:lstStyle>
            <a:defPPr>
              <a:defRPr lang="th-TH"/>
            </a:defPPr>
            <a:lvl1pPr marL="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B29C0D-D6D1-42FB-8F4A-D5D4538B59F6}" type="slidenum">
              <a:rPr lang="en-US" sz="1400" smtClean="0">
                <a:solidFill>
                  <a:schemeClr val="bg1"/>
                </a:solidFill>
              </a:rPr>
              <a:pPr/>
              <a:t>29</a:t>
            </a:fld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860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object 128"/>
          <p:cNvSpPr/>
          <p:nvPr/>
        </p:nvSpPr>
        <p:spPr>
          <a:xfrm>
            <a:off x="7509578" y="4342639"/>
            <a:ext cx="373380" cy="309372"/>
          </a:xfrm>
          <a:custGeom>
            <a:avLst/>
            <a:gdLst/>
            <a:ahLst/>
            <a:cxnLst/>
            <a:rect l="l" t="t" r="r" b="b"/>
            <a:pathLst>
              <a:path w="373380" h="309372">
                <a:moveTo>
                  <a:pt x="0" y="154686"/>
                </a:moveTo>
                <a:lnTo>
                  <a:pt x="57276" y="110236"/>
                </a:lnTo>
                <a:lnTo>
                  <a:pt x="54737" y="45338"/>
                </a:lnTo>
                <a:lnTo>
                  <a:pt x="133096" y="47498"/>
                </a:lnTo>
                <a:lnTo>
                  <a:pt x="186689" y="0"/>
                </a:lnTo>
                <a:lnTo>
                  <a:pt x="240284" y="47498"/>
                </a:lnTo>
                <a:lnTo>
                  <a:pt x="318643" y="45338"/>
                </a:lnTo>
                <a:lnTo>
                  <a:pt x="316103" y="110236"/>
                </a:lnTo>
                <a:lnTo>
                  <a:pt x="373380" y="154686"/>
                </a:lnTo>
                <a:lnTo>
                  <a:pt x="316103" y="199136"/>
                </a:lnTo>
                <a:lnTo>
                  <a:pt x="318643" y="264032"/>
                </a:lnTo>
                <a:lnTo>
                  <a:pt x="240284" y="261874"/>
                </a:lnTo>
                <a:lnTo>
                  <a:pt x="186689" y="309372"/>
                </a:lnTo>
                <a:lnTo>
                  <a:pt x="133096" y="261874"/>
                </a:lnTo>
                <a:lnTo>
                  <a:pt x="54737" y="264032"/>
                </a:lnTo>
                <a:lnTo>
                  <a:pt x="57276" y="199136"/>
                </a:lnTo>
                <a:lnTo>
                  <a:pt x="0" y="154686"/>
                </a:lnTo>
                <a:close/>
              </a:path>
            </a:pathLst>
          </a:custGeom>
          <a:ln w="25908">
            <a:solidFill>
              <a:srgbClr val="943735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49" name="object 136"/>
          <p:cNvSpPr/>
          <p:nvPr/>
        </p:nvSpPr>
        <p:spPr>
          <a:xfrm>
            <a:off x="4419633" y="5105430"/>
            <a:ext cx="320039" cy="307847"/>
          </a:xfrm>
          <a:custGeom>
            <a:avLst/>
            <a:gdLst/>
            <a:ahLst/>
            <a:cxnLst/>
            <a:rect l="l" t="t" r="r" b="b"/>
            <a:pathLst>
              <a:path w="320039" h="307848">
                <a:moveTo>
                  <a:pt x="241300" y="260603"/>
                </a:moveTo>
                <a:lnTo>
                  <a:pt x="133603" y="260603"/>
                </a:lnTo>
                <a:lnTo>
                  <a:pt x="187451" y="307847"/>
                </a:lnTo>
                <a:lnTo>
                  <a:pt x="241300" y="260603"/>
                </a:lnTo>
                <a:close/>
              </a:path>
              <a:path w="320039" h="307848">
                <a:moveTo>
                  <a:pt x="320039" y="45084"/>
                </a:moveTo>
                <a:lnTo>
                  <a:pt x="241300" y="47243"/>
                </a:lnTo>
                <a:lnTo>
                  <a:pt x="54953" y="47243"/>
                </a:lnTo>
                <a:lnTo>
                  <a:pt x="57530" y="109727"/>
                </a:lnTo>
                <a:lnTo>
                  <a:pt x="0" y="153923"/>
                </a:lnTo>
                <a:lnTo>
                  <a:pt x="57530" y="198119"/>
                </a:lnTo>
                <a:lnTo>
                  <a:pt x="54863" y="262763"/>
                </a:lnTo>
                <a:lnTo>
                  <a:pt x="133603" y="260603"/>
                </a:lnTo>
                <a:lnTo>
                  <a:pt x="319950" y="260603"/>
                </a:lnTo>
                <a:lnTo>
                  <a:pt x="317373" y="198119"/>
                </a:lnTo>
                <a:lnTo>
                  <a:pt x="374903" y="153923"/>
                </a:lnTo>
                <a:lnTo>
                  <a:pt x="317373" y="109727"/>
                </a:lnTo>
                <a:lnTo>
                  <a:pt x="319950" y="47243"/>
                </a:lnTo>
                <a:lnTo>
                  <a:pt x="133603" y="47243"/>
                </a:lnTo>
                <a:lnTo>
                  <a:pt x="54863" y="45084"/>
                </a:lnTo>
                <a:lnTo>
                  <a:pt x="320039" y="45084"/>
                </a:lnTo>
                <a:close/>
              </a:path>
              <a:path w="320039" h="307848">
                <a:moveTo>
                  <a:pt x="319950" y="260603"/>
                </a:moveTo>
                <a:lnTo>
                  <a:pt x="241300" y="260603"/>
                </a:lnTo>
                <a:lnTo>
                  <a:pt x="320039" y="262763"/>
                </a:lnTo>
                <a:lnTo>
                  <a:pt x="319950" y="260603"/>
                </a:lnTo>
                <a:close/>
              </a:path>
              <a:path w="320039" h="307848">
                <a:moveTo>
                  <a:pt x="187451" y="0"/>
                </a:moveTo>
                <a:lnTo>
                  <a:pt x="133603" y="47243"/>
                </a:lnTo>
                <a:lnTo>
                  <a:pt x="241300" y="47243"/>
                </a:lnTo>
                <a:lnTo>
                  <a:pt x="187451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2" name="object 2"/>
          <p:cNvSpPr/>
          <p:nvPr/>
        </p:nvSpPr>
        <p:spPr>
          <a:xfrm>
            <a:off x="1760565" y="3728153"/>
            <a:ext cx="583743" cy="423863"/>
          </a:xfrm>
          <a:custGeom>
            <a:avLst/>
            <a:gdLst/>
            <a:ahLst/>
            <a:cxnLst/>
            <a:rect l="l" t="t" r="r" b="b"/>
            <a:pathLst>
              <a:path w="583742" h="423862">
                <a:moveTo>
                  <a:pt x="0" y="423862"/>
                </a:moveTo>
                <a:lnTo>
                  <a:pt x="583742" y="423862"/>
                </a:lnTo>
                <a:lnTo>
                  <a:pt x="583742" y="0"/>
                </a:lnTo>
                <a:lnTo>
                  <a:pt x="0" y="0"/>
                </a:lnTo>
                <a:lnTo>
                  <a:pt x="0" y="423862"/>
                </a:lnTo>
                <a:close/>
              </a:path>
            </a:pathLst>
          </a:custGeom>
          <a:solidFill>
            <a:srgbClr val="8EB4E2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344311" y="3728153"/>
            <a:ext cx="583743" cy="423863"/>
          </a:xfrm>
          <a:custGeom>
            <a:avLst/>
            <a:gdLst/>
            <a:ahLst/>
            <a:cxnLst/>
            <a:rect l="l" t="t" r="r" b="b"/>
            <a:pathLst>
              <a:path w="583742" h="423862">
                <a:moveTo>
                  <a:pt x="0" y="423862"/>
                </a:moveTo>
                <a:lnTo>
                  <a:pt x="583742" y="423862"/>
                </a:lnTo>
                <a:lnTo>
                  <a:pt x="583742" y="0"/>
                </a:lnTo>
                <a:lnTo>
                  <a:pt x="0" y="0"/>
                </a:lnTo>
                <a:lnTo>
                  <a:pt x="0" y="423862"/>
                </a:lnTo>
                <a:close/>
              </a:path>
            </a:pathLst>
          </a:custGeom>
          <a:solidFill>
            <a:srgbClr val="8EB4E2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928017" y="3728153"/>
            <a:ext cx="583743" cy="423863"/>
          </a:xfrm>
          <a:custGeom>
            <a:avLst/>
            <a:gdLst/>
            <a:ahLst/>
            <a:cxnLst/>
            <a:rect l="l" t="t" r="r" b="b"/>
            <a:pathLst>
              <a:path w="583742" h="423862">
                <a:moveTo>
                  <a:pt x="0" y="423862"/>
                </a:moveTo>
                <a:lnTo>
                  <a:pt x="583742" y="423862"/>
                </a:lnTo>
                <a:lnTo>
                  <a:pt x="583742" y="0"/>
                </a:lnTo>
                <a:lnTo>
                  <a:pt x="0" y="0"/>
                </a:lnTo>
                <a:lnTo>
                  <a:pt x="0" y="423862"/>
                </a:lnTo>
                <a:close/>
              </a:path>
            </a:pathLst>
          </a:custGeom>
          <a:solidFill>
            <a:srgbClr val="8EB4E2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511835" y="3728153"/>
            <a:ext cx="583743" cy="423863"/>
          </a:xfrm>
          <a:custGeom>
            <a:avLst/>
            <a:gdLst/>
            <a:ahLst/>
            <a:cxnLst/>
            <a:rect l="l" t="t" r="r" b="b"/>
            <a:pathLst>
              <a:path w="583742" h="423862">
                <a:moveTo>
                  <a:pt x="0" y="423862"/>
                </a:moveTo>
                <a:lnTo>
                  <a:pt x="583742" y="423862"/>
                </a:lnTo>
                <a:lnTo>
                  <a:pt x="583742" y="0"/>
                </a:lnTo>
                <a:lnTo>
                  <a:pt x="0" y="0"/>
                </a:lnTo>
                <a:lnTo>
                  <a:pt x="0" y="423862"/>
                </a:lnTo>
                <a:close/>
              </a:path>
            </a:pathLst>
          </a:custGeom>
          <a:solidFill>
            <a:srgbClr val="8EB4E2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095526" y="3728153"/>
            <a:ext cx="583743" cy="423863"/>
          </a:xfrm>
          <a:custGeom>
            <a:avLst/>
            <a:gdLst/>
            <a:ahLst/>
            <a:cxnLst/>
            <a:rect l="l" t="t" r="r" b="b"/>
            <a:pathLst>
              <a:path w="583742" h="423862">
                <a:moveTo>
                  <a:pt x="0" y="423862"/>
                </a:moveTo>
                <a:lnTo>
                  <a:pt x="583742" y="423862"/>
                </a:lnTo>
                <a:lnTo>
                  <a:pt x="583742" y="0"/>
                </a:lnTo>
                <a:lnTo>
                  <a:pt x="0" y="0"/>
                </a:lnTo>
                <a:lnTo>
                  <a:pt x="0" y="423862"/>
                </a:lnTo>
                <a:close/>
              </a:path>
            </a:pathLst>
          </a:custGeom>
          <a:solidFill>
            <a:srgbClr val="8EB4E2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679345" y="3728153"/>
            <a:ext cx="583743" cy="423863"/>
          </a:xfrm>
          <a:custGeom>
            <a:avLst/>
            <a:gdLst/>
            <a:ahLst/>
            <a:cxnLst/>
            <a:rect l="l" t="t" r="r" b="b"/>
            <a:pathLst>
              <a:path w="583742" h="423862">
                <a:moveTo>
                  <a:pt x="0" y="423862"/>
                </a:moveTo>
                <a:lnTo>
                  <a:pt x="583742" y="423862"/>
                </a:lnTo>
                <a:lnTo>
                  <a:pt x="583742" y="0"/>
                </a:lnTo>
                <a:lnTo>
                  <a:pt x="0" y="0"/>
                </a:lnTo>
                <a:lnTo>
                  <a:pt x="0" y="423862"/>
                </a:lnTo>
                <a:close/>
              </a:path>
            </a:pathLst>
          </a:custGeom>
          <a:solidFill>
            <a:srgbClr val="8EB4E2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263041" y="3728153"/>
            <a:ext cx="542543" cy="423863"/>
          </a:xfrm>
          <a:custGeom>
            <a:avLst/>
            <a:gdLst/>
            <a:ahLst/>
            <a:cxnLst/>
            <a:rect l="l" t="t" r="r" b="b"/>
            <a:pathLst>
              <a:path w="542543" h="423862">
                <a:moveTo>
                  <a:pt x="0" y="423862"/>
                </a:moveTo>
                <a:lnTo>
                  <a:pt x="542543" y="423862"/>
                </a:lnTo>
                <a:lnTo>
                  <a:pt x="542543" y="0"/>
                </a:lnTo>
                <a:lnTo>
                  <a:pt x="0" y="0"/>
                </a:lnTo>
                <a:lnTo>
                  <a:pt x="0" y="423862"/>
                </a:lnTo>
                <a:close/>
              </a:path>
            </a:pathLst>
          </a:custGeom>
          <a:solidFill>
            <a:srgbClr val="8EB4E2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344280" y="3721738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927985" y="3721738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511804" y="3721738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095495" y="3721738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679315" y="3721738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263007" y="3721738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760537" y="3721738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840362" y="3726529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700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846699" y="4155187"/>
            <a:ext cx="0" cy="15875"/>
          </a:xfrm>
          <a:custGeom>
            <a:avLst/>
            <a:gdLst/>
            <a:ahLst/>
            <a:cxnLst/>
            <a:rect l="l" t="t" r="r" b="b"/>
            <a:pathLst>
              <a:path h="15875">
                <a:moveTo>
                  <a:pt x="0" y="0"/>
                </a:moveTo>
                <a:lnTo>
                  <a:pt x="0" y="1587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754188" y="3728084"/>
            <a:ext cx="4098861" cy="0"/>
          </a:xfrm>
          <a:custGeom>
            <a:avLst/>
            <a:gdLst/>
            <a:ahLst/>
            <a:cxnLst/>
            <a:rect l="l" t="t" r="r" b="b"/>
            <a:pathLst>
              <a:path w="4098861">
                <a:moveTo>
                  <a:pt x="0" y="0"/>
                </a:moveTo>
                <a:lnTo>
                  <a:pt x="4098861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754188" y="4152011"/>
            <a:ext cx="4098861" cy="0"/>
          </a:xfrm>
          <a:custGeom>
            <a:avLst/>
            <a:gdLst/>
            <a:ahLst/>
            <a:cxnLst/>
            <a:rect l="l" t="t" r="r" b="b"/>
            <a:pathLst>
              <a:path w="4098861">
                <a:moveTo>
                  <a:pt x="0" y="0"/>
                </a:moveTo>
                <a:lnTo>
                  <a:pt x="4098861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908153" y="3746632"/>
            <a:ext cx="362083" cy="30510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spc="5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ม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ิ.ย.</a:t>
            </a:r>
            <a:endParaRPr sz="1100" dirty="0">
              <a:solidFill>
                <a:prstClr val="black"/>
              </a:solidFill>
              <a:latin typeface="TH SarabunIT๙"/>
              <a:cs typeface="TH SarabunPSK" panose="020B0500040200020003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452250" y="3746629"/>
            <a:ext cx="287655" cy="2933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ก.</a:t>
            </a:r>
            <a:r>
              <a:rPr sz="1100" b="1" spc="5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ค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endParaRPr sz="1100" dirty="0">
              <a:solidFill>
                <a:prstClr val="black"/>
              </a:solidFill>
              <a:latin typeface="TH SarabunIT๙"/>
              <a:cs typeface="TH SarabunPSK" panose="020B0500040200020003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035937" y="3746632"/>
            <a:ext cx="479775" cy="30510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ส.</a:t>
            </a:r>
            <a:r>
              <a:rPr sz="1100" b="1" spc="5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ค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endParaRPr sz="1100" dirty="0">
              <a:solidFill>
                <a:prstClr val="black"/>
              </a:solidFill>
              <a:latin typeface="TH SarabunIT๙"/>
              <a:cs typeface="TH SarabunPSK" panose="020B0500040200020003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805553" y="3731341"/>
            <a:ext cx="505891" cy="423863"/>
          </a:xfrm>
          <a:custGeom>
            <a:avLst/>
            <a:gdLst/>
            <a:ahLst/>
            <a:cxnLst/>
            <a:rect l="l" t="t" r="r" b="b"/>
            <a:pathLst>
              <a:path w="505891" h="423862">
                <a:moveTo>
                  <a:pt x="0" y="423862"/>
                </a:moveTo>
                <a:lnTo>
                  <a:pt x="505891" y="423862"/>
                </a:lnTo>
                <a:lnTo>
                  <a:pt x="505891" y="0"/>
                </a:lnTo>
                <a:lnTo>
                  <a:pt x="0" y="0"/>
                </a:lnTo>
                <a:lnTo>
                  <a:pt x="0" y="423862"/>
                </a:lnTo>
                <a:close/>
              </a:path>
            </a:pathLst>
          </a:custGeom>
          <a:solidFill>
            <a:srgbClr val="C3D59B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6311396" y="3731341"/>
            <a:ext cx="553745" cy="423863"/>
          </a:xfrm>
          <a:custGeom>
            <a:avLst/>
            <a:gdLst/>
            <a:ahLst/>
            <a:cxnLst/>
            <a:rect l="l" t="t" r="r" b="b"/>
            <a:pathLst>
              <a:path w="553745" h="423862">
                <a:moveTo>
                  <a:pt x="0" y="423862"/>
                </a:moveTo>
                <a:lnTo>
                  <a:pt x="553745" y="423862"/>
                </a:lnTo>
                <a:lnTo>
                  <a:pt x="553745" y="0"/>
                </a:lnTo>
                <a:lnTo>
                  <a:pt x="0" y="0"/>
                </a:lnTo>
                <a:lnTo>
                  <a:pt x="0" y="423862"/>
                </a:lnTo>
                <a:close/>
              </a:path>
            </a:pathLst>
          </a:custGeom>
          <a:solidFill>
            <a:srgbClr val="C3D59B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6865124" y="3731341"/>
            <a:ext cx="599313" cy="423863"/>
          </a:xfrm>
          <a:custGeom>
            <a:avLst/>
            <a:gdLst/>
            <a:ahLst/>
            <a:cxnLst/>
            <a:rect l="l" t="t" r="r" b="b"/>
            <a:pathLst>
              <a:path w="599313" h="423862">
                <a:moveTo>
                  <a:pt x="0" y="423862"/>
                </a:moveTo>
                <a:lnTo>
                  <a:pt x="599313" y="423862"/>
                </a:lnTo>
                <a:lnTo>
                  <a:pt x="599313" y="0"/>
                </a:lnTo>
                <a:lnTo>
                  <a:pt x="0" y="0"/>
                </a:lnTo>
                <a:lnTo>
                  <a:pt x="0" y="423862"/>
                </a:lnTo>
                <a:close/>
              </a:path>
            </a:pathLst>
          </a:custGeom>
          <a:solidFill>
            <a:srgbClr val="C3D59B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7464438" y="3731341"/>
            <a:ext cx="572884" cy="423863"/>
          </a:xfrm>
          <a:custGeom>
            <a:avLst/>
            <a:gdLst/>
            <a:ahLst/>
            <a:cxnLst/>
            <a:rect l="l" t="t" r="r" b="b"/>
            <a:pathLst>
              <a:path w="572884" h="423862">
                <a:moveTo>
                  <a:pt x="0" y="423862"/>
                </a:moveTo>
                <a:lnTo>
                  <a:pt x="572884" y="423862"/>
                </a:lnTo>
                <a:lnTo>
                  <a:pt x="572884" y="0"/>
                </a:lnTo>
                <a:lnTo>
                  <a:pt x="0" y="0"/>
                </a:lnTo>
                <a:lnTo>
                  <a:pt x="0" y="423862"/>
                </a:lnTo>
                <a:close/>
              </a:path>
            </a:pathLst>
          </a:custGeom>
          <a:solidFill>
            <a:srgbClr val="C3D59B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8037353" y="3731341"/>
            <a:ext cx="557327" cy="423863"/>
          </a:xfrm>
          <a:custGeom>
            <a:avLst/>
            <a:gdLst/>
            <a:ahLst/>
            <a:cxnLst/>
            <a:rect l="l" t="t" r="r" b="b"/>
            <a:pathLst>
              <a:path w="557326" h="423862">
                <a:moveTo>
                  <a:pt x="0" y="423862"/>
                </a:moveTo>
                <a:lnTo>
                  <a:pt x="557326" y="423862"/>
                </a:lnTo>
                <a:lnTo>
                  <a:pt x="557326" y="0"/>
                </a:lnTo>
                <a:lnTo>
                  <a:pt x="0" y="0"/>
                </a:lnTo>
                <a:lnTo>
                  <a:pt x="0" y="423862"/>
                </a:lnTo>
                <a:close/>
              </a:path>
            </a:pathLst>
          </a:custGeom>
          <a:solidFill>
            <a:srgbClr val="C3D59B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8594630" y="3731341"/>
            <a:ext cx="487743" cy="423863"/>
          </a:xfrm>
          <a:custGeom>
            <a:avLst/>
            <a:gdLst/>
            <a:ahLst/>
            <a:cxnLst/>
            <a:rect l="l" t="t" r="r" b="b"/>
            <a:pathLst>
              <a:path w="487743" h="423862">
                <a:moveTo>
                  <a:pt x="0" y="423862"/>
                </a:moveTo>
                <a:lnTo>
                  <a:pt x="487743" y="423862"/>
                </a:lnTo>
                <a:lnTo>
                  <a:pt x="487743" y="0"/>
                </a:lnTo>
                <a:lnTo>
                  <a:pt x="0" y="0"/>
                </a:lnTo>
                <a:lnTo>
                  <a:pt x="0" y="423862"/>
                </a:lnTo>
                <a:close/>
              </a:path>
            </a:pathLst>
          </a:custGeom>
          <a:solidFill>
            <a:srgbClr val="C3D59B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9082435" y="3731341"/>
            <a:ext cx="439967" cy="423863"/>
          </a:xfrm>
          <a:custGeom>
            <a:avLst/>
            <a:gdLst/>
            <a:ahLst/>
            <a:cxnLst/>
            <a:rect l="l" t="t" r="r" b="b"/>
            <a:pathLst>
              <a:path w="439966" h="423862">
                <a:moveTo>
                  <a:pt x="0" y="423862"/>
                </a:moveTo>
                <a:lnTo>
                  <a:pt x="439966" y="423862"/>
                </a:lnTo>
                <a:lnTo>
                  <a:pt x="439966" y="0"/>
                </a:lnTo>
                <a:lnTo>
                  <a:pt x="0" y="0"/>
                </a:lnTo>
                <a:lnTo>
                  <a:pt x="0" y="423862"/>
                </a:lnTo>
                <a:close/>
              </a:path>
            </a:pathLst>
          </a:custGeom>
          <a:solidFill>
            <a:srgbClr val="C3D59B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9522336" y="3731341"/>
            <a:ext cx="469557" cy="423863"/>
          </a:xfrm>
          <a:custGeom>
            <a:avLst/>
            <a:gdLst/>
            <a:ahLst/>
            <a:cxnLst/>
            <a:rect l="l" t="t" r="r" b="b"/>
            <a:pathLst>
              <a:path w="469557" h="423862">
                <a:moveTo>
                  <a:pt x="0" y="423862"/>
                </a:moveTo>
                <a:lnTo>
                  <a:pt x="469557" y="423862"/>
                </a:lnTo>
                <a:lnTo>
                  <a:pt x="469557" y="0"/>
                </a:lnTo>
                <a:lnTo>
                  <a:pt x="0" y="0"/>
                </a:lnTo>
                <a:lnTo>
                  <a:pt x="0" y="423862"/>
                </a:lnTo>
                <a:close/>
              </a:path>
            </a:pathLst>
          </a:custGeom>
          <a:solidFill>
            <a:srgbClr val="C3D59B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9991980" y="3731341"/>
            <a:ext cx="509397" cy="423863"/>
          </a:xfrm>
          <a:custGeom>
            <a:avLst/>
            <a:gdLst/>
            <a:ahLst/>
            <a:cxnLst/>
            <a:rect l="l" t="t" r="r" b="b"/>
            <a:pathLst>
              <a:path w="509397" h="423862">
                <a:moveTo>
                  <a:pt x="0" y="423862"/>
                </a:moveTo>
                <a:lnTo>
                  <a:pt x="509397" y="423862"/>
                </a:lnTo>
                <a:lnTo>
                  <a:pt x="509397" y="0"/>
                </a:lnTo>
                <a:lnTo>
                  <a:pt x="0" y="0"/>
                </a:lnTo>
                <a:lnTo>
                  <a:pt x="0" y="423862"/>
                </a:lnTo>
                <a:close/>
              </a:path>
            </a:pathLst>
          </a:custGeom>
          <a:solidFill>
            <a:srgbClr val="C3D59B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6311391" y="3724916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6865111" y="3724916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7464425" y="3724916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8037321" y="3724916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8594597" y="3724916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9082405" y="3724916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9522332" y="3724916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9991979" y="3724916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5805551" y="3724916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10501376" y="3724916"/>
            <a:ext cx="0" cy="449325"/>
          </a:xfrm>
          <a:custGeom>
            <a:avLst/>
            <a:gdLst/>
            <a:ahLst/>
            <a:cxnLst/>
            <a:rect l="l" t="t" r="r" b="b"/>
            <a:pathLst>
              <a:path h="449325">
                <a:moveTo>
                  <a:pt x="0" y="0"/>
                </a:moveTo>
                <a:lnTo>
                  <a:pt x="0" y="44932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5799204" y="3731259"/>
            <a:ext cx="4708525" cy="0"/>
          </a:xfrm>
          <a:custGeom>
            <a:avLst/>
            <a:gdLst/>
            <a:ahLst/>
            <a:cxnLst/>
            <a:rect l="l" t="t" r="r" b="b"/>
            <a:pathLst>
              <a:path w="4708525">
                <a:moveTo>
                  <a:pt x="0" y="0"/>
                </a:moveTo>
                <a:lnTo>
                  <a:pt x="4708525" y="0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5799204" y="4155185"/>
            <a:ext cx="4708525" cy="0"/>
          </a:xfrm>
          <a:custGeom>
            <a:avLst/>
            <a:gdLst/>
            <a:ahLst/>
            <a:cxnLst/>
            <a:rect l="l" t="t" r="r" b="b"/>
            <a:pathLst>
              <a:path w="4708525">
                <a:moveTo>
                  <a:pt x="0" y="0"/>
                </a:moveTo>
                <a:lnTo>
                  <a:pt x="4708525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2522985" y="2276095"/>
            <a:ext cx="1587" cy="1484248"/>
          </a:xfrm>
          <a:custGeom>
            <a:avLst/>
            <a:gdLst/>
            <a:ahLst/>
            <a:cxnLst/>
            <a:rect l="l" t="t" r="r" b="b"/>
            <a:pathLst>
              <a:path w="1587" h="1484249">
                <a:moveTo>
                  <a:pt x="0" y="0"/>
                </a:moveTo>
                <a:lnTo>
                  <a:pt x="1587" y="1484248"/>
                </a:lnTo>
              </a:path>
            </a:pathLst>
          </a:custGeom>
          <a:ln w="28956">
            <a:solidFill>
              <a:srgbClr val="6F2F9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7593329" y="3131082"/>
            <a:ext cx="0" cy="628649"/>
          </a:xfrm>
          <a:custGeom>
            <a:avLst/>
            <a:gdLst/>
            <a:ahLst/>
            <a:cxnLst/>
            <a:rect l="l" t="t" r="r" b="b"/>
            <a:pathLst>
              <a:path h="628650">
                <a:moveTo>
                  <a:pt x="0" y="0"/>
                </a:moveTo>
                <a:lnTo>
                  <a:pt x="0" y="628649"/>
                </a:lnTo>
              </a:path>
            </a:pathLst>
          </a:custGeom>
          <a:ln w="28956">
            <a:solidFill>
              <a:srgbClr val="943735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4800600" y="4343430"/>
            <a:ext cx="1447800" cy="26225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lang="th-TH" sz="1100" b="1" spc="-5" dirty="0">
                <a:solidFill>
                  <a:srgbClr val="0033CC"/>
                </a:solidFill>
                <a:latin typeface="TH SarabunPSK"/>
                <a:cs typeface="TH SarabunPSK"/>
              </a:rPr>
              <a:t>24 พ.ย.- 7</a:t>
            </a:r>
            <a:r>
              <a:rPr sz="1100" b="1" spc="-5" dirty="0">
                <a:solidFill>
                  <a:srgbClr val="0033CC"/>
                </a:solidFill>
                <a:latin typeface="TH SarabunPSK"/>
                <a:cs typeface="TH SarabunPSK"/>
              </a:rPr>
              <a:t> </a:t>
            </a:r>
            <a:r>
              <a:rPr lang="th-TH" sz="1100" b="1" spc="-5" dirty="0">
                <a:solidFill>
                  <a:srgbClr val="0033CC"/>
                </a:solidFill>
                <a:latin typeface="TH SarabunPSK"/>
                <a:cs typeface="TH SarabunPSK"/>
              </a:rPr>
              <a:t>ธ.ค.</a:t>
            </a:r>
            <a:r>
              <a:rPr sz="1100" b="1" spc="11" dirty="0">
                <a:solidFill>
                  <a:srgbClr val="0033CC"/>
                </a:solidFill>
                <a:latin typeface="TH SarabunPSK"/>
                <a:cs typeface="TH SarabunPSK"/>
              </a:rPr>
              <a:t> </a:t>
            </a:r>
            <a:r>
              <a:rPr sz="1100" b="1" spc="-15" dirty="0">
                <a:solidFill>
                  <a:srgbClr val="0033CC"/>
                </a:solidFill>
                <a:latin typeface="TH SarabunPSK"/>
                <a:cs typeface="TH SarabunPSK"/>
              </a:rPr>
              <a:t>2560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4648201" y="4648201"/>
            <a:ext cx="2950779" cy="91313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11391" defTabSz="914128"/>
            <a:r>
              <a:rPr lang="th-TH" sz="1100" b="1" dirty="0">
                <a:solidFill>
                  <a:srgbClr val="0000FF"/>
                </a:solidFill>
                <a:latin typeface="TH SarabunPSK"/>
                <a:cs typeface="TH SarabunPSK"/>
              </a:rPr>
              <a:t>จัดทำข้อเสนองบประมาณรายจ่ายประจำปีงบประมาณ พ.ศ. 2562 เบื้องต้น (</a:t>
            </a:r>
            <a:r>
              <a:rPr lang="en-US" sz="1100" b="1" dirty="0">
                <a:solidFill>
                  <a:srgbClr val="0000FF"/>
                </a:solidFill>
                <a:latin typeface="TH SarabunPSK"/>
                <a:cs typeface="TH SarabunPSK"/>
              </a:rPr>
              <a:t>Pre-ceiling</a:t>
            </a:r>
            <a:r>
              <a:rPr lang="th-TH" sz="1100" b="1" dirty="0">
                <a:solidFill>
                  <a:srgbClr val="0000FF"/>
                </a:solidFill>
                <a:latin typeface="TH SarabunPSK"/>
                <a:cs typeface="TH SarabunPSK"/>
              </a:rPr>
              <a:t>)</a:t>
            </a:r>
          </a:p>
          <a:p>
            <a:pPr marL="211391" defTabSz="914128"/>
            <a:endParaRPr lang="th-TH" sz="1100" b="1" i="1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9549511" y="5087623"/>
            <a:ext cx="660400" cy="2311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endParaRPr sz="1100" dirty="0">
              <a:solidFill>
                <a:prstClr val="black"/>
              </a:solidFill>
              <a:latin typeface="TH SarabunPSK" panose="020B0500040200020003"/>
              <a:cs typeface="TH SarabunPSK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623834" y="5756815"/>
            <a:ext cx="1643380" cy="2311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endParaRPr sz="1100" dirty="0">
              <a:solidFill>
                <a:prstClr val="black"/>
              </a:solidFill>
              <a:latin typeface="TH SarabunPSK" panose="020B0500040200020003"/>
              <a:cs typeface="TH SarabunPSK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1708558" y="6442672"/>
            <a:ext cx="2210780" cy="87029"/>
          </a:xfrm>
          <a:custGeom>
            <a:avLst/>
            <a:gdLst/>
            <a:ahLst/>
            <a:cxnLst/>
            <a:rect l="l" t="t" r="r" b="b"/>
            <a:pathLst>
              <a:path w="2210780" h="87029">
                <a:moveTo>
                  <a:pt x="2169017" y="874"/>
                </a:moveTo>
                <a:lnTo>
                  <a:pt x="2133711" y="20015"/>
                </a:lnTo>
                <a:lnTo>
                  <a:pt x="2129294" y="29801"/>
                </a:lnTo>
                <a:lnTo>
                  <a:pt x="2169017" y="29830"/>
                </a:lnTo>
                <a:lnTo>
                  <a:pt x="2169017" y="58786"/>
                </a:lnTo>
                <a:lnTo>
                  <a:pt x="2128477" y="58786"/>
                </a:lnTo>
                <a:lnTo>
                  <a:pt x="2129087" y="61102"/>
                </a:lnTo>
                <a:lnTo>
                  <a:pt x="2136114" y="71806"/>
                </a:lnTo>
                <a:lnTo>
                  <a:pt x="2146600" y="80108"/>
                </a:lnTo>
                <a:lnTo>
                  <a:pt x="2160268" y="85389"/>
                </a:lnTo>
                <a:lnTo>
                  <a:pt x="2176835" y="87029"/>
                </a:lnTo>
                <a:lnTo>
                  <a:pt x="2188283" y="82952"/>
                </a:lnTo>
                <a:lnTo>
                  <a:pt x="2197958" y="75348"/>
                </a:lnTo>
                <a:lnTo>
                  <a:pt x="2205304" y="64316"/>
                </a:lnTo>
                <a:lnTo>
                  <a:pt x="2207021" y="58786"/>
                </a:lnTo>
                <a:lnTo>
                  <a:pt x="2169017" y="58786"/>
                </a:lnTo>
                <a:lnTo>
                  <a:pt x="2207030" y="58756"/>
                </a:lnTo>
                <a:lnTo>
                  <a:pt x="2209764" y="49953"/>
                </a:lnTo>
                <a:lnTo>
                  <a:pt x="2210780" y="32357"/>
                </a:lnTo>
                <a:lnTo>
                  <a:pt x="2204853" y="19777"/>
                </a:lnTo>
                <a:lnTo>
                  <a:pt x="2195392" y="9809"/>
                </a:lnTo>
                <a:lnTo>
                  <a:pt x="2183184" y="3244"/>
                </a:lnTo>
                <a:lnTo>
                  <a:pt x="2169017" y="874"/>
                </a:lnTo>
                <a:close/>
              </a:path>
              <a:path w="2210780" h="87029">
                <a:moveTo>
                  <a:pt x="33975" y="0"/>
                </a:moveTo>
                <a:lnTo>
                  <a:pt x="1026" y="37070"/>
                </a:lnTo>
                <a:lnTo>
                  <a:pt x="0" y="54664"/>
                </a:lnTo>
                <a:lnTo>
                  <a:pt x="5921" y="67245"/>
                </a:lnTo>
                <a:lnTo>
                  <a:pt x="15376" y="77214"/>
                </a:lnTo>
                <a:lnTo>
                  <a:pt x="27575" y="83780"/>
                </a:lnTo>
                <a:lnTo>
                  <a:pt x="41729" y="86155"/>
                </a:lnTo>
                <a:lnTo>
                  <a:pt x="43091" y="86135"/>
                </a:lnTo>
                <a:lnTo>
                  <a:pt x="56438" y="83567"/>
                </a:lnTo>
                <a:lnTo>
                  <a:pt x="67987" y="77032"/>
                </a:lnTo>
                <a:lnTo>
                  <a:pt x="77053" y="67006"/>
                </a:lnTo>
                <a:lnTo>
                  <a:pt x="81474" y="57228"/>
                </a:lnTo>
                <a:lnTo>
                  <a:pt x="41755" y="57199"/>
                </a:lnTo>
                <a:lnTo>
                  <a:pt x="41780" y="28243"/>
                </a:lnTo>
                <a:lnTo>
                  <a:pt x="82316" y="28243"/>
                </a:lnTo>
                <a:lnTo>
                  <a:pt x="81703" y="25915"/>
                </a:lnTo>
                <a:lnTo>
                  <a:pt x="74680" y="15214"/>
                </a:lnTo>
                <a:lnTo>
                  <a:pt x="64197" y="6913"/>
                </a:lnTo>
                <a:lnTo>
                  <a:pt x="50535" y="1634"/>
                </a:lnTo>
                <a:lnTo>
                  <a:pt x="33975" y="0"/>
                </a:lnTo>
                <a:close/>
              </a:path>
              <a:path w="2210780" h="87029">
                <a:moveTo>
                  <a:pt x="2129294" y="29801"/>
                </a:moveTo>
                <a:lnTo>
                  <a:pt x="2127828" y="33050"/>
                </a:lnTo>
                <a:lnTo>
                  <a:pt x="2125800" y="48617"/>
                </a:lnTo>
                <a:lnTo>
                  <a:pt x="2128469" y="58756"/>
                </a:lnTo>
                <a:lnTo>
                  <a:pt x="2169017" y="58786"/>
                </a:lnTo>
                <a:lnTo>
                  <a:pt x="2169017" y="29830"/>
                </a:lnTo>
                <a:lnTo>
                  <a:pt x="2129294" y="29801"/>
                </a:lnTo>
                <a:close/>
              </a:path>
              <a:path w="2210780" h="87029">
                <a:moveTo>
                  <a:pt x="82324" y="28273"/>
                </a:moveTo>
                <a:lnTo>
                  <a:pt x="84986" y="38394"/>
                </a:lnTo>
                <a:lnTo>
                  <a:pt x="82948" y="53968"/>
                </a:lnTo>
                <a:lnTo>
                  <a:pt x="81474" y="57228"/>
                </a:lnTo>
                <a:lnTo>
                  <a:pt x="2128469" y="58756"/>
                </a:lnTo>
                <a:lnTo>
                  <a:pt x="2125800" y="48617"/>
                </a:lnTo>
                <a:lnTo>
                  <a:pt x="2127828" y="33050"/>
                </a:lnTo>
                <a:lnTo>
                  <a:pt x="2129294" y="29801"/>
                </a:lnTo>
                <a:lnTo>
                  <a:pt x="82324" y="28273"/>
                </a:lnTo>
                <a:close/>
              </a:path>
              <a:path w="2210780" h="87029">
                <a:moveTo>
                  <a:pt x="41780" y="28243"/>
                </a:moveTo>
                <a:lnTo>
                  <a:pt x="41755" y="57199"/>
                </a:lnTo>
                <a:lnTo>
                  <a:pt x="81474" y="57228"/>
                </a:lnTo>
                <a:lnTo>
                  <a:pt x="82948" y="53968"/>
                </a:lnTo>
                <a:lnTo>
                  <a:pt x="84986" y="38394"/>
                </a:lnTo>
                <a:lnTo>
                  <a:pt x="82324" y="28273"/>
                </a:lnTo>
                <a:lnTo>
                  <a:pt x="41780" y="28243"/>
                </a:lnTo>
                <a:close/>
              </a:path>
              <a:path w="2210780" h="87029">
                <a:moveTo>
                  <a:pt x="82316" y="28243"/>
                </a:moveTo>
                <a:lnTo>
                  <a:pt x="41780" y="28243"/>
                </a:lnTo>
                <a:lnTo>
                  <a:pt x="82324" y="28273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3976293" y="6442661"/>
            <a:ext cx="4193527" cy="87019"/>
          </a:xfrm>
          <a:custGeom>
            <a:avLst/>
            <a:gdLst/>
            <a:ahLst/>
            <a:cxnLst/>
            <a:rect l="l" t="t" r="r" b="b"/>
            <a:pathLst>
              <a:path w="4193526" h="87018">
                <a:moveTo>
                  <a:pt x="4151865" y="873"/>
                </a:moveTo>
                <a:lnTo>
                  <a:pt x="4116544" y="20016"/>
                </a:lnTo>
                <a:lnTo>
                  <a:pt x="4112095" y="29813"/>
                </a:lnTo>
                <a:lnTo>
                  <a:pt x="4151865" y="29829"/>
                </a:lnTo>
                <a:lnTo>
                  <a:pt x="4151738" y="58785"/>
                </a:lnTo>
                <a:lnTo>
                  <a:pt x="4111196" y="58785"/>
                </a:lnTo>
                <a:lnTo>
                  <a:pt x="4111820" y="61145"/>
                </a:lnTo>
                <a:lnTo>
                  <a:pt x="4118853" y="71834"/>
                </a:lnTo>
                <a:lnTo>
                  <a:pt x="4129346" y="80122"/>
                </a:lnTo>
                <a:lnTo>
                  <a:pt x="4143021" y="85391"/>
                </a:lnTo>
                <a:lnTo>
                  <a:pt x="4159600" y="87018"/>
                </a:lnTo>
                <a:lnTo>
                  <a:pt x="4171035" y="82929"/>
                </a:lnTo>
                <a:lnTo>
                  <a:pt x="4180700" y="75313"/>
                </a:lnTo>
                <a:lnTo>
                  <a:pt x="4188040" y="64267"/>
                </a:lnTo>
                <a:lnTo>
                  <a:pt x="4189741" y="58785"/>
                </a:lnTo>
                <a:lnTo>
                  <a:pt x="4151738" y="58785"/>
                </a:lnTo>
                <a:lnTo>
                  <a:pt x="4189745" y="58769"/>
                </a:lnTo>
                <a:lnTo>
                  <a:pt x="4192500" y="49886"/>
                </a:lnTo>
                <a:lnTo>
                  <a:pt x="4193526" y="32268"/>
                </a:lnTo>
                <a:lnTo>
                  <a:pt x="4187605" y="19717"/>
                </a:lnTo>
                <a:lnTo>
                  <a:pt x="4178147" y="9777"/>
                </a:lnTo>
                <a:lnTo>
                  <a:pt x="4165964" y="3234"/>
                </a:lnTo>
                <a:lnTo>
                  <a:pt x="4151865" y="873"/>
                </a:lnTo>
                <a:close/>
              </a:path>
              <a:path w="4193526" h="87018">
                <a:moveTo>
                  <a:pt x="33945" y="0"/>
                </a:moveTo>
                <a:lnTo>
                  <a:pt x="1016" y="37082"/>
                </a:lnTo>
                <a:lnTo>
                  <a:pt x="0" y="54674"/>
                </a:lnTo>
                <a:lnTo>
                  <a:pt x="5925" y="67254"/>
                </a:lnTo>
                <a:lnTo>
                  <a:pt x="15387" y="77221"/>
                </a:lnTo>
                <a:lnTo>
                  <a:pt x="27595" y="83784"/>
                </a:lnTo>
                <a:lnTo>
                  <a:pt x="41764" y="86153"/>
                </a:lnTo>
                <a:lnTo>
                  <a:pt x="43125" y="86133"/>
                </a:lnTo>
                <a:lnTo>
                  <a:pt x="56473" y="83564"/>
                </a:lnTo>
                <a:lnTo>
                  <a:pt x="68016" y="77026"/>
                </a:lnTo>
                <a:lnTo>
                  <a:pt x="77071" y="66998"/>
                </a:lnTo>
                <a:lnTo>
                  <a:pt x="81485" y="57213"/>
                </a:lnTo>
                <a:lnTo>
                  <a:pt x="41764" y="57197"/>
                </a:lnTo>
                <a:lnTo>
                  <a:pt x="41764" y="28241"/>
                </a:lnTo>
                <a:lnTo>
                  <a:pt x="82310" y="28241"/>
                </a:lnTo>
                <a:lnTo>
                  <a:pt x="81694" y="25901"/>
                </a:lnTo>
                <a:lnTo>
                  <a:pt x="74667" y="15202"/>
                </a:lnTo>
                <a:lnTo>
                  <a:pt x="64180" y="6906"/>
                </a:lnTo>
                <a:lnTo>
                  <a:pt x="50513" y="1632"/>
                </a:lnTo>
                <a:lnTo>
                  <a:pt x="33945" y="0"/>
                </a:lnTo>
                <a:close/>
              </a:path>
              <a:path w="4193526" h="87018">
                <a:moveTo>
                  <a:pt x="4112095" y="29813"/>
                </a:moveTo>
                <a:lnTo>
                  <a:pt x="4110615" y="33074"/>
                </a:lnTo>
                <a:lnTo>
                  <a:pt x="4108524" y="48677"/>
                </a:lnTo>
                <a:lnTo>
                  <a:pt x="4111192" y="58769"/>
                </a:lnTo>
                <a:lnTo>
                  <a:pt x="4151738" y="58785"/>
                </a:lnTo>
                <a:lnTo>
                  <a:pt x="4151865" y="29829"/>
                </a:lnTo>
                <a:lnTo>
                  <a:pt x="4112095" y="29813"/>
                </a:lnTo>
                <a:close/>
              </a:path>
              <a:path w="4193526" h="87018">
                <a:moveTo>
                  <a:pt x="82314" y="28257"/>
                </a:moveTo>
                <a:lnTo>
                  <a:pt x="84981" y="38384"/>
                </a:lnTo>
                <a:lnTo>
                  <a:pt x="82954" y="53957"/>
                </a:lnTo>
                <a:lnTo>
                  <a:pt x="81485" y="57213"/>
                </a:lnTo>
                <a:lnTo>
                  <a:pt x="4111192" y="58769"/>
                </a:lnTo>
                <a:lnTo>
                  <a:pt x="4108524" y="48677"/>
                </a:lnTo>
                <a:lnTo>
                  <a:pt x="4110615" y="33074"/>
                </a:lnTo>
                <a:lnTo>
                  <a:pt x="4112095" y="29813"/>
                </a:lnTo>
                <a:lnTo>
                  <a:pt x="82314" y="28257"/>
                </a:lnTo>
                <a:close/>
              </a:path>
              <a:path w="4193526" h="87018">
                <a:moveTo>
                  <a:pt x="41764" y="28241"/>
                </a:moveTo>
                <a:lnTo>
                  <a:pt x="41764" y="57197"/>
                </a:lnTo>
                <a:lnTo>
                  <a:pt x="81485" y="57213"/>
                </a:lnTo>
                <a:lnTo>
                  <a:pt x="82954" y="53957"/>
                </a:lnTo>
                <a:lnTo>
                  <a:pt x="84981" y="38384"/>
                </a:lnTo>
                <a:lnTo>
                  <a:pt x="82314" y="28257"/>
                </a:lnTo>
                <a:lnTo>
                  <a:pt x="41764" y="28241"/>
                </a:lnTo>
                <a:close/>
              </a:path>
              <a:path w="4193526" h="87018">
                <a:moveTo>
                  <a:pt x="82310" y="28241"/>
                </a:moveTo>
                <a:lnTo>
                  <a:pt x="41764" y="28241"/>
                </a:lnTo>
                <a:lnTo>
                  <a:pt x="82314" y="28257"/>
                </a:lnTo>
                <a:close/>
              </a:path>
            </a:pathLst>
          </a:custGeom>
          <a:solidFill>
            <a:srgbClr val="FF3399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8200849" y="6442649"/>
            <a:ext cx="2336135" cy="93395"/>
          </a:xfrm>
          <a:custGeom>
            <a:avLst/>
            <a:gdLst/>
            <a:ahLst/>
            <a:cxnLst/>
            <a:rect l="l" t="t" r="r" b="b"/>
            <a:pathLst>
              <a:path w="2336134" h="93394">
                <a:moveTo>
                  <a:pt x="2294583" y="7238"/>
                </a:moveTo>
                <a:lnTo>
                  <a:pt x="2259164" y="26277"/>
                </a:lnTo>
                <a:lnTo>
                  <a:pt x="2254694" y="36053"/>
                </a:lnTo>
                <a:lnTo>
                  <a:pt x="2294456" y="36194"/>
                </a:lnTo>
                <a:lnTo>
                  <a:pt x="2294329" y="65150"/>
                </a:lnTo>
                <a:lnTo>
                  <a:pt x="2253802" y="65150"/>
                </a:lnTo>
                <a:lnTo>
                  <a:pt x="2254377" y="67352"/>
                </a:lnTo>
                <a:lnTo>
                  <a:pt x="2261380" y="78076"/>
                </a:lnTo>
                <a:lnTo>
                  <a:pt x="2271852" y="86405"/>
                </a:lnTo>
                <a:lnTo>
                  <a:pt x="2285528" y="91719"/>
                </a:lnTo>
                <a:lnTo>
                  <a:pt x="2302145" y="93394"/>
                </a:lnTo>
                <a:lnTo>
                  <a:pt x="2313579" y="89326"/>
                </a:lnTo>
                <a:lnTo>
                  <a:pt x="2323256" y="81735"/>
                </a:lnTo>
                <a:lnTo>
                  <a:pt x="2330615" y="70714"/>
                </a:lnTo>
                <a:lnTo>
                  <a:pt x="2332351" y="65150"/>
                </a:lnTo>
                <a:lnTo>
                  <a:pt x="2294329" y="65150"/>
                </a:lnTo>
                <a:lnTo>
                  <a:pt x="2332396" y="65007"/>
                </a:lnTo>
                <a:lnTo>
                  <a:pt x="2335095" y="56358"/>
                </a:lnTo>
                <a:lnTo>
                  <a:pt x="2336134" y="38759"/>
                </a:lnTo>
                <a:lnTo>
                  <a:pt x="2330268" y="26191"/>
                </a:lnTo>
                <a:lnTo>
                  <a:pt x="2320870" y="16223"/>
                </a:lnTo>
                <a:lnTo>
                  <a:pt x="2308716" y="9643"/>
                </a:lnTo>
                <a:lnTo>
                  <a:pt x="2294583" y="7238"/>
                </a:lnTo>
                <a:close/>
              </a:path>
              <a:path w="2336134" h="93394">
                <a:moveTo>
                  <a:pt x="33985" y="0"/>
                </a:moveTo>
                <a:lnTo>
                  <a:pt x="1032" y="37075"/>
                </a:lnTo>
                <a:lnTo>
                  <a:pt x="0" y="54044"/>
                </a:lnTo>
                <a:lnTo>
                  <a:pt x="19" y="54856"/>
                </a:lnTo>
                <a:lnTo>
                  <a:pt x="5867" y="67264"/>
                </a:lnTo>
                <a:lnTo>
                  <a:pt x="15302" y="77207"/>
                </a:lnTo>
                <a:lnTo>
                  <a:pt x="27477" y="83769"/>
                </a:lnTo>
                <a:lnTo>
                  <a:pt x="41603" y="86168"/>
                </a:lnTo>
                <a:lnTo>
                  <a:pt x="42967" y="86152"/>
                </a:lnTo>
                <a:lnTo>
                  <a:pt x="56316" y="83624"/>
                </a:lnTo>
                <a:lnTo>
                  <a:pt x="67867" y="77116"/>
                </a:lnTo>
                <a:lnTo>
                  <a:pt x="76942" y="67099"/>
                </a:lnTo>
                <a:lnTo>
                  <a:pt x="81364" y="57352"/>
                </a:lnTo>
                <a:lnTo>
                  <a:pt x="41730" y="57212"/>
                </a:lnTo>
                <a:lnTo>
                  <a:pt x="41730" y="28256"/>
                </a:lnTo>
                <a:lnTo>
                  <a:pt x="82297" y="28256"/>
                </a:lnTo>
                <a:lnTo>
                  <a:pt x="81697" y="25963"/>
                </a:lnTo>
                <a:lnTo>
                  <a:pt x="74687" y="15273"/>
                </a:lnTo>
                <a:lnTo>
                  <a:pt x="64211" y="6971"/>
                </a:lnTo>
                <a:lnTo>
                  <a:pt x="50550" y="1674"/>
                </a:lnTo>
                <a:lnTo>
                  <a:pt x="33985" y="0"/>
                </a:lnTo>
                <a:close/>
              </a:path>
              <a:path w="2336134" h="93394">
                <a:moveTo>
                  <a:pt x="2254694" y="36053"/>
                </a:moveTo>
                <a:lnTo>
                  <a:pt x="2253212" y="39294"/>
                </a:lnTo>
                <a:lnTo>
                  <a:pt x="2251109" y="54856"/>
                </a:lnTo>
                <a:lnTo>
                  <a:pt x="2253764" y="65007"/>
                </a:lnTo>
                <a:lnTo>
                  <a:pt x="2294329" y="65150"/>
                </a:lnTo>
                <a:lnTo>
                  <a:pt x="2294456" y="36194"/>
                </a:lnTo>
                <a:lnTo>
                  <a:pt x="2254694" y="36053"/>
                </a:lnTo>
                <a:close/>
              </a:path>
              <a:path w="2336134" h="93394">
                <a:moveTo>
                  <a:pt x="82334" y="28399"/>
                </a:moveTo>
                <a:lnTo>
                  <a:pt x="84959" y="38422"/>
                </a:lnTo>
                <a:lnTo>
                  <a:pt x="82865" y="54044"/>
                </a:lnTo>
                <a:lnTo>
                  <a:pt x="81364" y="57352"/>
                </a:lnTo>
                <a:lnTo>
                  <a:pt x="2253764" y="65007"/>
                </a:lnTo>
                <a:lnTo>
                  <a:pt x="2251109" y="54856"/>
                </a:lnTo>
                <a:lnTo>
                  <a:pt x="2253212" y="39294"/>
                </a:lnTo>
                <a:lnTo>
                  <a:pt x="2254694" y="36053"/>
                </a:lnTo>
                <a:lnTo>
                  <a:pt x="82334" y="28399"/>
                </a:lnTo>
                <a:close/>
              </a:path>
              <a:path w="2336134" h="93394">
                <a:moveTo>
                  <a:pt x="41730" y="28256"/>
                </a:moveTo>
                <a:lnTo>
                  <a:pt x="41730" y="57212"/>
                </a:lnTo>
                <a:lnTo>
                  <a:pt x="81364" y="57352"/>
                </a:lnTo>
                <a:lnTo>
                  <a:pt x="82865" y="54044"/>
                </a:lnTo>
                <a:lnTo>
                  <a:pt x="84959" y="38422"/>
                </a:lnTo>
                <a:lnTo>
                  <a:pt x="82334" y="28399"/>
                </a:lnTo>
                <a:lnTo>
                  <a:pt x="41730" y="28256"/>
                </a:lnTo>
                <a:close/>
              </a:path>
              <a:path w="2336134" h="93394">
                <a:moveTo>
                  <a:pt x="82297" y="28256"/>
                </a:moveTo>
                <a:lnTo>
                  <a:pt x="41730" y="28256"/>
                </a:lnTo>
                <a:lnTo>
                  <a:pt x="82334" y="28399"/>
                </a:lnTo>
                <a:lnTo>
                  <a:pt x="82297" y="28256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1646712" y="1166623"/>
            <a:ext cx="321297" cy="361188"/>
          </a:xfrm>
          <a:custGeom>
            <a:avLst/>
            <a:gdLst/>
            <a:ahLst/>
            <a:cxnLst/>
            <a:rect l="l" t="t" r="r" b="b"/>
            <a:pathLst>
              <a:path w="321297" h="361188">
                <a:moveTo>
                  <a:pt x="242227" y="305688"/>
                </a:moveTo>
                <a:lnTo>
                  <a:pt x="134200" y="305688"/>
                </a:lnTo>
                <a:lnTo>
                  <a:pt x="188214" y="361188"/>
                </a:lnTo>
                <a:lnTo>
                  <a:pt x="242227" y="305688"/>
                </a:lnTo>
                <a:close/>
              </a:path>
              <a:path w="321297" h="361188">
                <a:moveTo>
                  <a:pt x="321297" y="52831"/>
                </a:moveTo>
                <a:lnTo>
                  <a:pt x="242227" y="55499"/>
                </a:lnTo>
                <a:lnTo>
                  <a:pt x="55224" y="55499"/>
                </a:lnTo>
                <a:lnTo>
                  <a:pt x="57797" y="128777"/>
                </a:lnTo>
                <a:lnTo>
                  <a:pt x="0" y="180593"/>
                </a:lnTo>
                <a:lnTo>
                  <a:pt x="57797" y="232410"/>
                </a:lnTo>
                <a:lnTo>
                  <a:pt x="55130" y="308355"/>
                </a:lnTo>
                <a:lnTo>
                  <a:pt x="134200" y="305688"/>
                </a:lnTo>
                <a:lnTo>
                  <a:pt x="321203" y="305688"/>
                </a:lnTo>
                <a:lnTo>
                  <a:pt x="318630" y="232410"/>
                </a:lnTo>
                <a:lnTo>
                  <a:pt x="376427" y="180593"/>
                </a:lnTo>
                <a:lnTo>
                  <a:pt x="318630" y="128777"/>
                </a:lnTo>
                <a:lnTo>
                  <a:pt x="321203" y="55499"/>
                </a:lnTo>
                <a:lnTo>
                  <a:pt x="134200" y="55499"/>
                </a:lnTo>
                <a:lnTo>
                  <a:pt x="55130" y="52831"/>
                </a:lnTo>
                <a:lnTo>
                  <a:pt x="321297" y="52831"/>
                </a:lnTo>
                <a:close/>
              </a:path>
              <a:path w="321297" h="361188">
                <a:moveTo>
                  <a:pt x="321203" y="305688"/>
                </a:moveTo>
                <a:lnTo>
                  <a:pt x="242227" y="305688"/>
                </a:lnTo>
                <a:lnTo>
                  <a:pt x="321297" y="308355"/>
                </a:lnTo>
                <a:lnTo>
                  <a:pt x="321203" y="305688"/>
                </a:lnTo>
                <a:close/>
              </a:path>
              <a:path w="321297" h="361188">
                <a:moveTo>
                  <a:pt x="188214" y="0"/>
                </a:moveTo>
                <a:lnTo>
                  <a:pt x="134200" y="55499"/>
                </a:lnTo>
                <a:lnTo>
                  <a:pt x="242227" y="55499"/>
                </a:lnTo>
                <a:lnTo>
                  <a:pt x="188214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1646685" y="1166623"/>
            <a:ext cx="376427" cy="361188"/>
          </a:xfrm>
          <a:custGeom>
            <a:avLst/>
            <a:gdLst/>
            <a:ahLst/>
            <a:cxnLst/>
            <a:rect l="l" t="t" r="r" b="b"/>
            <a:pathLst>
              <a:path w="376428" h="361188">
                <a:moveTo>
                  <a:pt x="0" y="180593"/>
                </a:moveTo>
                <a:lnTo>
                  <a:pt x="57797" y="128777"/>
                </a:lnTo>
                <a:lnTo>
                  <a:pt x="55130" y="52831"/>
                </a:lnTo>
                <a:lnTo>
                  <a:pt x="134200" y="55499"/>
                </a:lnTo>
                <a:lnTo>
                  <a:pt x="188214" y="0"/>
                </a:lnTo>
                <a:lnTo>
                  <a:pt x="242227" y="55499"/>
                </a:lnTo>
                <a:lnTo>
                  <a:pt x="321297" y="52831"/>
                </a:lnTo>
                <a:lnTo>
                  <a:pt x="318630" y="128777"/>
                </a:lnTo>
                <a:lnTo>
                  <a:pt x="376427" y="180593"/>
                </a:lnTo>
                <a:lnTo>
                  <a:pt x="318630" y="232410"/>
                </a:lnTo>
                <a:lnTo>
                  <a:pt x="321297" y="308355"/>
                </a:lnTo>
                <a:lnTo>
                  <a:pt x="242227" y="305688"/>
                </a:lnTo>
                <a:lnTo>
                  <a:pt x="188214" y="361188"/>
                </a:lnTo>
                <a:lnTo>
                  <a:pt x="134200" y="305688"/>
                </a:lnTo>
                <a:lnTo>
                  <a:pt x="55130" y="308355"/>
                </a:lnTo>
                <a:lnTo>
                  <a:pt x="57797" y="232410"/>
                </a:lnTo>
                <a:lnTo>
                  <a:pt x="0" y="180593"/>
                </a:lnTo>
                <a:close/>
              </a:path>
            </a:pathLst>
          </a:custGeom>
          <a:ln w="25907">
            <a:solidFill>
              <a:srgbClr val="6F2F9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2347724" y="2021587"/>
            <a:ext cx="318693" cy="309372"/>
          </a:xfrm>
          <a:custGeom>
            <a:avLst/>
            <a:gdLst/>
            <a:ahLst/>
            <a:cxnLst/>
            <a:rect l="l" t="t" r="r" b="b"/>
            <a:pathLst>
              <a:path w="318693" h="309372">
                <a:moveTo>
                  <a:pt x="240271" y="261874"/>
                </a:moveTo>
                <a:lnTo>
                  <a:pt x="133108" y="261874"/>
                </a:lnTo>
                <a:lnTo>
                  <a:pt x="186690" y="309372"/>
                </a:lnTo>
                <a:lnTo>
                  <a:pt x="240271" y="261874"/>
                </a:lnTo>
                <a:close/>
              </a:path>
              <a:path w="318693" h="309372">
                <a:moveTo>
                  <a:pt x="318693" y="45338"/>
                </a:moveTo>
                <a:lnTo>
                  <a:pt x="240271" y="47498"/>
                </a:lnTo>
                <a:lnTo>
                  <a:pt x="54774" y="47498"/>
                </a:lnTo>
                <a:lnTo>
                  <a:pt x="57327" y="110236"/>
                </a:lnTo>
                <a:lnTo>
                  <a:pt x="0" y="154686"/>
                </a:lnTo>
                <a:lnTo>
                  <a:pt x="57327" y="199136"/>
                </a:lnTo>
                <a:lnTo>
                  <a:pt x="54686" y="264033"/>
                </a:lnTo>
                <a:lnTo>
                  <a:pt x="133108" y="261874"/>
                </a:lnTo>
                <a:lnTo>
                  <a:pt x="318605" y="261874"/>
                </a:lnTo>
                <a:lnTo>
                  <a:pt x="316052" y="199136"/>
                </a:lnTo>
                <a:lnTo>
                  <a:pt x="373380" y="154686"/>
                </a:lnTo>
                <a:lnTo>
                  <a:pt x="316052" y="110236"/>
                </a:lnTo>
                <a:lnTo>
                  <a:pt x="318605" y="47498"/>
                </a:lnTo>
                <a:lnTo>
                  <a:pt x="133108" y="47498"/>
                </a:lnTo>
                <a:lnTo>
                  <a:pt x="54686" y="45338"/>
                </a:lnTo>
                <a:lnTo>
                  <a:pt x="318693" y="45338"/>
                </a:lnTo>
                <a:close/>
              </a:path>
              <a:path w="318693" h="309372">
                <a:moveTo>
                  <a:pt x="318605" y="261874"/>
                </a:moveTo>
                <a:lnTo>
                  <a:pt x="240271" y="261874"/>
                </a:lnTo>
                <a:lnTo>
                  <a:pt x="318693" y="264033"/>
                </a:lnTo>
                <a:lnTo>
                  <a:pt x="318605" y="261874"/>
                </a:lnTo>
                <a:close/>
              </a:path>
              <a:path w="318693" h="309372">
                <a:moveTo>
                  <a:pt x="186690" y="0"/>
                </a:moveTo>
                <a:lnTo>
                  <a:pt x="133108" y="47498"/>
                </a:lnTo>
                <a:lnTo>
                  <a:pt x="240271" y="47498"/>
                </a:lnTo>
                <a:lnTo>
                  <a:pt x="186690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2347734" y="2021587"/>
            <a:ext cx="373380" cy="309372"/>
          </a:xfrm>
          <a:custGeom>
            <a:avLst/>
            <a:gdLst/>
            <a:ahLst/>
            <a:cxnLst/>
            <a:rect l="l" t="t" r="r" b="b"/>
            <a:pathLst>
              <a:path w="373380" h="309372">
                <a:moveTo>
                  <a:pt x="0" y="154686"/>
                </a:moveTo>
                <a:lnTo>
                  <a:pt x="57327" y="110236"/>
                </a:lnTo>
                <a:lnTo>
                  <a:pt x="54686" y="45338"/>
                </a:lnTo>
                <a:lnTo>
                  <a:pt x="133108" y="47498"/>
                </a:lnTo>
                <a:lnTo>
                  <a:pt x="186690" y="0"/>
                </a:lnTo>
                <a:lnTo>
                  <a:pt x="240271" y="47498"/>
                </a:lnTo>
                <a:lnTo>
                  <a:pt x="318693" y="45338"/>
                </a:lnTo>
                <a:lnTo>
                  <a:pt x="316052" y="110236"/>
                </a:lnTo>
                <a:lnTo>
                  <a:pt x="373380" y="154686"/>
                </a:lnTo>
                <a:lnTo>
                  <a:pt x="316052" y="199136"/>
                </a:lnTo>
                <a:lnTo>
                  <a:pt x="318693" y="264033"/>
                </a:lnTo>
                <a:lnTo>
                  <a:pt x="240271" y="261874"/>
                </a:lnTo>
                <a:lnTo>
                  <a:pt x="186690" y="309372"/>
                </a:lnTo>
                <a:lnTo>
                  <a:pt x="133108" y="261874"/>
                </a:lnTo>
                <a:lnTo>
                  <a:pt x="54686" y="264033"/>
                </a:lnTo>
                <a:lnTo>
                  <a:pt x="57327" y="199136"/>
                </a:lnTo>
                <a:lnTo>
                  <a:pt x="0" y="154686"/>
                </a:lnTo>
                <a:close/>
              </a:path>
            </a:pathLst>
          </a:custGeom>
          <a:ln w="25908">
            <a:solidFill>
              <a:srgbClr val="6F2F9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8170929" y="1370839"/>
            <a:ext cx="490347" cy="409956"/>
          </a:xfrm>
          <a:custGeom>
            <a:avLst/>
            <a:gdLst/>
            <a:ahLst/>
            <a:cxnLst/>
            <a:rect l="l" t="t" r="r" b="b"/>
            <a:pathLst>
              <a:path w="490347" h="409956">
                <a:moveTo>
                  <a:pt x="369697" y="346963"/>
                </a:moveTo>
                <a:lnTo>
                  <a:pt x="204850" y="346963"/>
                </a:lnTo>
                <a:lnTo>
                  <a:pt x="287274" y="409956"/>
                </a:lnTo>
                <a:lnTo>
                  <a:pt x="369697" y="346963"/>
                </a:lnTo>
                <a:close/>
              </a:path>
              <a:path w="490347" h="409956">
                <a:moveTo>
                  <a:pt x="84200" y="60071"/>
                </a:moveTo>
                <a:lnTo>
                  <a:pt x="88265" y="146176"/>
                </a:lnTo>
                <a:lnTo>
                  <a:pt x="0" y="204977"/>
                </a:lnTo>
                <a:lnTo>
                  <a:pt x="88265" y="263778"/>
                </a:lnTo>
                <a:lnTo>
                  <a:pt x="84200" y="349885"/>
                </a:lnTo>
                <a:lnTo>
                  <a:pt x="204850" y="346963"/>
                </a:lnTo>
                <a:lnTo>
                  <a:pt x="490209" y="346963"/>
                </a:lnTo>
                <a:lnTo>
                  <a:pt x="486282" y="263778"/>
                </a:lnTo>
                <a:lnTo>
                  <a:pt x="574548" y="204977"/>
                </a:lnTo>
                <a:lnTo>
                  <a:pt x="486282" y="146176"/>
                </a:lnTo>
                <a:lnTo>
                  <a:pt x="490209" y="62991"/>
                </a:lnTo>
                <a:lnTo>
                  <a:pt x="204850" y="62991"/>
                </a:lnTo>
                <a:lnTo>
                  <a:pt x="84200" y="60071"/>
                </a:lnTo>
                <a:close/>
              </a:path>
              <a:path w="490347" h="409956">
                <a:moveTo>
                  <a:pt x="490209" y="346963"/>
                </a:moveTo>
                <a:lnTo>
                  <a:pt x="369697" y="346963"/>
                </a:lnTo>
                <a:lnTo>
                  <a:pt x="490347" y="349885"/>
                </a:lnTo>
                <a:lnTo>
                  <a:pt x="490209" y="346963"/>
                </a:lnTo>
                <a:close/>
              </a:path>
              <a:path w="490347" h="409956">
                <a:moveTo>
                  <a:pt x="287274" y="0"/>
                </a:moveTo>
                <a:lnTo>
                  <a:pt x="204850" y="62991"/>
                </a:lnTo>
                <a:lnTo>
                  <a:pt x="369697" y="62991"/>
                </a:lnTo>
                <a:lnTo>
                  <a:pt x="287274" y="0"/>
                </a:lnTo>
                <a:close/>
              </a:path>
              <a:path w="490347" h="409956">
                <a:moveTo>
                  <a:pt x="490347" y="60071"/>
                </a:moveTo>
                <a:lnTo>
                  <a:pt x="369697" y="62991"/>
                </a:lnTo>
                <a:lnTo>
                  <a:pt x="490209" y="62991"/>
                </a:lnTo>
                <a:lnTo>
                  <a:pt x="490347" y="60071"/>
                </a:lnTo>
                <a:close/>
              </a:path>
            </a:pathLst>
          </a:custGeom>
          <a:solidFill>
            <a:srgbClr val="9900CC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8170938" y="1370839"/>
            <a:ext cx="574548" cy="409956"/>
          </a:xfrm>
          <a:custGeom>
            <a:avLst/>
            <a:gdLst/>
            <a:ahLst/>
            <a:cxnLst/>
            <a:rect l="l" t="t" r="r" b="b"/>
            <a:pathLst>
              <a:path w="574548" h="409956">
                <a:moveTo>
                  <a:pt x="0" y="204977"/>
                </a:moveTo>
                <a:lnTo>
                  <a:pt x="88265" y="146176"/>
                </a:lnTo>
                <a:lnTo>
                  <a:pt x="84200" y="60071"/>
                </a:lnTo>
                <a:lnTo>
                  <a:pt x="204850" y="62991"/>
                </a:lnTo>
                <a:lnTo>
                  <a:pt x="287274" y="0"/>
                </a:lnTo>
                <a:lnTo>
                  <a:pt x="369697" y="62991"/>
                </a:lnTo>
                <a:lnTo>
                  <a:pt x="490347" y="60071"/>
                </a:lnTo>
                <a:lnTo>
                  <a:pt x="486282" y="146176"/>
                </a:lnTo>
                <a:lnTo>
                  <a:pt x="574548" y="204977"/>
                </a:lnTo>
                <a:lnTo>
                  <a:pt x="486282" y="263778"/>
                </a:lnTo>
                <a:lnTo>
                  <a:pt x="490347" y="349885"/>
                </a:lnTo>
                <a:lnTo>
                  <a:pt x="369697" y="346963"/>
                </a:lnTo>
                <a:lnTo>
                  <a:pt x="287274" y="409956"/>
                </a:lnTo>
                <a:lnTo>
                  <a:pt x="204850" y="346963"/>
                </a:lnTo>
                <a:lnTo>
                  <a:pt x="84200" y="349885"/>
                </a:lnTo>
                <a:lnTo>
                  <a:pt x="88265" y="263778"/>
                </a:lnTo>
                <a:lnTo>
                  <a:pt x="0" y="204977"/>
                </a:lnTo>
                <a:close/>
              </a:path>
            </a:pathLst>
          </a:custGeom>
          <a:ln w="25908">
            <a:solidFill>
              <a:srgbClr val="9900CC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8800811" y="3149353"/>
            <a:ext cx="0" cy="592835"/>
          </a:xfrm>
          <a:custGeom>
            <a:avLst/>
            <a:gdLst/>
            <a:ahLst/>
            <a:cxnLst/>
            <a:rect l="l" t="t" r="r" b="b"/>
            <a:pathLst>
              <a:path h="592835">
                <a:moveTo>
                  <a:pt x="0" y="0"/>
                </a:moveTo>
                <a:lnTo>
                  <a:pt x="0" y="592835"/>
                </a:lnTo>
              </a:path>
            </a:pathLst>
          </a:custGeom>
          <a:ln w="28956">
            <a:solidFill>
              <a:srgbClr val="9900CC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8547825" y="2919253"/>
            <a:ext cx="430531" cy="359663"/>
          </a:xfrm>
          <a:custGeom>
            <a:avLst/>
            <a:gdLst/>
            <a:ahLst/>
            <a:cxnLst/>
            <a:rect l="l" t="t" r="r" b="b"/>
            <a:pathLst>
              <a:path w="430530" h="359663">
                <a:moveTo>
                  <a:pt x="324612" y="304418"/>
                </a:moveTo>
                <a:lnTo>
                  <a:pt x="179832" y="304418"/>
                </a:lnTo>
                <a:lnTo>
                  <a:pt x="252222" y="359663"/>
                </a:lnTo>
                <a:lnTo>
                  <a:pt x="324612" y="304418"/>
                </a:lnTo>
                <a:close/>
              </a:path>
              <a:path w="430530" h="359663">
                <a:moveTo>
                  <a:pt x="430530" y="52704"/>
                </a:moveTo>
                <a:lnTo>
                  <a:pt x="324612" y="55244"/>
                </a:lnTo>
                <a:lnTo>
                  <a:pt x="74033" y="55244"/>
                </a:lnTo>
                <a:lnTo>
                  <a:pt x="77470" y="128269"/>
                </a:lnTo>
                <a:lnTo>
                  <a:pt x="0" y="179831"/>
                </a:lnTo>
                <a:lnTo>
                  <a:pt x="77470" y="231393"/>
                </a:lnTo>
                <a:lnTo>
                  <a:pt x="73914" y="306958"/>
                </a:lnTo>
                <a:lnTo>
                  <a:pt x="179832" y="304418"/>
                </a:lnTo>
                <a:lnTo>
                  <a:pt x="430410" y="304418"/>
                </a:lnTo>
                <a:lnTo>
                  <a:pt x="426974" y="231393"/>
                </a:lnTo>
                <a:lnTo>
                  <a:pt x="504444" y="179831"/>
                </a:lnTo>
                <a:lnTo>
                  <a:pt x="426974" y="128269"/>
                </a:lnTo>
                <a:lnTo>
                  <a:pt x="430410" y="55244"/>
                </a:lnTo>
                <a:lnTo>
                  <a:pt x="179832" y="55244"/>
                </a:lnTo>
                <a:lnTo>
                  <a:pt x="73914" y="52704"/>
                </a:lnTo>
                <a:lnTo>
                  <a:pt x="430530" y="52704"/>
                </a:lnTo>
                <a:close/>
              </a:path>
              <a:path w="430530" h="359663">
                <a:moveTo>
                  <a:pt x="430410" y="304418"/>
                </a:moveTo>
                <a:lnTo>
                  <a:pt x="324612" y="304418"/>
                </a:lnTo>
                <a:lnTo>
                  <a:pt x="430530" y="306958"/>
                </a:lnTo>
                <a:lnTo>
                  <a:pt x="430410" y="304418"/>
                </a:lnTo>
                <a:close/>
              </a:path>
              <a:path w="430530" h="359663">
                <a:moveTo>
                  <a:pt x="252222" y="0"/>
                </a:moveTo>
                <a:lnTo>
                  <a:pt x="179832" y="55244"/>
                </a:lnTo>
                <a:lnTo>
                  <a:pt x="324612" y="55244"/>
                </a:lnTo>
                <a:lnTo>
                  <a:pt x="252222" y="0"/>
                </a:lnTo>
                <a:close/>
              </a:path>
            </a:pathLst>
          </a:custGeom>
          <a:solidFill>
            <a:srgbClr val="9900CC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65" name="object 65"/>
          <p:cNvSpPr/>
          <p:nvPr/>
        </p:nvSpPr>
        <p:spPr>
          <a:xfrm>
            <a:off x="8547838" y="2919253"/>
            <a:ext cx="504444" cy="359663"/>
          </a:xfrm>
          <a:custGeom>
            <a:avLst/>
            <a:gdLst/>
            <a:ahLst/>
            <a:cxnLst/>
            <a:rect l="l" t="t" r="r" b="b"/>
            <a:pathLst>
              <a:path w="504444" h="359663">
                <a:moveTo>
                  <a:pt x="0" y="179831"/>
                </a:moveTo>
                <a:lnTo>
                  <a:pt x="77470" y="128269"/>
                </a:lnTo>
                <a:lnTo>
                  <a:pt x="73914" y="52704"/>
                </a:lnTo>
                <a:lnTo>
                  <a:pt x="179832" y="55244"/>
                </a:lnTo>
                <a:lnTo>
                  <a:pt x="252222" y="0"/>
                </a:lnTo>
                <a:lnTo>
                  <a:pt x="324612" y="55244"/>
                </a:lnTo>
                <a:lnTo>
                  <a:pt x="430530" y="52704"/>
                </a:lnTo>
                <a:lnTo>
                  <a:pt x="426974" y="128269"/>
                </a:lnTo>
                <a:lnTo>
                  <a:pt x="504444" y="179831"/>
                </a:lnTo>
                <a:lnTo>
                  <a:pt x="426974" y="231393"/>
                </a:lnTo>
                <a:lnTo>
                  <a:pt x="430530" y="306958"/>
                </a:lnTo>
                <a:lnTo>
                  <a:pt x="324612" y="304418"/>
                </a:lnTo>
                <a:lnTo>
                  <a:pt x="252222" y="359663"/>
                </a:lnTo>
                <a:lnTo>
                  <a:pt x="179832" y="304418"/>
                </a:lnTo>
                <a:lnTo>
                  <a:pt x="73914" y="306958"/>
                </a:lnTo>
                <a:lnTo>
                  <a:pt x="77470" y="231393"/>
                </a:lnTo>
                <a:lnTo>
                  <a:pt x="0" y="179831"/>
                </a:lnTo>
                <a:close/>
              </a:path>
            </a:pathLst>
          </a:custGeom>
          <a:ln w="25908">
            <a:solidFill>
              <a:srgbClr val="9900CC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8497061" y="1698508"/>
            <a:ext cx="0" cy="2034285"/>
          </a:xfrm>
          <a:custGeom>
            <a:avLst/>
            <a:gdLst/>
            <a:ahLst/>
            <a:cxnLst/>
            <a:rect l="l" t="t" r="r" b="b"/>
            <a:pathLst>
              <a:path h="2034285">
                <a:moveTo>
                  <a:pt x="0" y="0"/>
                </a:moveTo>
                <a:lnTo>
                  <a:pt x="0" y="2034285"/>
                </a:lnTo>
              </a:path>
            </a:pathLst>
          </a:custGeom>
          <a:ln w="28956">
            <a:solidFill>
              <a:srgbClr val="9900CC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9675146" y="4245113"/>
            <a:ext cx="398017" cy="379475"/>
          </a:xfrm>
          <a:custGeom>
            <a:avLst/>
            <a:gdLst/>
            <a:ahLst/>
            <a:cxnLst/>
            <a:rect l="l" t="t" r="r" b="b"/>
            <a:pathLst>
              <a:path w="398017" h="379475">
                <a:moveTo>
                  <a:pt x="300100" y="321183"/>
                </a:moveTo>
                <a:lnTo>
                  <a:pt x="166242" y="321183"/>
                </a:lnTo>
                <a:lnTo>
                  <a:pt x="233171" y="379475"/>
                </a:lnTo>
                <a:lnTo>
                  <a:pt x="300100" y="321183"/>
                </a:lnTo>
                <a:close/>
              </a:path>
              <a:path w="398017" h="379475">
                <a:moveTo>
                  <a:pt x="398017" y="55625"/>
                </a:moveTo>
                <a:lnTo>
                  <a:pt x="300100" y="58293"/>
                </a:lnTo>
                <a:lnTo>
                  <a:pt x="68436" y="58293"/>
                </a:lnTo>
                <a:lnTo>
                  <a:pt x="71627" y="135255"/>
                </a:lnTo>
                <a:lnTo>
                  <a:pt x="0" y="189737"/>
                </a:lnTo>
                <a:lnTo>
                  <a:pt x="71627" y="244221"/>
                </a:lnTo>
                <a:lnTo>
                  <a:pt x="68325" y="323850"/>
                </a:lnTo>
                <a:lnTo>
                  <a:pt x="166242" y="321183"/>
                </a:lnTo>
                <a:lnTo>
                  <a:pt x="397907" y="321183"/>
                </a:lnTo>
                <a:lnTo>
                  <a:pt x="394715" y="244221"/>
                </a:lnTo>
                <a:lnTo>
                  <a:pt x="466343" y="189737"/>
                </a:lnTo>
                <a:lnTo>
                  <a:pt x="394715" y="135255"/>
                </a:lnTo>
                <a:lnTo>
                  <a:pt x="397907" y="58293"/>
                </a:lnTo>
                <a:lnTo>
                  <a:pt x="166242" y="58293"/>
                </a:lnTo>
                <a:lnTo>
                  <a:pt x="68325" y="55625"/>
                </a:lnTo>
                <a:lnTo>
                  <a:pt x="398017" y="55625"/>
                </a:lnTo>
                <a:close/>
              </a:path>
              <a:path w="398017" h="379475">
                <a:moveTo>
                  <a:pt x="397907" y="321183"/>
                </a:moveTo>
                <a:lnTo>
                  <a:pt x="300100" y="321183"/>
                </a:lnTo>
                <a:lnTo>
                  <a:pt x="398017" y="323850"/>
                </a:lnTo>
                <a:lnTo>
                  <a:pt x="397907" y="321183"/>
                </a:lnTo>
                <a:close/>
              </a:path>
              <a:path w="398017" h="379475">
                <a:moveTo>
                  <a:pt x="233171" y="0"/>
                </a:moveTo>
                <a:lnTo>
                  <a:pt x="166242" y="58293"/>
                </a:lnTo>
                <a:lnTo>
                  <a:pt x="300100" y="58293"/>
                </a:lnTo>
                <a:lnTo>
                  <a:pt x="233171" y="0"/>
                </a:lnTo>
                <a:close/>
              </a:path>
            </a:pathLst>
          </a:custGeom>
          <a:solidFill>
            <a:srgbClr val="0099FF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9675146" y="4245113"/>
            <a:ext cx="466343" cy="379475"/>
          </a:xfrm>
          <a:custGeom>
            <a:avLst/>
            <a:gdLst/>
            <a:ahLst/>
            <a:cxnLst/>
            <a:rect l="l" t="t" r="r" b="b"/>
            <a:pathLst>
              <a:path w="466343" h="379475">
                <a:moveTo>
                  <a:pt x="0" y="189737"/>
                </a:moveTo>
                <a:lnTo>
                  <a:pt x="71627" y="135255"/>
                </a:lnTo>
                <a:lnTo>
                  <a:pt x="68325" y="55625"/>
                </a:lnTo>
                <a:lnTo>
                  <a:pt x="166242" y="58293"/>
                </a:lnTo>
                <a:lnTo>
                  <a:pt x="233171" y="0"/>
                </a:lnTo>
                <a:lnTo>
                  <a:pt x="300100" y="58293"/>
                </a:lnTo>
                <a:lnTo>
                  <a:pt x="398017" y="55625"/>
                </a:lnTo>
                <a:lnTo>
                  <a:pt x="394715" y="135255"/>
                </a:lnTo>
                <a:lnTo>
                  <a:pt x="466343" y="189737"/>
                </a:lnTo>
                <a:lnTo>
                  <a:pt x="394715" y="244221"/>
                </a:lnTo>
                <a:lnTo>
                  <a:pt x="398017" y="323850"/>
                </a:lnTo>
                <a:lnTo>
                  <a:pt x="300100" y="321183"/>
                </a:lnTo>
                <a:lnTo>
                  <a:pt x="233171" y="379475"/>
                </a:lnTo>
                <a:lnTo>
                  <a:pt x="166242" y="321183"/>
                </a:lnTo>
                <a:lnTo>
                  <a:pt x="68325" y="323850"/>
                </a:lnTo>
                <a:lnTo>
                  <a:pt x="71627" y="244221"/>
                </a:lnTo>
                <a:lnTo>
                  <a:pt x="0" y="189737"/>
                </a:lnTo>
                <a:close/>
              </a:path>
            </a:pathLst>
          </a:custGeom>
          <a:ln w="25908">
            <a:solidFill>
              <a:srgbClr val="00AFE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9912857" y="4130803"/>
            <a:ext cx="0" cy="153924"/>
          </a:xfrm>
          <a:custGeom>
            <a:avLst/>
            <a:gdLst/>
            <a:ahLst/>
            <a:cxnLst/>
            <a:rect l="l" t="t" r="r" b="b"/>
            <a:pathLst>
              <a:path h="153924">
                <a:moveTo>
                  <a:pt x="0" y="0"/>
                </a:moveTo>
                <a:lnTo>
                  <a:pt x="0" y="153924"/>
                </a:lnTo>
              </a:path>
            </a:pathLst>
          </a:custGeom>
          <a:ln w="28956">
            <a:solidFill>
              <a:srgbClr val="00AFE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70" name="object 70"/>
          <p:cNvSpPr/>
          <p:nvPr/>
        </p:nvSpPr>
        <p:spPr>
          <a:xfrm flipH="1">
            <a:off x="5257832" y="4121668"/>
            <a:ext cx="89153" cy="221741"/>
          </a:xfrm>
          <a:custGeom>
            <a:avLst/>
            <a:gdLst/>
            <a:ahLst/>
            <a:cxnLst/>
            <a:rect l="l" t="t" r="r" b="b"/>
            <a:pathLst>
              <a:path h="917575">
                <a:moveTo>
                  <a:pt x="0" y="0"/>
                </a:moveTo>
                <a:lnTo>
                  <a:pt x="0" y="917575"/>
                </a:lnTo>
              </a:path>
            </a:pathLst>
          </a:custGeom>
          <a:ln w="28956">
            <a:solidFill>
              <a:srgbClr val="0033CC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71" name="object 71"/>
          <p:cNvSpPr/>
          <p:nvPr/>
        </p:nvSpPr>
        <p:spPr>
          <a:xfrm>
            <a:off x="3190505" y="4107952"/>
            <a:ext cx="6351" cy="339725"/>
          </a:xfrm>
          <a:custGeom>
            <a:avLst/>
            <a:gdLst/>
            <a:ahLst/>
            <a:cxnLst/>
            <a:rect l="l" t="t" r="r" b="b"/>
            <a:pathLst>
              <a:path w="6350" h="339725">
                <a:moveTo>
                  <a:pt x="0" y="0"/>
                </a:moveTo>
                <a:lnTo>
                  <a:pt x="6350" y="339724"/>
                </a:lnTo>
              </a:path>
            </a:pathLst>
          </a:custGeom>
          <a:ln w="28956">
            <a:solidFill>
              <a:srgbClr val="FF3399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1834135" y="1527811"/>
            <a:ext cx="800" cy="2208276"/>
          </a:xfrm>
          <a:custGeom>
            <a:avLst/>
            <a:gdLst/>
            <a:ahLst/>
            <a:cxnLst/>
            <a:rect l="l" t="t" r="r" b="b"/>
            <a:pathLst>
              <a:path w="800" h="2208276">
                <a:moveTo>
                  <a:pt x="800" y="0"/>
                </a:moveTo>
                <a:lnTo>
                  <a:pt x="0" y="2208276"/>
                </a:lnTo>
              </a:path>
            </a:pathLst>
          </a:custGeom>
          <a:ln w="28956">
            <a:solidFill>
              <a:srgbClr val="6F2F9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3673251" y="1968636"/>
            <a:ext cx="3069591" cy="168897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defTabSz="914128">
              <a:lnSpc>
                <a:spcPts val="900"/>
              </a:lnSpc>
              <a:spcBef>
                <a:spcPts val="12"/>
              </a:spcBef>
            </a:pPr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7042690" y="3749677"/>
            <a:ext cx="1029271" cy="33359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>
              <a:tabLst>
                <a:tab pos="558633" algn="l"/>
              </a:tabLst>
            </a:pP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มี.</a:t>
            </a:r>
            <a:r>
              <a:rPr sz="1100" b="1" spc="5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ค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	</a:t>
            </a:r>
            <a:r>
              <a:rPr lang="th-TH"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 </a:t>
            </a:r>
            <a:r>
              <a:rPr sz="1100" b="1" spc="-5" dirty="0" err="1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เ</a:t>
            </a:r>
            <a:r>
              <a:rPr sz="1100" b="1" dirty="0" err="1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ม.ย</a:t>
            </a:r>
            <a:r>
              <a:rPr lang="th-TH"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endParaRPr sz="1100" dirty="0">
              <a:solidFill>
                <a:prstClr val="black"/>
              </a:solidFill>
              <a:latin typeface="TH SarabunIT๙"/>
              <a:cs typeface="TH SarabunPSK" panose="020B0500040200020003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8145925" y="3749677"/>
            <a:ext cx="935015" cy="36512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>
              <a:tabLst>
                <a:tab pos="518014" algn="l"/>
              </a:tabLst>
            </a:pPr>
            <a:r>
              <a:rPr sz="1100" b="1" spc="-5" dirty="0" err="1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พ</a:t>
            </a:r>
            <a:r>
              <a:rPr sz="1100" b="1" dirty="0" err="1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r>
              <a:rPr sz="1100" b="1" spc="5" dirty="0" err="1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ค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r>
              <a:rPr lang="th-TH"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     </a:t>
            </a:r>
            <a:r>
              <a:rPr sz="1100" b="1" dirty="0" err="1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มิ.ย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endParaRPr sz="1100" dirty="0">
              <a:solidFill>
                <a:prstClr val="black"/>
              </a:solidFill>
              <a:latin typeface="TH SarabunIT๙"/>
              <a:cs typeface="TH SarabunPSK" panose="020B0500040200020003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9139589" y="3749677"/>
            <a:ext cx="287655" cy="2933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ก.</a:t>
            </a:r>
            <a:r>
              <a:rPr sz="1100" b="1" spc="5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ค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endParaRPr sz="1100" dirty="0">
              <a:solidFill>
                <a:prstClr val="black"/>
              </a:solidFill>
              <a:latin typeface="TH SarabunIT๙"/>
              <a:cs typeface="TH SarabunPSK" panose="020B0500040200020003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9631185" y="3749687"/>
            <a:ext cx="395697" cy="28629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ส.</a:t>
            </a:r>
            <a:r>
              <a:rPr sz="1100" b="1" spc="5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ค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endParaRPr sz="1100" dirty="0">
              <a:solidFill>
                <a:prstClr val="black"/>
              </a:solidFill>
              <a:latin typeface="TH SarabunIT๙"/>
              <a:cs typeface="TH SarabunPSK" panose="020B0500040200020003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10049001" y="3749677"/>
            <a:ext cx="283211" cy="2933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ก.ย.</a:t>
            </a:r>
            <a:endParaRPr sz="1100" dirty="0">
              <a:solidFill>
                <a:prstClr val="black"/>
              </a:solidFill>
              <a:latin typeface="TH SarabunIT๙"/>
              <a:cs typeface="TH SarabunPSK" panose="020B0500040200020003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7934305" y="4416499"/>
            <a:ext cx="1228091" cy="2311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u="sng" spc="5" dirty="0">
                <a:solidFill>
                  <a:srgbClr val="FF6600"/>
                </a:solidFill>
                <a:latin typeface="TH SarabunPSK"/>
                <a:cs typeface="TH SarabunPSK"/>
              </a:rPr>
              <a:t> </a:t>
            </a:r>
            <a:r>
              <a:rPr sz="1100" b="1" u="sng" spc="-5" dirty="0">
                <a:solidFill>
                  <a:srgbClr val="FF6600"/>
                </a:solidFill>
                <a:latin typeface="TH SarabunPSK"/>
                <a:cs typeface="TH SarabunPSK"/>
              </a:rPr>
              <a:t>11</a:t>
            </a:r>
            <a:r>
              <a:rPr sz="1100" b="1" u="sng" dirty="0">
                <a:solidFill>
                  <a:srgbClr val="FF6600"/>
                </a:solidFill>
                <a:latin typeface="TH SarabunPSK"/>
                <a:cs typeface="TH SarabunPSK"/>
              </a:rPr>
              <a:t> –</a:t>
            </a:r>
            <a:r>
              <a:rPr sz="1100" b="1" u="sng" spc="-11" dirty="0">
                <a:solidFill>
                  <a:srgbClr val="FF6600"/>
                </a:solidFill>
                <a:latin typeface="TH SarabunPSK"/>
                <a:cs typeface="TH SarabunPSK"/>
              </a:rPr>
              <a:t> </a:t>
            </a:r>
            <a:r>
              <a:rPr sz="1100" b="1" u="sng" spc="-5" dirty="0">
                <a:solidFill>
                  <a:srgbClr val="FF6600"/>
                </a:solidFill>
                <a:latin typeface="TH SarabunPSK"/>
                <a:cs typeface="TH SarabunPSK"/>
              </a:rPr>
              <a:t>27</a:t>
            </a:r>
            <a:r>
              <a:rPr sz="1100" b="1" u="sng" dirty="0">
                <a:solidFill>
                  <a:srgbClr val="FF6600"/>
                </a:solidFill>
                <a:latin typeface="TH SarabunPSK"/>
                <a:cs typeface="TH SarabunPSK"/>
              </a:rPr>
              <a:t> </a:t>
            </a:r>
            <a:r>
              <a:rPr lang="th-TH" sz="1100" b="1" u="sng" dirty="0">
                <a:solidFill>
                  <a:srgbClr val="FF6600"/>
                </a:solidFill>
                <a:latin typeface="TH SarabunPSK"/>
                <a:cs typeface="TH SarabunPSK"/>
              </a:rPr>
              <a:t>เม.ย.  25</a:t>
            </a:r>
            <a:r>
              <a:rPr sz="1100" b="1" u="sng" spc="-5" dirty="0">
                <a:solidFill>
                  <a:srgbClr val="FF6600"/>
                </a:solidFill>
                <a:latin typeface="TH SarabunPSK"/>
                <a:cs typeface="TH SarabunPSK"/>
              </a:rPr>
              <a:t>61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7974728" y="4653490"/>
            <a:ext cx="1752600" cy="99059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lang="th-TH" sz="1100" dirty="0">
                <a:solidFill>
                  <a:srgbClr val="FF6600"/>
                </a:solidFill>
                <a:latin typeface="TH SarabunPSK"/>
                <a:cs typeface="TH SarabunPSK"/>
              </a:rPr>
              <a:t>สำนัก</a:t>
            </a:r>
            <a:r>
              <a:rPr sz="1100" spc="-11" dirty="0" err="1">
                <a:solidFill>
                  <a:srgbClr val="FF6600"/>
                </a:solidFill>
                <a:latin typeface="TH SarabunPSK"/>
                <a:cs typeface="TH SarabunPSK"/>
              </a:rPr>
              <a:t>ง</a:t>
            </a:r>
            <a:r>
              <a:rPr sz="1100" dirty="0" err="1">
                <a:solidFill>
                  <a:srgbClr val="FF6600"/>
                </a:solidFill>
                <a:latin typeface="TH SarabunPSK"/>
                <a:cs typeface="TH SarabunPSK"/>
              </a:rPr>
              <a:t>บประมา</a:t>
            </a:r>
            <a:r>
              <a:rPr sz="1100" spc="5" dirty="0" err="1">
                <a:solidFill>
                  <a:srgbClr val="FF6600"/>
                </a:solidFill>
                <a:latin typeface="TH SarabunPSK"/>
                <a:cs typeface="TH SarabunPSK"/>
              </a:rPr>
              <a:t>ณ</a:t>
            </a:r>
            <a:r>
              <a:rPr sz="1100" dirty="0" err="1">
                <a:solidFill>
                  <a:srgbClr val="FF6600"/>
                </a:solidFill>
                <a:latin typeface="TH SarabunPSK"/>
                <a:cs typeface="TH SarabunPSK"/>
              </a:rPr>
              <a:t>รับฟั</a:t>
            </a:r>
            <a:r>
              <a:rPr sz="1100" spc="-11" dirty="0" err="1">
                <a:solidFill>
                  <a:srgbClr val="FF6600"/>
                </a:solidFill>
                <a:latin typeface="TH SarabunPSK"/>
                <a:cs typeface="TH SarabunPSK"/>
              </a:rPr>
              <a:t>ง</a:t>
            </a:r>
            <a:r>
              <a:rPr lang="th-TH" sz="1100" spc="-11" dirty="0">
                <a:solidFill>
                  <a:srgbClr val="FF6600"/>
                </a:solidFill>
                <a:latin typeface="TH SarabunPSK"/>
                <a:cs typeface="TH SarabunPSK"/>
              </a:rPr>
              <a:t/>
            </a:r>
            <a:br>
              <a:rPr lang="th-TH" sz="1100" spc="-11" dirty="0">
                <a:solidFill>
                  <a:srgbClr val="FF6600"/>
                </a:solidFill>
                <a:latin typeface="TH SarabunPSK"/>
                <a:cs typeface="TH SarabunPSK"/>
              </a:rPr>
            </a:br>
            <a:r>
              <a:rPr sz="1100" dirty="0" err="1">
                <a:solidFill>
                  <a:srgbClr val="FF6600"/>
                </a:solidFill>
                <a:latin typeface="TH SarabunPSK"/>
                <a:cs typeface="TH SarabunPSK"/>
              </a:rPr>
              <a:t>คว</a:t>
            </a:r>
            <a:r>
              <a:rPr sz="1100" spc="-5" dirty="0" err="1">
                <a:solidFill>
                  <a:srgbClr val="FF6600"/>
                </a:solidFill>
                <a:latin typeface="TH SarabunPSK"/>
                <a:cs typeface="TH SarabunPSK"/>
              </a:rPr>
              <a:t>า</a:t>
            </a:r>
            <a:r>
              <a:rPr sz="1100" dirty="0" err="1">
                <a:solidFill>
                  <a:srgbClr val="FF6600"/>
                </a:solidFill>
                <a:latin typeface="TH SarabunPSK"/>
                <a:cs typeface="TH SarabunPSK"/>
              </a:rPr>
              <a:t>มคิดเห็นการจัดท</a:t>
            </a:r>
            <a:r>
              <a:rPr lang="th-TH" sz="1100" dirty="0">
                <a:solidFill>
                  <a:srgbClr val="FF6600"/>
                </a:solidFill>
                <a:latin typeface="TH SarabunPSK"/>
                <a:cs typeface="TH SarabunPSK"/>
              </a:rPr>
              <a:t>ำ</a:t>
            </a:r>
            <a:br>
              <a:rPr lang="th-TH" sz="1100" dirty="0">
                <a:solidFill>
                  <a:srgbClr val="FF6600"/>
                </a:solidFill>
                <a:latin typeface="TH SarabunPSK"/>
                <a:cs typeface="TH SarabunPSK"/>
              </a:rPr>
            </a:br>
            <a:r>
              <a:rPr sz="1100" dirty="0" err="1">
                <a:solidFill>
                  <a:srgbClr val="FF6600"/>
                </a:solidFill>
                <a:latin typeface="TH SarabunPSK"/>
                <a:cs typeface="TH SarabunPSK"/>
              </a:rPr>
              <a:t>ร่าง</a:t>
            </a:r>
            <a:r>
              <a:rPr sz="1100" spc="-45" dirty="0">
                <a:solidFill>
                  <a:srgbClr val="FF6600"/>
                </a:solidFill>
                <a:latin typeface="TH SarabunPSK"/>
                <a:cs typeface="TH SarabunPSK"/>
              </a:rPr>
              <a:t> </a:t>
            </a:r>
            <a:r>
              <a:rPr sz="1100" dirty="0">
                <a:solidFill>
                  <a:srgbClr val="FF6600"/>
                </a:solidFill>
                <a:latin typeface="TH SarabunPSK"/>
                <a:cs typeface="TH SarabunPSK"/>
              </a:rPr>
              <a:t>พรบ.</a:t>
            </a:r>
            <a:r>
              <a:rPr sz="1100" spc="-15" dirty="0">
                <a:solidFill>
                  <a:srgbClr val="FF6600"/>
                </a:solidFill>
                <a:latin typeface="TH SarabunPSK"/>
                <a:cs typeface="TH SarabunPSK"/>
              </a:rPr>
              <a:t> </a:t>
            </a:r>
            <a:r>
              <a:rPr sz="1100" spc="-5" dirty="0">
                <a:solidFill>
                  <a:srgbClr val="FF6600"/>
                </a:solidFill>
                <a:latin typeface="TH SarabunPSK"/>
                <a:cs typeface="TH SarabunPSK"/>
              </a:rPr>
              <a:t>ง</a:t>
            </a:r>
            <a:r>
              <a:rPr sz="1100" dirty="0">
                <a:solidFill>
                  <a:srgbClr val="FF6600"/>
                </a:solidFill>
                <a:latin typeface="TH SarabunPSK"/>
                <a:cs typeface="TH SarabunPSK"/>
              </a:rPr>
              <a:t>บประมา</a:t>
            </a:r>
            <a:r>
              <a:rPr sz="1100" spc="5" dirty="0">
                <a:solidFill>
                  <a:srgbClr val="FF6600"/>
                </a:solidFill>
                <a:latin typeface="TH SarabunPSK"/>
                <a:cs typeface="TH SarabunPSK"/>
              </a:rPr>
              <a:t>ณ</a:t>
            </a:r>
            <a:r>
              <a:rPr sz="1100" dirty="0">
                <a:solidFill>
                  <a:srgbClr val="FF6600"/>
                </a:solidFill>
                <a:latin typeface="TH SarabunPSK"/>
                <a:cs typeface="TH SarabunPSK"/>
              </a:rPr>
              <a:t>ฯ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8805305" y="652779"/>
            <a:ext cx="1431799" cy="2311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u="sng" dirty="0">
                <a:solidFill>
                  <a:srgbClr val="9900CC"/>
                </a:solidFill>
                <a:latin typeface="TH SarabunPSK"/>
                <a:cs typeface="TH SarabunPSK"/>
              </a:rPr>
              <a:t>8</a:t>
            </a:r>
            <a:r>
              <a:rPr sz="1100" b="1" u="sng" spc="-11" dirty="0">
                <a:solidFill>
                  <a:srgbClr val="9900CC"/>
                </a:solidFill>
                <a:latin typeface="TH SarabunPSK"/>
                <a:cs typeface="TH SarabunPSK"/>
              </a:rPr>
              <a:t> </a:t>
            </a:r>
            <a:r>
              <a:rPr sz="1100" b="1" u="sng" spc="-5" dirty="0" err="1">
                <a:solidFill>
                  <a:srgbClr val="9900CC"/>
                </a:solidFill>
                <a:latin typeface="TH SarabunPSK"/>
                <a:cs typeface="TH SarabunPSK"/>
              </a:rPr>
              <a:t>พ.ค</a:t>
            </a:r>
            <a:r>
              <a:rPr sz="1100" b="1" u="sng" dirty="0">
                <a:solidFill>
                  <a:srgbClr val="9900CC"/>
                </a:solidFill>
                <a:latin typeface="TH SarabunPSK"/>
                <a:cs typeface="TH SarabunPSK"/>
              </a:rPr>
              <a:t>.</a:t>
            </a:r>
            <a:r>
              <a:rPr sz="1100" b="1" u="sng" spc="-11" dirty="0">
                <a:solidFill>
                  <a:srgbClr val="9900CC"/>
                </a:solidFill>
                <a:latin typeface="TH SarabunPSK"/>
                <a:cs typeface="TH SarabunPSK"/>
              </a:rPr>
              <a:t> </a:t>
            </a:r>
            <a:r>
              <a:rPr lang="th-TH" sz="1100" b="1" u="sng" spc="-11" dirty="0">
                <a:solidFill>
                  <a:srgbClr val="9900CC"/>
                </a:solidFill>
                <a:latin typeface="TH SarabunPSK"/>
                <a:cs typeface="TH SarabunPSK"/>
              </a:rPr>
              <a:t>25</a:t>
            </a:r>
            <a:r>
              <a:rPr sz="1100" b="1" u="sng" spc="-5" dirty="0">
                <a:solidFill>
                  <a:srgbClr val="9900CC"/>
                </a:solidFill>
                <a:latin typeface="TH SarabunPSK"/>
                <a:cs typeface="TH SarabunPSK"/>
              </a:rPr>
              <a:t>6</a:t>
            </a:r>
            <a:r>
              <a:rPr sz="1100" b="1" u="sng" dirty="0">
                <a:solidFill>
                  <a:srgbClr val="9900CC"/>
                </a:solidFill>
                <a:latin typeface="TH SarabunPSK"/>
                <a:cs typeface="TH SarabunPSK"/>
              </a:rPr>
              <a:t>1 </a:t>
            </a:r>
            <a:r>
              <a:rPr sz="1100" b="1" u="sng" spc="-51" dirty="0">
                <a:solidFill>
                  <a:srgbClr val="9900CC"/>
                </a:solidFill>
                <a:latin typeface="TH SarabunPSK"/>
                <a:cs typeface="TH SarabunPSK"/>
              </a:rPr>
              <a:t> </a:t>
            </a:r>
            <a:endParaRPr lang="th-TH" sz="1100" b="1" u="sng" spc="-51" dirty="0">
              <a:solidFill>
                <a:srgbClr val="9900CC"/>
              </a:solidFill>
              <a:latin typeface="TH SarabunPSK"/>
              <a:cs typeface="TH SarabunPSK"/>
            </a:endParaRPr>
          </a:p>
          <a:p>
            <a:pPr marL="12700" defTabSz="914128"/>
            <a:r>
              <a:rPr sz="1100" dirty="0" err="1">
                <a:solidFill>
                  <a:srgbClr val="9900CC"/>
                </a:solidFill>
                <a:latin typeface="TH SarabunPSK"/>
                <a:cs typeface="TH SarabunPSK"/>
              </a:rPr>
              <a:t>คร</a:t>
            </a:r>
            <a:r>
              <a:rPr sz="1100" spc="5" dirty="0" err="1">
                <a:solidFill>
                  <a:srgbClr val="9900CC"/>
                </a:solidFill>
                <a:latin typeface="TH SarabunPSK"/>
                <a:cs typeface="TH SarabunPSK"/>
              </a:rPr>
              <a:t>ม</a:t>
            </a:r>
            <a:r>
              <a:rPr sz="1100" dirty="0" err="1">
                <a:solidFill>
                  <a:srgbClr val="9900CC"/>
                </a:solidFill>
                <a:latin typeface="TH SarabunPSK"/>
                <a:cs typeface="TH SarabunPSK"/>
              </a:rPr>
              <a:t>.เห็นช</a:t>
            </a:r>
            <a:r>
              <a:rPr sz="1100" spc="-11" dirty="0" err="1">
                <a:solidFill>
                  <a:srgbClr val="9900CC"/>
                </a:solidFill>
                <a:latin typeface="TH SarabunPSK"/>
                <a:cs typeface="TH SarabunPSK"/>
              </a:rPr>
              <a:t>อ</a:t>
            </a:r>
            <a:r>
              <a:rPr sz="1100" dirty="0" err="1">
                <a:solidFill>
                  <a:srgbClr val="9900CC"/>
                </a:solidFill>
                <a:latin typeface="TH SarabunPSK"/>
                <a:cs typeface="TH SarabunPSK"/>
              </a:rPr>
              <a:t>บ</a:t>
            </a:r>
            <a:r>
              <a:rPr lang="th-TH" sz="1100" dirty="0">
                <a:solidFill>
                  <a:srgbClr val="9900CC"/>
                </a:solidFill>
                <a:latin typeface="TH SarabunPSK"/>
                <a:cs typeface="TH SarabunPSK"/>
              </a:rPr>
              <a:t>ข้</a:t>
            </a:r>
            <a:r>
              <a:rPr lang="th-TH" sz="1100" spc="-11" dirty="0">
                <a:solidFill>
                  <a:srgbClr val="9900CC"/>
                </a:solidFill>
                <a:latin typeface="TH SarabunPSK"/>
                <a:cs typeface="TH SarabunPSK"/>
              </a:rPr>
              <a:t>อ</a:t>
            </a:r>
            <a:r>
              <a:rPr lang="th-TH" sz="1100" dirty="0">
                <a:solidFill>
                  <a:srgbClr val="9900CC"/>
                </a:solidFill>
                <a:latin typeface="TH SarabunPSK"/>
                <a:cs typeface="TH SarabunPSK"/>
              </a:rPr>
              <a:t>เ</a:t>
            </a:r>
            <a:r>
              <a:rPr lang="th-TH" sz="1100" spc="5" dirty="0">
                <a:solidFill>
                  <a:srgbClr val="9900CC"/>
                </a:solidFill>
                <a:latin typeface="TH SarabunPSK"/>
                <a:cs typeface="TH SarabunPSK"/>
              </a:rPr>
              <a:t>ส</a:t>
            </a:r>
            <a:r>
              <a:rPr lang="th-TH" sz="1100" dirty="0">
                <a:solidFill>
                  <a:srgbClr val="9900CC"/>
                </a:solidFill>
                <a:latin typeface="TH SarabunPSK"/>
                <a:cs typeface="TH SarabunPSK"/>
              </a:rPr>
              <a:t>น</a:t>
            </a:r>
            <a:r>
              <a:rPr lang="th-TH" sz="1100" spc="-11" dirty="0">
                <a:solidFill>
                  <a:srgbClr val="9900CC"/>
                </a:solidFill>
                <a:latin typeface="TH SarabunPSK"/>
                <a:cs typeface="TH SarabunPSK"/>
              </a:rPr>
              <a:t>อ</a:t>
            </a:r>
            <a:br>
              <a:rPr lang="th-TH" sz="1100" spc="-11" dirty="0">
                <a:solidFill>
                  <a:srgbClr val="9900CC"/>
                </a:solidFill>
                <a:latin typeface="TH SarabunPSK"/>
                <a:cs typeface="TH SarabunPSK"/>
              </a:rPr>
            </a:br>
            <a:r>
              <a:rPr lang="th-TH" sz="1100" dirty="0">
                <a:solidFill>
                  <a:srgbClr val="9900CC"/>
                </a:solidFill>
                <a:latin typeface="TH SarabunPSK"/>
                <a:cs typeface="TH SarabunPSK"/>
              </a:rPr>
              <a:t>ร่าง</a:t>
            </a:r>
            <a:r>
              <a:rPr lang="th-TH" sz="1100" spc="-31" dirty="0">
                <a:solidFill>
                  <a:srgbClr val="9900CC"/>
                </a:solidFill>
                <a:latin typeface="TH SarabunPSK"/>
                <a:cs typeface="TH SarabunPSK"/>
              </a:rPr>
              <a:t> </a:t>
            </a:r>
            <a:r>
              <a:rPr lang="th-TH" sz="1100" dirty="0">
                <a:solidFill>
                  <a:srgbClr val="9900CC"/>
                </a:solidFill>
                <a:latin typeface="TH SarabunPSK"/>
                <a:cs typeface="TH SarabunPSK"/>
              </a:rPr>
              <a:t>พรบ.</a:t>
            </a:r>
            <a:r>
              <a:rPr lang="th-TH" sz="1100" spc="-5" dirty="0">
                <a:solidFill>
                  <a:srgbClr val="9900CC"/>
                </a:solidFill>
                <a:latin typeface="TH SarabunPSK"/>
                <a:cs typeface="TH SarabunPSK"/>
              </a:rPr>
              <a:t>ง</a:t>
            </a:r>
            <a:r>
              <a:rPr lang="th-TH" sz="1100" dirty="0">
                <a:solidFill>
                  <a:srgbClr val="9900CC"/>
                </a:solidFill>
                <a:latin typeface="TH SarabunPSK"/>
                <a:cs typeface="TH SarabunPSK"/>
              </a:rPr>
              <a:t>บประมา</a:t>
            </a:r>
            <a:r>
              <a:rPr lang="th-TH" sz="1100" spc="5" dirty="0">
                <a:solidFill>
                  <a:srgbClr val="9900CC"/>
                </a:solidFill>
                <a:latin typeface="TH SarabunPSK"/>
                <a:cs typeface="TH SarabunPSK"/>
              </a:rPr>
              <a:t>ณ</a:t>
            </a:r>
            <a:r>
              <a:rPr lang="th-TH" sz="1100" dirty="0">
                <a:solidFill>
                  <a:srgbClr val="9900CC"/>
                </a:solidFill>
                <a:latin typeface="TH SarabunPSK"/>
                <a:cs typeface="TH SarabunPSK"/>
              </a:rPr>
              <a:t>ฯ</a:t>
            </a:r>
            <a:endParaRPr lang="th-TH"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8805299" y="1291819"/>
            <a:ext cx="1678776" cy="4445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u="sng" spc="-5" dirty="0">
                <a:solidFill>
                  <a:srgbClr val="9900CC"/>
                </a:solidFill>
                <a:latin typeface="TH SarabunPSK" panose="020B0500040200020003"/>
                <a:cs typeface="TH SarabunPSK"/>
              </a:rPr>
              <a:t>2</a:t>
            </a:r>
            <a:r>
              <a:rPr sz="1100" b="1" u="sng" dirty="0">
                <a:solidFill>
                  <a:srgbClr val="9900CC"/>
                </a:solidFill>
                <a:latin typeface="TH SarabunPSK"/>
                <a:cs typeface="TH SarabunPSK"/>
              </a:rPr>
              <a:t>8</a:t>
            </a:r>
            <a:r>
              <a:rPr sz="1100" b="1" u="sng" spc="-11" dirty="0">
                <a:solidFill>
                  <a:srgbClr val="9900CC"/>
                </a:solidFill>
                <a:latin typeface="TH SarabunPSK"/>
                <a:cs typeface="TH SarabunPSK"/>
              </a:rPr>
              <a:t> </a:t>
            </a:r>
            <a:r>
              <a:rPr sz="1100" b="1" u="sng" spc="-5" dirty="0">
                <a:solidFill>
                  <a:srgbClr val="9900CC"/>
                </a:solidFill>
                <a:latin typeface="TH SarabunPSK"/>
                <a:cs typeface="TH SarabunPSK"/>
              </a:rPr>
              <a:t>พ.ค</a:t>
            </a:r>
            <a:r>
              <a:rPr sz="1100" b="1" u="sng" dirty="0">
                <a:solidFill>
                  <a:srgbClr val="9900CC"/>
                </a:solidFill>
                <a:latin typeface="TH SarabunPSK"/>
                <a:cs typeface="TH SarabunPSK"/>
              </a:rPr>
              <a:t>.</a:t>
            </a:r>
            <a:r>
              <a:rPr sz="1100" b="1" u="sng" spc="-20" dirty="0">
                <a:solidFill>
                  <a:srgbClr val="9900CC"/>
                </a:solidFill>
                <a:latin typeface="TH SarabunPSK"/>
                <a:cs typeface="TH SarabunPSK"/>
              </a:rPr>
              <a:t> </a:t>
            </a:r>
            <a:r>
              <a:rPr sz="1100" b="1" u="sng" spc="-5" dirty="0">
                <a:solidFill>
                  <a:srgbClr val="9900CC"/>
                </a:solidFill>
                <a:latin typeface="TH SarabunPSK"/>
                <a:cs typeface="TH SarabunPSK"/>
              </a:rPr>
              <a:t>2561</a:t>
            </a:r>
            <a:endParaRPr sz="1100" u="sng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8805316" y="1482051"/>
            <a:ext cx="1475105" cy="2311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dirty="0" err="1">
                <a:solidFill>
                  <a:srgbClr val="9900CC"/>
                </a:solidFill>
                <a:latin typeface="TH SarabunPSK"/>
                <a:cs typeface="TH SarabunPSK"/>
              </a:rPr>
              <a:t>คร</a:t>
            </a:r>
            <a:r>
              <a:rPr sz="1100" spc="5" dirty="0" err="1">
                <a:solidFill>
                  <a:srgbClr val="9900CC"/>
                </a:solidFill>
                <a:latin typeface="TH SarabunPSK"/>
                <a:cs typeface="TH SarabunPSK"/>
              </a:rPr>
              <a:t>ม</a:t>
            </a:r>
            <a:r>
              <a:rPr sz="1100" dirty="0" err="1">
                <a:solidFill>
                  <a:srgbClr val="9900CC"/>
                </a:solidFill>
                <a:latin typeface="TH SarabunPSK"/>
                <a:cs typeface="TH SarabunPSK"/>
              </a:rPr>
              <a:t>.ให้ค</a:t>
            </a:r>
            <a:r>
              <a:rPr sz="1100" spc="-11" dirty="0" err="1">
                <a:solidFill>
                  <a:srgbClr val="9900CC"/>
                </a:solidFill>
                <a:latin typeface="TH SarabunPSK"/>
                <a:cs typeface="TH SarabunPSK"/>
              </a:rPr>
              <a:t>ว</a:t>
            </a:r>
            <a:r>
              <a:rPr sz="1100" dirty="0" err="1">
                <a:solidFill>
                  <a:srgbClr val="9900CC"/>
                </a:solidFill>
                <a:latin typeface="TH SarabunPSK"/>
                <a:cs typeface="TH SarabunPSK"/>
              </a:rPr>
              <a:t>ามเห็น</a:t>
            </a:r>
            <a:r>
              <a:rPr sz="1100" spc="-11" dirty="0" err="1">
                <a:solidFill>
                  <a:srgbClr val="9900CC"/>
                </a:solidFill>
                <a:latin typeface="TH SarabunPSK"/>
                <a:cs typeface="TH SarabunPSK"/>
              </a:rPr>
              <a:t>ช</a:t>
            </a:r>
            <a:r>
              <a:rPr sz="1100" dirty="0" err="1">
                <a:solidFill>
                  <a:srgbClr val="9900CC"/>
                </a:solidFill>
                <a:latin typeface="TH SarabunPSK"/>
                <a:cs typeface="TH SarabunPSK"/>
              </a:rPr>
              <a:t>อ</a:t>
            </a:r>
            <a:r>
              <a:rPr sz="1100" spc="-5" dirty="0" err="1">
                <a:solidFill>
                  <a:srgbClr val="9900CC"/>
                </a:solidFill>
                <a:latin typeface="TH SarabunPSK"/>
                <a:cs typeface="TH SarabunPSK"/>
              </a:rPr>
              <a:t>บ</a:t>
            </a:r>
            <a:r>
              <a:rPr lang="th-TH" sz="1100" spc="-5" dirty="0">
                <a:solidFill>
                  <a:srgbClr val="9900CC"/>
                </a:solidFill>
                <a:latin typeface="TH SarabunPSK"/>
                <a:cs typeface="TH SarabunPSK"/>
              </a:rPr>
              <a:t/>
            </a:r>
            <a:br>
              <a:rPr lang="th-TH" sz="1100" spc="-5" dirty="0">
                <a:solidFill>
                  <a:srgbClr val="9900CC"/>
                </a:solidFill>
                <a:latin typeface="TH SarabunPSK"/>
                <a:cs typeface="TH SarabunPSK"/>
              </a:rPr>
            </a:br>
            <a:r>
              <a:rPr sz="1100" dirty="0" err="1">
                <a:solidFill>
                  <a:srgbClr val="9900CC"/>
                </a:solidFill>
                <a:latin typeface="TH SarabunPSK"/>
                <a:cs typeface="TH SarabunPSK"/>
              </a:rPr>
              <a:t>ร่าง</a:t>
            </a:r>
            <a:r>
              <a:rPr sz="1100" spc="-20" dirty="0">
                <a:solidFill>
                  <a:srgbClr val="9900CC"/>
                </a:solidFill>
                <a:latin typeface="TH SarabunPSK"/>
                <a:cs typeface="TH SarabunPSK"/>
              </a:rPr>
              <a:t> </a:t>
            </a:r>
            <a:r>
              <a:rPr sz="1100" dirty="0" err="1">
                <a:solidFill>
                  <a:srgbClr val="9900CC"/>
                </a:solidFill>
                <a:latin typeface="TH SarabunPSK"/>
                <a:cs typeface="TH SarabunPSK"/>
              </a:rPr>
              <a:t>พรบ</a:t>
            </a:r>
            <a:r>
              <a:rPr sz="1100" dirty="0">
                <a:solidFill>
                  <a:srgbClr val="9900CC"/>
                </a:solidFill>
                <a:latin typeface="TH SarabunPSK"/>
                <a:cs typeface="TH SarabunPSK"/>
              </a:rPr>
              <a:t>.</a:t>
            </a:r>
            <a:r>
              <a:rPr lang="th-TH" sz="1100" dirty="0">
                <a:solidFill>
                  <a:srgbClr val="9900CC"/>
                </a:solidFill>
                <a:latin typeface="TH SarabunPSK"/>
                <a:cs typeface="TH SarabunPSK"/>
              </a:rPr>
              <a:t> </a:t>
            </a:r>
            <a:r>
              <a:rPr lang="th-TH" sz="1100" spc="-5" dirty="0">
                <a:solidFill>
                  <a:srgbClr val="9900CC"/>
                </a:solidFill>
                <a:latin typeface="TH SarabunPSK"/>
                <a:cs typeface="TH SarabunPSK"/>
              </a:rPr>
              <a:t>ง</a:t>
            </a:r>
            <a:r>
              <a:rPr lang="th-TH" sz="1100" dirty="0">
                <a:solidFill>
                  <a:srgbClr val="9900CC"/>
                </a:solidFill>
                <a:latin typeface="TH SarabunPSK"/>
                <a:cs typeface="TH SarabunPSK"/>
              </a:rPr>
              <a:t>บประมา</a:t>
            </a:r>
            <a:r>
              <a:rPr lang="th-TH" sz="1100" spc="5" dirty="0">
                <a:solidFill>
                  <a:srgbClr val="9900CC"/>
                </a:solidFill>
                <a:latin typeface="TH SarabunPSK"/>
                <a:cs typeface="TH SarabunPSK"/>
              </a:rPr>
              <a:t>ณ</a:t>
            </a:r>
            <a:r>
              <a:rPr lang="th-TH" sz="1100" dirty="0">
                <a:solidFill>
                  <a:srgbClr val="9900CC"/>
                </a:solidFill>
                <a:latin typeface="TH SarabunPSK"/>
                <a:cs typeface="TH SarabunPSK"/>
              </a:rPr>
              <a:t>ฯ</a:t>
            </a:r>
            <a:r>
              <a:rPr lang="th-TH" sz="1100" spc="-25" dirty="0">
                <a:solidFill>
                  <a:srgbClr val="9900CC"/>
                </a:solidFill>
                <a:latin typeface="TH SarabunPSK"/>
                <a:cs typeface="TH SarabunPSK"/>
              </a:rPr>
              <a:t> </a:t>
            </a:r>
            <a:br>
              <a:rPr lang="th-TH" sz="1100" spc="-25" dirty="0">
                <a:solidFill>
                  <a:srgbClr val="9900CC"/>
                </a:solidFill>
                <a:latin typeface="TH SarabunPSK"/>
                <a:cs typeface="TH SarabunPSK"/>
              </a:rPr>
            </a:br>
            <a:r>
              <a:rPr lang="th-TH" sz="1100" dirty="0">
                <a:solidFill>
                  <a:srgbClr val="9900CC"/>
                </a:solidFill>
                <a:latin typeface="TH SarabunPSK"/>
                <a:cs typeface="TH SarabunPSK"/>
              </a:rPr>
              <a:t>ส่</a:t>
            </a:r>
            <a:r>
              <a:rPr lang="th-TH" sz="1100" spc="-5" dirty="0">
                <a:solidFill>
                  <a:srgbClr val="9900CC"/>
                </a:solidFill>
                <a:latin typeface="TH SarabunPSK"/>
                <a:cs typeface="TH SarabunPSK"/>
              </a:rPr>
              <a:t>ง</a:t>
            </a:r>
            <a:r>
              <a:rPr lang="th-TH" sz="1100" dirty="0">
                <a:solidFill>
                  <a:srgbClr val="9900CC"/>
                </a:solidFill>
                <a:latin typeface="TH SarabunPSK"/>
                <a:cs typeface="TH SarabunPSK"/>
              </a:rPr>
              <a:t>ฝ่ายนิติบัญญั</a:t>
            </a:r>
            <a:r>
              <a:rPr lang="th-TH" sz="1100" spc="5" dirty="0">
                <a:solidFill>
                  <a:srgbClr val="9900CC"/>
                </a:solidFill>
                <a:latin typeface="TH SarabunPSK"/>
                <a:cs typeface="TH SarabunPSK"/>
              </a:rPr>
              <a:t>ต</a:t>
            </a:r>
            <a:r>
              <a:rPr lang="th-TH" sz="1100" dirty="0">
                <a:solidFill>
                  <a:srgbClr val="9900CC"/>
                </a:solidFill>
                <a:latin typeface="TH SarabunPSK"/>
                <a:cs typeface="TH SarabunPSK"/>
              </a:rPr>
              <a:t>ิฯ</a:t>
            </a:r>
            <a:endParaRPr lang="th-TH"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8821077" y="1648115"/>
            <a:ext cx="1541145" cy="2311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endParaRPr sz="1100" dirty="0">
              <a:solidFill>
                <a:prstClr val="black"/>
              </a:solidFill>
              <a:latin typeface="TH SarabunPSK" panose="020B0500040200020003"/>
              <a:cs typeface="TH SarabunPSK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10216057" y="2861684"/>
            <a:ext cx="1718443" cy="74862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73022" indent="-77781" defTabSz="914128"/>
            <a:r>
              <a:rPr sz="1100" spc="5" dirty="0" err="1">
                <a:solidFill>
                  <a:srgbClr val="0000FF"/>
                </a:solidFill>
                <a:latin typeface="TH SarabunPSK"/>
                <a:cs typeface="TH SarabunPSK"/>
              </a:rPr>
              <a:t>สล</a:t>
            </a:r>
            <a:r>
              <a:rPr sz="1100" dirty="0" err="1">
                <a:solidFill>
                  <a:srgbClr val="0000FF"/>
                </a:solidFill>
                <a:latin typeface="TH SarabunPSK"/>
                <a:cs typeface="TH SarabunPSK"/>
              </a:rPr>
              <a:t>ค</a:t>
            </a:r>
            <a:r>
              <a:rPr sz="1100" dirty="0">
                <a:solidFill>
                  <a:srgbClr val="0000FF"/>
                </a:solidFill>
                <a:latin typeface="TH SarabunPSK"/>
                <a:cs typeface="TH SarabunPSK"/>
              </a:rPr>
              <a:t>.</a:t>
            </a:r>
            <a:r>
              <a:rPr sz="1100" spc="-15" dirty="0">
                <a:solidFill>
                  <a:srgbClr val="0000FF"/>
                </a:solidFill>
                <a:latin typeface="TH SarabunPSK"/>
                <a:cs typeface="TH SarabunPSK"/>
              </a:rPr>
              <a:t> </a:t>
            </a:r>
            <a:r>
              <a:rPr sz="1100" dirty="0">
                <a:solidFill>
                  <a:srgbClr val="0000FF"/>
                </a:solidFill>
                <a:latin typeface="TH SarabunPSK"/>
                <a:cs typeface="TH SarabunPSK"/>
              </a:rPr>
              <a:t>น</a:t>
            </a:r>
            <a:r>
              <a:rPr lang="th-TH" sz="1100" dirty="0">
                <a:solidFill>
                  <a:srgbClr val="0000FF"/>
                </a:solidFill>
                <a:latin typeface="TH SarabunPSK"/>
                <a:cs typeface="TH SarabunPSK"/>
              </a:rPr>
              <a:t>ำ</a:t>
            </a:r>
            <a:r>
              <a:rPr sz="1100" dirty="0" err="1">
                <a:solidFill>
                  <a:srgbClr val="0000FF"/>
                </a:solidFill>
                <a:latin typeface="TH SarabunPSK"/>
                <a:cs typeface="TH SarabunPSK"/>
              </a:rPr>
              <a:t>ร่าง</a:t>
            </a:r>
            <a:r>
              <a:rPr sz="1100" spc="-20" dirty="0">
                <a:solidFill>
                  <a:srgbClr val="0000FF"/>
                </a:solidFill>
                <a:latin typeface="TH SarabunPSK"/>
                <a:cs typeface="TH SarabunPSK"/>
              </a:rPr>
              <a:t> </a:t>
            </a:r>
            <a:r>
              <a:rPr sz="1100" dirty="0" err="1">
                <a:solidFill>
                  <a:srgbClr val="0000FF"/>
                </a:solidFill>
                <a:latin typeface="TH SarabunPSK"/>
                <a:cs typeface="TH SarabunPSK"/>
              </a:rPr>
              <a:t>พรบ</a:t>
            </a:r>
            <a:r>
              <a:rPr sz="1100" dirty="0">
                <a:solidFill>
                  <a:srgbClr val="0000FF"/>
                </a:solidFill>
                <a:latin typeface="TH SarabunPSK"/>
                <a:cs typeface="TH SarabunPSK"/>
              </a:rPr>
              <a:t>.</a:t>
            </a:r>
            <a:endParaRPr lang="th-TH" sz="1100" dirty="0">
              <a:solidFill>
                <a:prstClr val="black"/>
              </a:solidFill>
              <a:latin typeface="TH SarabunPSK"/>
              <a:cs typeface="TH SarabunPSK"/>
            </a:endParaRPr>
          </a:p>
          <a:p>
            <a:pPr marL="173022" indent="-77781" defTabSz="914128"/>
            <a:r>
              <a:rPr sz="1100" dirty="0" err="1">
                <a:solidFill>
                  <a:srgbClr val="0000FF"/>
                </a:solidFill>
                <a:latin typeface="TH SarabunPSK"/>
                <a:cs typeface="TH SarabunPSK"/>
              </a:rPr>
              <a:t>ขึ้</a:t>
            </a:r>
            <a:r>
              <a:rPr sz="1100" spc="-11" dirty="0" err="1">
                <a:solidFill>
                  <a:srgbClr val="0000FF"/>
                </a:solidFill>
                <a:latin typeface="TH SarabunPSK"/>
                <a:cs typeface="TH SarabunPSK"/>
              </a:rPr>
              <a:t>น</a:t>
            </a:r>
            <a:r>
              <a:rPr sz="1100" spc="-5" dirty="0" err="1">
                <a:solidFill>
                  <a:srgbClr val="0000FF"/>
                </a:solidFill>
                <a:latin typeface="TH SarabunPSK"/>
                <a:cs typeface="TH SarabunPSK"/>
              </a:rPr>
              <a:t>ท</a:t>
            </a:r>
            <a:r>
              <a:rPr sz="1100" dirty="0" err="1">
                <a:solidFill>
                  <a:srgbClr val="0000FF"/>
                </a:solidFill>
                <a:latin typeface="TH SarabunPSK"/>
                <a:cs typeface="TH SarabunPSK"/>
              </a:rPr>
              <a:t>ูล</a:t>
            </a:r>
            <a:r>
              <a:rPr sz="1100" spc="5" dirty="0" err="1">
                <a:solidFill>
                  <a:srgbClr val="0000FF"/>
                </a:solidFill>
                <a:latin typeface="TH SarabunPSK"/>
                <a:cs typeface="TH SarabunPSK"/>
              </a:rPr>
              <a:t>เ</a:t>
            </a:r>
            <a:r>
              <a:rPr sz="1100" dirty="0" err="1">
                <a:solidFill>
                  <a:srgbClr val="0000FF"/>
                </a:solidFill>
                <a:latin typeface="TH SarabunPSK"/>
                <a:cs typeface="TH SarabunPSK"/>
              </a:rPr>
              <a:t>กล้าฯ</a:t>
            </a:r>
            <a:r>
              <a:rPr sz="1100" spc="-25" dirty="0">
                <a:solidFill>
                  <a:srgbClr val="0000FF"/>
                </a:solidFill>
                <a:latin typeface="TH SarabunPSK"/>
                <a:cs typeface="TH SarabunPSK"/>
              </a:rPr>
              <a:t> </a:t>
            </a:r>
            <a:r>
              <a:rPr sz="1100" dirty="0" err="1">
                <a:solidFill>
                  <a:srgbClr val="0000FF"/>
                </a:solidFill>
                <a:latin typeface="TH SarabunPSK"/>
                <a:cs typeface="TH SarabunPSK"/>
              </a:rPr>
              <a:t>ถ</a:t>
            </a:r>
            <a:r>
              <a:rPr sz="1100" spc="-11" dirty="0" err="1">
                <a:solidFill>
                  <a:srgbClr val="0000FF"/>
                </a:solidFill>
                <a:latin typeface="TH SarabunPSK"/>
                <a:cs typeface="TH SarabunPSK"/>
              </a:rPr>
              <a:t>ว</a:t>
            </a:r>
            <a:r>
              <a:rPr sz="1100" dirty="0" err="1">
                <a:solidFill>
                  <a:srgbClr val="0000FF"/>
                </a:solidFill>
                <a:latin typeface="TH SarabunPSK"/>
                <a:cs typeface="TH SarabunPSK"/>
              </a:rPr>
              <a:t>าย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8865842" y="3290220"/>
            <a:ext cx="1287172" cy="50929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dirty="0" err="1">
                <a:solidFill>
                  <a:srgbClr val="9900CC"/>
                </a:solidFill>
                <a:latin typeface="TH SarabunPSK"/>
                <a:cs typeface="TH SarabunPSK"/>
              </a:rPr>
              <a:t>ฝ่ายนิติบัญญั</a:t>
            </a:r>
            <a:r>
              <a:rPr sz="1100" spc="5" dirty="0" err="1">
                <a:solidFill>
                  <a:srgbClr val="9900CC"/>
                </a:solidFill>
                <a:latin typeface="TH SarabunPSK"/>
                <a:cs typeface="TH SarabunPSK"/>
              </a:rPr>
              <a:t>ต</a:t>
            </a:r>
            <a:r>
              <a:rPr sz="1100" dirty="0" err="1">
                <a:solidFill>
                  <a:srgbClr val="9900CC"/>
                </a:solidFill>
                <a:latin typeface="TH SarabunPSK"/>
                <a:cs typeface="TH SarabunPSK"/>
              </a:rPr>
              <a:t>ิพิจา</a:t>
            </a:r>
            <a:r>
              <a:rPr sz="1100" spc="-15" dirty="0" err="1">
                <a:solidFill>
                  <a:srgbClr val="9900CC"/>
                </a:solidFill>
                <a:latin typeface="TH SarabunPSK"/>
                <a:cs typeface="TH SarabunPSK"/>
              </a:rPr>
              <a:t>ร</a:t>
            </a:r>
            <a:r>
              <a:rPr sz="1100" dirty="0" err="1">
                <a:solidFill>
                  <a:srgbClr val="9900CC"/>
                </a:solidFill>
                <a:latin typeface="TH SarabunPSK"/>
                <a:cs typeface="TH SarabunPSK"/>
              </a:rPr>
              <a:t>ณา</a:t>
            </a:r>
            <a:r>
              <a:rPr lang="th-TH" sz="1100" dirty="0">
                <a:solidFill>
                  <a:srgbClr val="9900CC"/>
                </a:solidFill>
                <a:latin typeface="TH SarabunPSK"/>
                <a:cs typeface="TH SarabunPSK"/>
              </a:rPr>
              <a:t>ในวาระที่ </a:t>
            </a:r>
            <a:r>
              <a:rPr lang="en-US" sz="1100" dirty="0">
                <a:solidFill>
                  <a:srgbClr val="9900CC"/>
                </a:solidFill>
                <a:latin typeface="TH SarabunPSK"/>
                <a:cs typeface="TH SarabunPSK"/>
              </a:rPr>
              <a:t>1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9548138" y="4660903"/>
            <a:ext cx="1043687" cy="2311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u="sng" spc="11" dirty="0">
                <a:solidFill>
                  <a:srgbClr val="006FC0"/>
                </a:solidFill>
                <a:latin typeface="TH SarabunPSK"/>
                <a:cs typeface="TH SarabunPSK"/>
              </a:rPr>
              <a:t> </a:t>
            </a:r>
            <a:r>
              <a:rPr sz="1100" b="1" u="sng" spc="-5" dirty="0">
                <a:solidFill>
                  <a:srgbClr val="006FC0"/>
                </a:solidFill>
                <a:latin typeface="TH SarabunPSK"/>
                <a:cs typeface="TH SarabunPSK"/>
              </a:rPr>
              <a:t>30</a:t>
            </a:r>
            <a:r>
              <a:rPr sz="1100" b="1" u="sng" dirty="0">
                <a:solidFill>
                  <a:srgbClr val="006FC0"/>
                </a:solidFill>
                <a:latin typeface="TH SarabunPSK"/>
                <a:cs typeface="TH SarabunPSK"/>
              </a:rPr>
              <a:t> </a:t>
            </a:r>
            <a:r>
              <a:rPr sz="1100" b="1" u="sng" spc="-5" dirty="0">
                <a:solidFill>
                  <a:srgbClr val="006FC0"/>
                </a:solidFill>
                <a:latin typeface="TH SarabunPSK"/>
                <a:cs typeface="TH SarabunPSK"/>
              </a:rPr>
              <a:t> </a:t>
            </a:r>
            <a:r>
              <a:rPr lang="th-TH" sz="1100" b="1" u="sng" dirty="0">
                <a:solidFill>
                  <a:srgbClr val="006FC0"/>
                </a:solidFill>
                <a:latin typeface="TH SarabunPSK"/>
                <a:cs typeface="TH SarabunPSK"/>
              </a:rPr>
              <a:t>ส.ค.</a:t>
            </a:r>
            <a:r>
              <a:rPr sz="1100" b="1" u="sng" spc="-5" dirty="0">
                <a:solidFill>
                  <a:srgbClr val="006FC0"/>
                </a:solidFill>
                <a:latin typeface="TH SarabunPSK"/>
                <a:cs typeface="TH SarabunPSK"/>
              </a:rPr>
              <a:t> 2561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9596828" y="4937328"/>
            <a:ext cx="1486333" cy="106934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dirty="0" err="1">
                <a:solidFill>
                  <a:srgbClr val="006FC0"/>
                </a:solidFill>
                <a:latin typeface="TH SarabunPSK"/>
                <a:cs typeface="TH SarabunPSK"/>
              </a:rPr>
              <a:t>ฝ่ายนิติบัญญั</a:t>
            </a:r>
            <a:r>
              <a:rPr sz="1100" spc="5" dirty="0" err="1">
                <a:solidFill>
                  <a:srgbClr val="006FC0"/>
                </a:solidFill>
                <a:latin typeface="TH SarabunPSK"/>
                <a:cs typeface="TH SarabunPSK"/>
              </a:rPr>
              <a:t>ต</a:t>
            </a:r>
            <a:r>
              <a:rPr sz="1100" dirty="0" err="1">
                <a:solidFill>
                  <a:srgbClr val="006FC0"/>
                </a:solidFill>
                <a:latin typeface="TH SarabunPSK"/>
                <a:cs typeface="TH SarabunPSK"/>
              </a:rPr>
              <a:t>ิพิจา</a:t>
            </a:r>
            <a:r>
              <a:rPr sz="1100" spc="-15" dirty="0" err="1">
                <a:solidFill>
                  <a:srgbClr val="006FC0"/>
                </a:solidFill>
                <a:latin typeface="TH SarabunPSK"/>
                <a:cs typeface="TH SarabunPSK"/>
              </a:rPr>
              <a:t>ร</a:t>
            </a:r>
            <a:r>
              <a:rPr sz="1100" dirty="0" err="1">
                <a:solidFill>
                  <a:srgbClr val="006FC0"/>
                </a:solidFill>
                <a:latin typeface="TH SarabunPSK"/>
                <a:cs typeface="TH SarabunPSK"/>
              </a:rPr>
              <a:t>ณา</a:t>
            </a:r>
            <a:r>
              <a:rPr lang="th-TH" sz="1100" dirty="0">
                <a:solidFill>
                  <a:srgbClr val="006FC0"/>
                </a:solidFill>
                <a:latin typeface="TH SarabunPSK"/>
                <a:cs typeface="TH SarabunPSK"/>
              </a:rPr>
              <a:t/>
            </a:r>
            <a:br>
              <a:rPr lang="th-TH" sz="1100" dirty="0">
                <a:solidFill>
                  <a:srgbClr val="006FC0"/>
                </a:solidFill>
                <a:latin typeface="TH SarabunPSK"/>
                <a:cs typeface="TH SarabunPSK"/>
              </a:rPr>
            </a:br>
            <a:r>
              <a:rPr lang="th-TH" sz="1100" dirty="0">
                <a:solidFill>
                  <a:srgbClr val="006FC0"/>
                </a:solidFill>
                <a:latin typeface="TH SarabunPSK"/>
                <a:cs typeface="TH SarabunPSK"/>
              </a:rPr>
              <a:t>ใ</a:t>
            </a:r>
            <a:r>
              <a:rPr lang="th-TH" sz="1100" spc="-11" dirty="0">
                <a:solidFill>
                  <a:srgbClr val="006FC0"/>
                </a:solidFill>
                <a:latin typeface="TH SarabunPSK"/>
                <a:cs typeface="TH SarabunPSK"/>
              </a:rPr>
              <a:t>น</a:t>
            </a:r>
            <a:r>
              <a:rPr lang="th-TH" sz="1100" dirty="0">
                <a:solidFill>
                  <a:srgbClr val="006FC0"/>
                </a:solidFill>
                <a:latin typeface="TH SarabunPSK"/>
                <a:cs typeface="TH SarabunPSK"/>
              </a:rPr>
              <a:t>วาระที่</a:t>
            </a:r>
            <a:r>
              <a:rPr lang="th-TH" sz="1100" spc="-20" dirty="0">
                <a:solidFill>
                  <a:srgbClr val="006FC0"/>
                </a:solidFill>
                <a:latin typeface="TH SarabunPSK"/>
                <a:cs typeface="TH SarabunPSK"/>
              </a:rPr>
              <a:t> </a:t>
            </a:r>
            <a:r>
              <a:rPr lang="th-TH" sz="1100" spc="-5" dirty="0">
                <a:solidFill>
                  <a:srgbClr val="006FC0"/>
                </a:solidFill>
                <a:latin typeface="TH SarabunPSK"/>
                <a:cs typeface="TH SarabunPSK"/>
              </a:rPr>
              <a:t>2-</a:t>
            </a:r>
            <a:r>
              <a:rPr lang="th-TH" sz="1100" dirty="0">
                <a:solidFill>
                  <a:srgbClr val="006FC0"/>
                </a:solidFill>
                <a:latin typeface="TH SarabunPSK"/>
                <a:cs typeface="TH SarabunPSK"/>
              </a:rPr>
              <a:t>3</a:t>
            </a:r>
            <a:endParaRPr lang="th-TH" sz="1100" dirty="0">
              <a:solidFill>
                <a:prstClr val="black"/>
              </a:solidFill>
              <a:latin typeface="TH SarabunPSK"/>
              <a:cs typeface="TH SarabunPSK"/>
            </a:endParaRPr>
          </a:p>
          <a:p>
            <a:pPr marL="12700" defTabSz="914128"/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1600200" y="4304031"/>
            <a:ext cx="1371600" cy="2311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lang="th-TH" sz="1100" b="1" dirty="0">
                <a:solidFill>
                  <a:srgbClr val="FF0066"/>
                </a:solidFill>
                <a:latin typeface="TH SarabunPSK"/>
                <a:cs typeface="TH SarabunPSK"/>
              </a:rPr>
              <a:t> 1 </a:t>
            </a:r>
            <a:r>
              <a:rPr lang="th-TH" sz="1100" b="1" dirty="0" err="1">
                <a:solidFill>
                  <a:srgbClr val="FF0066"/>
                </a:solidFill>
                <a:latin typeface="TH SarabunPSK"/>
                <a:cs typeface="TH SarabunPSK"/>
              </a:rPr>
              <a:t>ส.ค</a:t>
            </a:r>
            <a:r>
              <a:rPr lang="th-TH" sz="1100" b="1" dirty="0">
                <a:solidFill>
                  <a:srgbClr val="FF0066"/>
                </a:solidFill>
                <a:latin typeface="TH SarabunPSK"/>
                <a:cs typeface="TH SarabunPSK"/>
              </a:rPr>
              <a:t> – 10 พ.ย.</a:t>
            </a:r>
            <a:r>
              <a:rPr sz="1100" b="1" spc="5" dirty="0">
                <a:solidFill>
                  <a:srgbClr val="FF0066"/>
                </a:solidFill>
                <a:latin typeface="TH SarabunPSK"/>
                <a:cs typeface="TH SarabunPSK"/>
              </a:rPr>
              <a:t> </a:t>
            </a:r>
            <a:r>
              <a:rPr lang="th-TH" sz="1100" b="1" spc="5" dirty="0">
                <a:solidFill>
                  <a:srgbClr val="FF0066"/>
                </a:solidFill>
                <a:latin typeface="TH SarabunPSK"/>
                <a:cs typeface="TH SarabunPSK"/>
              </a:rPr>
              <a:t>256</a:t>
            </a:r>
            <a:r>
              <a:rPr sz="1100" b="1" spc="-5" dirty="0">
                <a:solidFill>
                  <a:srgbClr val="FF0066"/>
                </a:solidFill>
                <a:latin typeface="TH SarabunPSK"/>
                <a:cs typeface="TH SarabunPSK"/>
              </a:rPr>
              <a:t>0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1655788" y="4596477"/>
            <a:ext cx="2553208" cy="136289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-</a:t>
            </a:r>
            <a:r>
              <a:rPr sz="1100" spc="-11" dirty="0">
                <a:solidFill>
                  <a:srgbClr val="FF0066"/>
                </a:solidFill>
                <a:latin typeface="TH SarabunPSK"/>
                <a:cs typeface="TH SarabunPSK"/>
              </a:rPr>
              <a:t> 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พื้</a:t>
            </a:r>
            <a:r>
              <a:rPr sz="1100" spc="-11" dirty="0">
                <a:solidFill>
                  <a:srgbClr val="FF0066"/>
                </a:solidFill>
                <a:latin typeface="TH SarabunPSK"/>
                <a:cs typeface="TH SarabunPSK"/>
              </a:rPr>
              <a:t>น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ที่</a:t>
            </a:r>
            <a:r>
              <a:rPr sz="1100" spc="-11" dirty="0">
                <a:solidFill>
                  <a:srgbClr val="FF0066"/>
                </a:solidFill>
                <a:latin typeface="TH SarabunPSK"/>
                <a:cs typeface="TH SarabunPSK"/>
              </a:rPr>
              <a:t> </a:t>
            </a:r>
            <a:r>
              <a:rPr sz="1100" spc="-5" dirty="0">
                <a:solidFill>
                  <a:srgbClr val="FF0066"/>
                </a:solidFill>
                <a:latin typeface="TH SarabunPSK"/>
                <a:cs typeface="TH SarabunPSK"/>
              </a:rPr>
              <a:t>(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Area)</a:t>
            </a:r>
            <a:r>
              <a:rPr sz="1100" spc="-5" dirty="0">
                <a:solidFill>
                  <a:srgbClr val="FF0066"/>
                </a:solidFill>
                <a:latin typeface="TH SarabunPSK"/>
                <a:cs typeface="TH SarabunPSK"/>
              </a:rPr>
              <a:t> 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:</a:t>
            </a:r>
            <a:r>
              <a:rPr sz="1100" spc="-5" dirty="0">
                <a:solidFill>
                  <a:srgbClr val="FF0066"/>
                </a:solidFill>
                <a:latin typeface="TH SarabunPSK"/>
                <a:cs typeface="TH SarabunPSK"/>
              </a:rPr>
              <a:t> 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ภาค</a:t>
            </a:r>
            <a:r>
              <a:rPr sz="1100" spc="-15" dirty="0">
                <a:solidFill>
                  <a:srgbClr val="FF0066"/>
                </a:solidFill>
                <a:latin typeface="TH SarabunPSK"/>
                <a:cs typeface="TH SarabunPSK"/>
              </a:rPr>
              <a:t> 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จังห</a:t>
            </a:r>
            <a:r>
              <a:rPr sz="1100" spc="-11" dirty="0">
                <a:solidFill>
                  <a:srgbClr val="FF0066"/>
                </a:solidFill>
                <a:latin typeface="TH SarabunPSK"/>
                <a:cs typeface="TH SarabunPSK"/>
              </a:rPr>
              <a:t>ว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ัด</a:t>
            </a:r>
            <a:r>
              <a:rPr sz="1100" spc="11" dirty="0">
                <a:solidFill>
                  <a:srgbClr val="FF0066"/>
                </a:solidFill>
                <a:latin typeface="TH SarabunPSK"/>
                <a:cs typeface="TH SarabunPSK"/>
              </a:rPr>
              <a:t> </a:t>
            </a:r>
            <a:r>
              <a:rPr sz="1100" dirty="0" err="1">
                <a:solidFill>
                  <a:srgbClr val="FF0066"/>
                </a:solidFill>
                <a:latin typeface="TH SarabunPSK"/>
                <a:cs typeface="TH SarabunPSK"/>
              </a:rPr>
              <a:t>แล</a:t>
            </a:r>
            <a:r>
              <a:rPr sz="1100" spc="5" dirty="0" err="1">
                <a:solidFill>
                  <a:srgbClr val="FF0066"/>
                </a:solidFill>
                <a:latin typeface="TH SarabunPSK"/>
                <a:cs typeface="TH SarabunPSK"/>
              </a:rPr>
              <a:t>ะ</a:t>
            </a:r>
            <a:r>
              <a:rPr sz="1100" dirty="0" err="1">
                <a:solidFill>
                  <a:srgbClr val="FF0066"/>
                </a:solidFill>
                <a:latin typeface="TH SarabunPSK"/>
                <a:cs typeface="TH SarabunPSK"/>
              </a:rPr>
              <a:t>ท้</a:t>
            </a:r>
            <a:r>
              <a:rPr sz="1100" spc="-11" dirty="0" err="1">
                <a:solidFill>
                  <a:srgbClr val="FF0066"/>
                </a:solidFill>
                <a:latin typeface="TH SarabunPSK"/>
                <a:cs typeface="TH SarabunPSK"/>
              </a:rPr>
              <a:t>อ</a:t>
            </a:r>
            <a:r>
              <a:rPr sz="1100" spc="-5" dirty="0" err="1">
                <a:solidFill>
                  <a:srgbClr val="FF0066"/>
                </a:solidFill>
                <a:latin typeface="TH SarabunPSK"/>
                <a:cs typeface="TH SarabunPSK"/>
              </a:rPr>
              <a:t>ง</a:t>
            </a:r>
            <a:r>
              <a:rPr sz="1100" dirty="0" err="1">
                <a:solidFill>
                  <a:srgbClr val="FF0066"/>
                </a:solidFill>
                <a:latin typeface="TH SarabunPSK"/>
                <a:cs typeface="TH SarabunPSK"/>
              </a:rPr>
              <a:t>ถิ่น</a:t>
            </a:r>
            <a:r>
              <a:rPr sz="1100" spc="-20" dirty="0">
                <a:solidFill>
                  <a:srgbClr val="FF0066"/>
                </a:solidFill>
                <a:latin typeface="TH SarabunPSK"/>
                <a:cs typeface="TH SarabunPSK"/>
              </a:rPr>
              <a:t> </a:t>
            </a:r>
            <a:r>
              <a:rPr lang="th-TH" sz="1100" spc="-20" dirty="0">
                <a:solidFill>
                  <a:srgbClr val="FF0066"/>
                </a:solidFill>
                <a:latin typeface="TH SarabunPSK"/>
                <a:cs typeface="TH SarabunPSK"/>
              </a:rPr>
              <a:t/>
            </a:r>
            <a:br>
              <a:rPr lang="th-TH" sz="1100" spc="-20" dirty="0">
                <a:solidFill>
                  <a:srgbClr val="FF0066"/>
                </a:solidFill>
                <a:latin typeface="TH SarabunPSK"/>
                <a:cs typeface="TH SarabunPSK"/>
              </a:rPr>
            </a:br>
            <a:r>
              <a:rPr lang="th-TH" sz="1100" spc="-20" dirty="0">
                <a:solidFill>
                  <a:srgbClr val="FF0066"/>
                </a:solidFill>
                <a:latin typeface="TH SarabunPSK"/>
                <a:cs typeface="TH SarabunPSK"/>
              </a:rPr>
              <a:t>  </a:t>
            </a:r>
            <a:r>
              <a:rPr sz="1100" dirty="0" err="1">
                <a:solidFill>
                  <a:srgbClr val="FF0066"/>
                </a:solidFill>
                <a:latin typeface="TH SarabunPSK"/>
                <a:cs typeface="TH SarabunPSK"/>
              </a:rPr>
              <a:t>จัดท</a:t>
            </a:r>
            <a:r>
              <a:rPr lang="th-TH" sz="1100" dirty="0">
                <a:solidFill>
                  <a:srgbClr val="FF0066"/>
                </a:solidFill>
                <a:latin typeface="TH SarabunPSK"/>
                <a:cs typeface="TH SarabunPSK"/>
              </a:rPr>
              <a:t>ำ</a:t>
            </a:r>
            <a:r>
              <a:rPr sz="1100" dirty="0" err="1">
                <a:solidFill>
                  <a:srgbClr val="FF0066"/>
                </a:solidFill>
                <a:latin typeface="TH SarabunPSK"/>
                <a:cs typeface="TH SarabunPSK"/>
              </a:rPr>
              <a:t>แผนฯ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  <a:p>
            <a:pPr marL="88876" marR="20954" indent="-76177" defTabSz="914128"/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-</a:t>
            </a:r>
            <a:r>
              <a:rPr sz="1100" spc="-11" dirty="0">
                <a:solidFill>
                  <a:srgbClr val="FF0066"/>
                </a:solidFill>
                <a:latin typeface="TH SarabunPSK"/>
                <a:cs typeface="TH SarabunPSK"/>
              </a:rPr>
              <a:t> 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กระทรว</a:t>
            </a:r>
            <a:r>
              <a:rPr sz="1100" spc="-5" dirty="0">
                <a:solidFill>
                  <a:srgbClr val="FF0066"/>
                </a:solidFill>
                <a:latin typeface="TH SarabunPSK"/>
                <a:cs typeface="TH SarabunPSK"/>
              </a:rPr>
              <a:t>ง</a:t>
            </a:r>
            <a:r>
              <a:rPr sz="1100" spc="5" dirty="0">
                <a:solidFill>
                  <a:srgbClr val="FF0066"/>
                </a:solidFill>
                <a:latin typeface="TH SarabunPSK"/>
                <a:cs typeface="TH SarabunPSK"/>
              </a:rPr>
              <a:t>/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หน่วย</a:t>
            </a:r>
            <a:r>
              <a:rPr sz="1100" spc="-11" dirty="0">
                <a:solidFill>
                  <a:srgbClr val="FF0066"/>
                </a:solidFill>
                <a:latin typeface="TH SarabunPSK"/>
                <a:cs typeface="TH SarabunPSK"/>
              </a:rPr>
              <a:t>ง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าน</a:t>
            </a:r>
            <a:r>
              <a:rPr sz="1100" spc="-20" dirty="0">
                <a:solidFill>
                  <a:srgbClr val="FF0066"/>
                </a:solidFill>
                <a:latin typeface="TH SarabunPSK"/>
                <a:cs typeface="TH SarabunPSK"/>
              </a:rPr>
              <a:t> </a:t>
            </a:r>
            <a:r>
              <a:rPr sz="1100" spc="-5" dirty="0">
                <a:solidFill>
                  <a:srgbClr val="FF0066"/>
                </a:solidFill>
                <a:latin typeface="TH SarabunPSK"/>
                <a:cs typeface="TH SarabunPSK"/>
              </a:rPr>
              <a:t>(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Fu</a:t>
            </a:r>
            <a:r>
              <a:rPr sz="1100" spc="5" dirty="0">
                <a:solidFill>
                  <a:srgbClr val="FF0066"/>
                </a:solidFill>
                <a:latin typeface="TH SarabunPSK"/>
                <a:cs typeface="TH SarabunPSK"/>
              </a:rPr>
              <a:t>n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cti</a:t>
            </a:r>
            <a:r>
              <a:rPr sz="1100" spc="5" dirty="0">
                <a:solidFill>
                  <a:srgbClr val="FF0066"/>
                </a:solidFill>
                <a:latin typeface="TH SarabunPSK"/>
                <a:cs typeface="TH SarabunPSK"/>
              </a:rPr>
              <a:t>o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n)</a:t>
            </a:r>
            <a:r>
              <a:rPr sz="1100" spc="-31" dirty="0">
                <a:solidFill>
                  <a:srgbClr val="FF0066"/>
                </a:solidFill>
                <a:latin typeface="TH SarabunPSK"/>
                <a:cs typeface="TH SarabunPSK"/>
              </a:rPr>
              <a:t> 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: </a:t>
            </a:r>
            <a:r>
              <a:rPr sz="1100" dirty="0" err="1">
                <a:solidFill>
                  <a:srgbClr val="FF0066"/>
                </a:solidFill>
                <a:latin typeface="TH SarabunPSK"/>
                <a:cs typeface="TH SarabunPSK"/>
              </a:rPr>
              <a:t>จัดท</a:t>
            </a:r>
            <a:r>
              <a:rPr lang="th-TH" sz="1100" dirty="0">
                <a:solidFill>
                  <a:srgbClr val="FF0066"/>
                </a:solidFill>
                <a:latin typeface="TH SarabunPSK"/>
                <a:cs typeface="TH SarabunPSK"/>
              </a:rPr>
              <a:t>ำ</a:t>
            </a:r>
            <a:r>
              <a:rPr sz="1100" dirty="0" err="1">
                <a:solidFill>
                  <a:srgbClr val="FF0066"/>
                </a:solidFill>
                <a:latin typeface="TH SarabunPSK"/>
                <a:cs typeface="TH SarabunPSK"/>
              </a:rPr>
              <a:t>แผนฯ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 ร่</a:t>
            </a:r>
            <a:r>
              <a:rPr sz="1100" spc="-35" dirty="0">
                <a:solidFill>
                  <a:srgbClr val="FF0066"/>
                </a:solidFill>
                <a:latin typeface="TH SarabunPSK"/>
                <a:cs typeface="TH SarabunPSK"/>
              </a:rPr>
              <a:t>วม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กั</a:t>
            </a:r>
            <a:r>
              <a:rPr sz="1100" spc="-40" dirty="0">
                <a:solidFill>
                  <a:srgbClr val="FF0066"/>
                </a:solidFill>
                <a:latin typeface="TH SarabunPSK"/>
                <a:cs typeface="TH SarabunPSK"/>
              </a:rPr>
              <a:t>บ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พื้</a:t>
            </a:r>
            <a:r>
              <a:rPr sz="1100" spc="-45" dirty="0">
                <a:solidFill>
                  <a:srgbClr val="FF0066"/>
                </a:solidFill>
                <a:latin typeface="TH SarabunPSK"/>
                <a:cs typeface="TH SarabunPSK"/>
              </a:rPr>
              <a:t>น</a:t>
            </a:r>
            <a:r>
              <a:rPr sz="1100" dirty="0">
                <a:solidFill>
                  <a:srgbClr val="FF0066"/>
                </a:solidFill>
                <a:latin typeface="TH SarabunPSK"/>
                <a:cs typeface="TH SarabunPSK"/>
              </a:rPr>
              <a:t>ที่</a:t>
            </a:r>
            <a:r>
              <a:rPr sz="1100" spc="-20" dirty="0">
                <a:solidFill>
                  <a:srgbClr val="FF0066"/>
                </a:solidFill>
                <a:latin typeface="TH SarabunPSK"/>
                <a:cs typeface="TH SarabunPSK"/>
              </a:rPr>
              <a:t> </a:t>
            </a:r>
            <a:r>
              <a:rPr sz="1100" b="1" i="1" u="sng" dirty="0">
                <a:solidFill>
                  <a:srgbClr val="FF0000"/>
                </a:solidFill>
                <a:latin typeface="TH SarabunPSK"/>
                <a:cs typeface="TH SarabunPSK"/>
              </a:rPr>
              <a:t> </a:t>
            </a:r>
            <a:r>
              <a:rPr sz="1100" b="1" i="1" u="sng" spc="-45" dirty="0" err="1">
                <a:solidFill>
                  <a:srgbClr val="FF0000"/>
                </a:solidFill>
                <a:latin typeface="TH SarabunPSK"/>
                <a:cs typeface="TH SarabunPSK"/>
              </a:rPr>
              <a:t>โด</a:t>
            </a:r>
            <a:r>
              <a:rPr sz="1100" b="1" i="1" u="sng" spc="-40" dirty="0" err="1">
                <a:solidFill>
                  <a:srgbClr val="FF0000"/>
                </a:solidFill>
                <a:latin typeface="TH SarabunPSK"/>
                <a:cs typeface="TH SarabunPSK"/>
              </a:rPr>
              <a:t>ย</a:t>
            </a:r>
            <a:r>
              <a:rPr sz="1100" b="1" i="1" u="sng" dirty="0" err="1">
                <a:solidFill>
                  <a:srgbClr val="FF0000"/>
                </a:solidFill>
                <a:latin typeface="TH SarabunPSK"/>
                <a:cs typeface="TH SarabunPSK"/>
              </a:rPr>
              <a:t>วิ</a:t>
            </a:r>
            <a:r>
              <a:rPr sz="1100" b="1" i="1" u="sng" spc="-45" dirty="0" err="1">
                <a:solidFill>
                  <a:srgbClr val="FF0000"/>
                </a:solidFill>
                <a:latin typeface="TH SarabunPSK"/>
                <a:cs typeface="TH SarabunPSK"/>
              </a:rPr>
              <a:t>เ</a:t>
            </a:r>
            <a:r>
              <a:rPr sz="1100" b="1" i="1" u="sng" spc="-40" dirty="0" err="1">
                <a:solidFill>
                  <a:srgbClr val="FF0000"/>
                </a:solidFill>
                <a:latin typeface="TH SarabunPSK"/>
                <a:cs typeface="TH SarabunPSK"/>
              </a:rPr>
              <a:t>ค</a:t>
            </a:r>
            <a:r>
              <a:rPr sz="1100" b="1" i="1" u="sng" spc="-45" dirty="0" err="1">
                <a:solidFill>
                  <a:srgbClr val="FF0000"/>
                </a:solidFill>
                <a:latin typeface="TH SarabunPSK"/>
                <a:cs typeface="TH SarabunPSK"/>
              </a:rPr>
              <a:t>ร</a:t>
            </a:r>
            <a:r>
              <a:rPr sz="1100" b="1" i="1" u="sng" spc="-40" dirty="0" err="1">
                <a:solidFill>
                  <a:srgbClr val="FF0000"/>
                </a:solidFill>
                <a:latin typeface="TH SarabunPSK"/>
                <a:cs typeface="TH SarabunPSK"/>
              </a:rPr>
              <a:t>า</a:t>
            </a:r>
            <a:r>
              <a:rPr sz="1100" b="1" i="1" u="sng" spc="-35" dirty="0" err="1">
                <a:solidFill>
                  <a:srgbClr val="FF0000"/>
                </a:solidFill>
                <a:latin typeface="TH SarabunPSK"/>
                <a:cs typeface="TH SarabunPSK"/>
              </a:rPr>
              <a:t>ะ</a:t>
            </a:r>
            <a:r>
              <a:rPr sz="1100" b="1" i="1" u="sng" dirty="0" err="1">
                <a:solidFill>
                  <a:srgbClr val="FF0000"/>
                </a:solidFill>
                <a:latin typeface="TH SarabunPSK"/>
                <a:cs typeface="TH SarabunPSK"/>
              </a:rPr>
              <a:t>ห์</a:t>
            </a:r>
            <a:r>
              <a:rPr sz="1100" b="1" i="1" u="sng" spc="-5" dirty="0" err="1">
                <a:solidFill>
                  <a:srgbClr val="FF0000"/>
                </a:solidFill>
                <a:latin typeface="TH SarabunPSK"/>
                <a:cs typeface="TH SarabunPSK"/>
              </a:rPr>
              <a:t>ศ</a:t>
            </a:r>
            <a:r>
              <a:rPr sz="1100" b="1" i="1" u="sng" dirty="0" err="1">
                <a:solidFill>
                  <a:srgbClr val="FF0000"/>
                </a:solidFill>
                <a:latin typeface="TH SarabunPSK"/>
                <a:cs typeface="TH SarabunPSK"/>
              </a:rPr>
              <a:t>ั</a:t>
            </a:r>
            <a:r>
              <a:rPr sz="1100" b="1" i="1" u="sng" spc="-35" dirty="0" err="1">
                <a:solidFill>
                  <a:srgbClr val="FF0000"/>
                </a:solidFill>
                <a:latin typeface="TH SarabunPSK"/>
                <a:cs typeface="TH SarabunPSK"/>
              </a:rPr>
              <a:t>ก</a:t>
            </a:r>
            <a:r>
              <a:rPr sz="1100" b="1" i="1" u="sng" spc="-40" dirty="0" err="1">
                <a:solidFill>
                  <a:srgbClr val="FF0000"/>
                </a:solidFill>
                <a:latin typeface="TH SarabunPSK"/>
                <a:cs typeface="TH SarabunPSK"/>
              </a:rPr>
              <a:t>ย</a:t>
            </a:r>
            <a:r>
              <a:rPr sz="1100" b="1" i="1" u="sng" spc="-35" dirty="0" err="1">
                <a:solidFill>
                  <a:srgbClr val="FF0000"/>
                </a:solidFill>
                <a:latin typeface="TH SarabunPSK"/>
                <a:cs typeface="TH SarabunPSK"/>
              </a:rPr>
              <a:t>ภ</a:t>
            </a:r>
            <a:r>
              <a:rPr sz="1100" b="1" i="1" u="sng" spc="-40" dirty="0" err="1">
                <a:solidFill>
                  <a:srgbClr val="FF0000"/>
                </a:solidFill>
                <a:latin typeface="TH SarabunPSK"/>
                <a:cs typeface="TH SarabunPSK"/>
              </a:rPr>
              <a:t>า</a:t>
            </a:r>
            <a:r>
              <a:rPr sz="1100" b="1" i="1" u="sng" spc="-31" dirty="0" err="1">
                <a:solidFill>
                  <a:srgbClr val="FF0000"/>
                </a:solidFill>
                <a:latin typeface="TH SarabunPSK"/>
                <a:cs typeface="TH SarabunPSK"/>
              </a:rPr>
              <a:t>พ</a:t>
            </a:r>
            <a:r>
              <a:rPr lang="th-TH" sz="1100" b="1" i="1" u="sng" spc="-31" dirty="0">
                <a:solidFill>
                  <a:srgbClr val="FF0000"/>
                </a:solidFill>
                <a:latin typeface="TH SarabunPSK"/>
                <a:cs typeface="TH SarabunPSK"/>
              </a:rPr>
              <a:t/>
            </a:r>
            <a:br>
              <a:rPr lang="th-TH" sz="1100" b="1" i="1" u="sng" spc="-31" dirty="0">
                <a:solidFill>
                  <a:srgbClr val="FF0000"/>
                </a:solidFill>
                <a:latin typeface="TH SarabunPSK"/>
                <a:cs typeface="TH SarabunPSK"/>
              </a:rPr>
            </a:br>
            <a:r>
              <a:rPr sz="1100" b="1" i="1" u="sng" spc="-40" dirty="0" err="1">
                <a:solidFill>
                  <a:srgbClr val="FF0000"/>
                </a:solidFill>
                <a:latin typeface="TH SarabunPSK"/>
                <a:cs typeface="TH SarabunPSK"/>
              </a:rPr>
              <a:t>แ</a:t>
            </a:r>
            <a:r>
              <a:rPr sz="1100" b="1" i="1" u="sng" spc="-35" dirty="0" err="1">
                <a:solidFill>
                  <a:srgbClr val="FF0000"/>
                </a:solidFill>
                <a:latin typeface="TH SarabunPSK"/>
                <a:cs typeface="TH SarabunPSK"/>
              </a:rPr>
              <a:t>ละ</a:t>
            </a:r>
            <a:r>
              <a:rPr sz="1100" b="1" i="1" u="sng" spc="-31" dirty="0" err="1">
                <a:solidFill>
                  <a:srgbClr val="FF0000"/>
                </a:solidFill>
                <a:latin typeface="TH SarabunPSK"/>
                <a:cs typeface="TH SarabunPSK"/>
              </a:rPr>
              <a:t>ค</a:t>
            </a:r>
            <a:r>
              <a:rPr sz="1100" b="1" i="1" u="sng" spc="-45" dirty="0" err="1">
                <a:solidFill>
                  <a:srgbClr val="FF0000"/>
                </a:solidFill>
                <a:latin typeface="TH SarabunPSK"/>
                <a:cs typeface="TH SarabunPSK"/>
              </a:rPr>
              <a:t>ว</a:t>
            </a:r>
            <a:r>
              <a:rPr sz="1100" b="1" i="1" u="sng" spc="-40" dirty="0" err="1">
                <a:solidFill>
                  <a:srgbClr val="FF0000"/>
                </a:solidFill>
                <a:latin typeface="TH SarabunPSK"/>
                <a:cs typeface="TH SarabunPSK"/>
              </a:rPr>
              <a:t>า</a:t>
            </a:r>
            <a:r>
              <a:rPr sz="1100" b="1" i="1" u="sng" spc="-35" dirty="0" err="1">
                <a:solidFill>
                  <a:srgbClr val="FF0000"/>
                </a:solidFill>
                <a:latin typeface="TH SarabunPSK"/>
                <a:cs typeface="TH SarabunPSK"/>
              </a:rPr>
              <a:t>ม</a:t>
            </a:r>
            <a:r>
              <a:rPr sz="1100" b="1" i="1" u="sng" spc="-5" dirty="0" err="1">
                <a:solidFill>
                  <a:srgbClr val="FF0000"/>
                </a:solidFill>
                <a:latin typeface="TH SarabunPSK"/>
                <a:cs typeface="TH SarabunPSK"/>
              </a:rPr>
              <a:t>ต</a:t>
            </a:r>
            <a:r>
              <a:rPr sz="1100" b="1" i="1" u="sng" dirty="0" err="1">
                <a:solidFill>
                  <a:srgbClr val="FF0000"/>
                </a:solidFill>
                <a:latin typeface="TH SarabunPSK"/>
                <a:cs typeface="TH SarabunPSK"/>
              </a:rPr>
              <a:t>้</a:t>
            </a:r>
            <a:r>
              <a:rPr sz="1100" b="1" i="1" u="sng" spc="-40" dirty="0" err="1">
                <a:solidFill>
                  <a:srgbClr val="FF0000"/>
                </a:solidFill>
                <a:latin typeface="TH SarabunPSK"/>
                <a:cs typeface="TH SarabunPSK"/>
              </a:rPr>
              <a:t>อ</a:t>
            </a:r>
            <a:r>
              <a:rPr sz="1100" b="1" i="1" u="sng" spc="-20" dirty="0" err="1">
                <a:solidFill>
                  <a:srgbClr val="FF0000"/>
                </a:solidFill>
                <a:latin typeface="TH SarabunPSK"/>
                <a:cs typeface="TH SarabunPSK"/>
              </a:rPr>
              <a:t>ง</a:t>
            </a:r>
            <a:r>
              <a:rPr sz="1100" b="1" i="1" u="sng" spc="-35" dirty="0" err="1">
                <a:solidFill>
                  <a:srgbClr val="FF0000"/>
                </a:solidFill>
                <a:latin typeface="TH SarabunPSK"/>
                <a:cs typeface="TH SarabunPSK"/>
              </a:rPr>
              <a:t>ก</a:t>
            </a:r>
            <a:r>
              <a:rPr sz="1100" b="1" i="1" u="sng" spc="-31" dirty="0" err="1">
                <a:solidFill>
                  <a:srgbClr val="FF0000"/>
                </a:solidFill>
                <a:latin typeface="TH SarabunPSK"/>
                <a:cs typeface="TH SarabunPSK"/>
              </a:rPr>
              <a:t>า</a:t>
            </a:r>
            <a:r>
              <a:rPr sz="1100" b="1" i="1" u="sng" dirty="0" err="1">
                <a:solidFill>
                  <a:srgbClr val="FF0000"/>
                </a:solidFill>
                <a:latin typeface="TH SarabunPSK"/>
                <a:cs typeface="TH SarabunPSK"/>
              </a:rPr>
              <a:t>ร</a:t>
            </a:r>
            <a:r>
              <a:rPr lang="th-TH" sz="1100" b="1" i="1" u="sng" dirty="0">
                <a:solidFill>
                  <a:srgbClr val="FF0000"/>
                </a:solidFill>
                <a:latin typeface="TH SarabunPSK"/>
                <a:cs typeface="TH SarabunPSK"/>
              </a:rPr>
              <a:t>ของพื้นที่ (</a:t>
            </a:r>
            <a:r>
              <a:rPr lang="en-US" sz="1100" b="1" i="1" u="sng" dirty="0">
                <a:solidFill>
                  <a:srgbClr val="FF0000"/>
                </a:solidFill>
                <a:latin typeface="TH SarabunPSK"/>
                <a:cs typeface="TH SarabunPSK"/>
              </a:rPr>
              <a:t>Bottom-Up)</a:t>
            </a:r>
          </a:p>
        </p:txBody>
      </p:sp>
      <p:sp>
        <p:nvSpPr>
          <p:cNvPr id="92" name="object 92"/>
          <p:cNvSpPr txBox="1"/>
          <p:nvPr/>
        </p:nvSpPr>
        <p:spPr>
          <a:xfrm>
            <a:off x="1726853" y="6201295"/>
            <a:ext cx="2419475" cy="30986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i="1" dirty="0" err="1">
                <a:solidFill>
                  <a:prstClr val="black"/>
                </a:solidFill>
                <a:latin typeface="TH SarabunPSK"/>
                <a:cs typeface="TH SarabunPSK"/>
              </a:rPr>
              <a:t>ขั</a:t>
            </a:r>
            <a:r>
              <a:rPr lang="th-TH" sz="1100" b="1" i="1" dirty="0">
                <a:solidFill>
                  <a:prstClr val="black"/>
                </a:solidFill>
                <a:latin typeface="TH SarabunPSK"/>
                <a:cs typeface="TH SarabunPSK"/>
              </a:rPr>
              <a:t>้</a:t>
            </a:r>
            <a:r>
              <a:rPr sz="1100" b="1" i="1" dirty="0" err="1">
                <a:solidFill>
                  <a:prstClr val="black"/>
                </a:solidFill>
                <a:latin typeface="TH SarabunPSK"/>
                <a:cs typeface="TH SarabunPSK"/>
              </a:rPr>
              <a:t>นทบ</a:t>
            </a:r>
            <a:r>
              <a:rPr sz="1100" b="1" i="1" spc="5" dirty="0" err="1">
                <a:solidFill>
                  <a:prstClr val="black"/>
                </a:solidFill>
                <a:latin typeface="TH SarabunPSK"/>
                <a:cs typeface="TH SarabunPSK"/>
              </a:rPr>
              <a:t>ท</a:t>
            </a:r>
            <a:r>
              <a:rPr sz="1100" b="1" i="1" dirty="0" err="1">
                <a:solidFill>
                  <a:prstClr val="black"/>
                </a:solidFill>
                <a:latin typeface="TH SarabunPSK"/>
                <a:cs typeface="TH SarabunPSK"/>
              </a:rPr>
              <a:t>วน</a:t>
            </a:r>
            <a:r>
              <a:rPr sz="1100" b="1" i="1" spc="5" dirty="0" err="1">
                <a:solidFill>
                  <a:prstClr val="black"/>
                </a:solidFill>
                <a:latin typeface="TH SarabunPSK"/>
                <a:cs typeface="TH SarabunPSK"/>
              </a:rPr>
              <a:t>+</a:t>
            </a:r>
            <a:r>
              <a:rPr sz="1100" b="1" i="1" dirty="0" err="1">
                <a:solidFill>
                  <a:prstClr val="black"/>
                </a:solidFill>
                <a:latin typeface="TH SarabunPSK"/>
                <a:cs typeface="TH SarabunPSK"/>
              </a:rPr>
              <a:t>วางแ</a:t>
            </a:r>
            <a:r>
              <a:rPr sz="1100" b="1" i="1" spc="-11" dirty="0" err="1">
                <a:solidFill>
                  <a:prstClr val="black"/>
                </a:solidFill>
                <a:latin typeface="TH SarabunPSK"/>
                <a:cs typeface="TH SarabunPSK"/>
              </a:rPr>
              <a:t>ผ</a:t>
            </a:r>
            <a:r>
              <a:rPr sz="1100" b="1" i="1" dirty="0" err="1">
                <a:solidFill>
                  <a:prstClr val="black"/>
                </a:solidFill>
                <a:latin typeface="TH SarabunPSK"/>
                <a:cs typeface="TH SarabunPSK"/>
              </a:rPr>
              <a:t>น</a:t>
            </a:r>
            <a:r>
              <a:rPr lang="th-TH" sz="1100" b="1" i="1" dirty="0">
                <a:solidFill>
                  <a:prstClr val="black"/>
                </a:solidFill>
                <a:latin typeface="TH SarabunPSK"/>
                <a:cs typeface="TH SarabunPSK"/>
              </a:rPr>
              <a:t>ง</a:t>
            </a:r>
            <a:r>
              <a:rPr sz="1100" b="1" i="1" dirty="0" err="1">
                <a:solidFill>
                  <a:prstClr val="black"/>
                </a:solidFill>
                <a:latin typeface="TH SarabunPSK"/>
                <a:cs typeface="TH SarabunPSK"/>
              </a:rPr>
              <a:t>บประมาณ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8828660" y="6168237"/>
            <a:ext cx="1330325" cy="2933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algn="ctr" defTabSz="914128"/>
            <a:r>
              <a:rPr sz="1100" b="1" i="1" dirty="0" err="1">
                <a:solidFill>
                  <a:prstClr val="black"/>
                </a:solidFill>
                <a:latin typeface="TH SarabunPSK"/>
                <a:cs typeface="TH SarabunPSK"/>
              </a:rPr>
              <a:t>ขั</a:t>
            </a:r>
            <a:r>
              <a:rPr lang="th-TH" sz="1100" b="1" i="1" dirty="0">
                <a:solidFill>
                  <a:prstClr val="black"/>
                </a:solidFill>
                <a:latin typeface="TH SarabunPSK"/>
                <a:cs typeface="TH SarabunPSK"/>
              </a:rPr>
              <a:t>้</a:t>
            </a:r>
            <a:r>
              <a:rPr sz="1100" b="1" i="1" dirty="0" err="1">
                <a:solidFill>
                  <a:prstClr val="black"/>
                </a:solidFill>
                <a:latin typeface="TH SarabunPSK"/>
                <a:cs typeface="TH SarabunPSK"/>
              </a:rPr>
              <a:t>นอนุมัติงบประมาณ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1771002" y="1174423"/>
            <a:ext cx="126364" cy="34036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dirty="0">
                <a:solidFill>
                  <a:srgbClr val="FFFFFF"/>
                </a:solidFill>
                <a:latin typeface="TH SarabunPSK" panose="020B0500040200020003"/>
                <a:cs typeface="TH SarabunPSK"/>
              </a:rPr>
              <a:t>1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2479734" y="2023491"/>
            <a:ext cx="126364" cy="34036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dirty="0">
                <a:solidFill>
                  <a:srgbClr val="6F2F9F"/>
                </a:solidFill>
                <a:latin typeface="TH SarabunPSK" panose="020B0500040200020003"/>
                <a:cs typeface="TH SarabunPSK"/>
              </a:rPr>
              <a:t>2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8359297" y="1435353"/>
            <a:ext cx="199391" cy="2933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dirty="0">
                <a:solidFill>
                  <a:srgbClr val="FFFFFF"/>
                </a:solidFill>
                <a:latin typeface="TH SarabunPSK" panose="020B0500040200020003"/>
                <a:cs typeface="TH SarabunPSK"/>
              </a:rPr>
              <a:t>10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9829050" y="4327147"/>
            <a:ext cx="160020" cy="2311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spc="-5" dirty="0">
                <a:solidFill>
                  <a:srgbClr val="FFFFFF"/>
                </a:solidFill>
                <a:latin typeface="TH SarabunPSK" panose="020B0500040200020003"/>
                <a:cs typeface="TH SarabunPSK"/>
              </a:rPr>
              <a:t>12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10331408" y="2648327"/>
            <a:ext cx="1059181" cy="2311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u="sng" spc="5" dirty="0">
                <a:solidFill>
                  <a:srgbClr val="0000FF"/>
                </a:solidFill>
                <a:latin typeface="TH SarabunPSK"/>
                <a:cs typeface="TH SarabunPSK"/>
              </a:rPr>
              <a:t> </a:t>
            </a:r>
            <a:r>
              <a:rPr sz="1100" b="1" u="sng" dirty="0">
                <a:solidFill>
                  <a:srgbClr val="0000FF"/>
                </a:solidFill>
                <a:latin typeface="TH SarabunPSK"/>
                <a:cs typeface="TH SarabunPSK"/>
              </a:rPr>
              <a:t>7 </a:t>
            </a:r>
            <a:r>
              <a:rPr sz="1100" b="1" u="sng" spc="-11" dirty="0">
                <a:solidFill>
                  <a:srgbClr val="0000FF"/>
                </a:solidFill>
                <a:latin typeface="TH SarabunPSK"/>
                <a:cs typeface="TH SarabunPSK"/>
              </a:rPr>
              <a:t> </a:t>
            </a:r>
            <a:r>
              <a:rPr lang="th-TH" sz="1100" b="1" u="sng" dirty="0">
                <a:solidFill>
                  <a:srgbClr val="0000FF"/>
                </a:solidFill>
                <a:latin typeface="TH SarabunPSK"/>
                <a:cs typeface="TH SarabunPSK"/>
              </a:rPr>
              <a:t>ก.ย.</a:t>
            </a:r>
            <a:r>
              <a:rPr sz="1100" b="1" u="sng" dirty="0">
                <a:solidFill>
                  <a:srgbClr val="0000FF"/>
                </a:solidFill>
                <a:latin typeface="TH SarabunPSK"/>
                <a:cs typeface="TH SarabunPSK"/>
              </a:rPr>
              <a:t> </a:t>
            </a:r>
            <a:r>
              <a:rPr sz="1100" b="1" u="sng" spc="-25" dirty="0">
                <a:solidFill>
                  <a:srgbClr val="0000FF"/>
                </a:solidFill>
                <a:latin typeface="TH SarabunPSK"/>
                <a:cs typeface="TH SarabunPSK"/>
              </a:rPr>
              <a:t> </a:t>
            </a:r>
            <a:r>
              <a:rPr sz="1100" b="1" u="sng" spc="-5" dirty="0">
                <a:solidFill>
                  <a:srgbClr val="0000FF"/>
                </a:solidFill>
                <a:latin typeface="TH SarabunPSK"/>
                <a:cs typeface="TH SarabunPSK"/>
              </a:rPr>
              <a:t>2561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99" name="object 99"/>
          <p:cNvSpPr/>
          <p:nvPr/>
        </p:nvSpPr>
        <p:spPr>
          <a:xfrm>
            <a:off x="9950957" y="2164843"/>
            <a:ext cx="394208" cy="519684"/>
          </a:xfrm>
          <a:custGeom>
            <a:avLst/>
            <a:gdLst/>
            <a:ahLst/>
            <a:cxnLst/>
            <a:rect l="l" t="t" r="r" b="b"/>
            <a:pathLst>
              <a:path w="394208" h="519684">
                <a:moveTo>
                  <a:pt x="297180" y="439928"/>
                </a:moveTo>
                <a:lnTo>
                  <a:pt x="164592" y="439928"/>
                </a:lnTo>
                <a:lnTo>
                  <a:pt x="230886" y="519684"/>
                </a:lnTo>
                <a:lnTo>
                  <a:pt x="297180" y="439928"/>
                </a:lnTo>
                <a:close/>
              </a:path>
              <a:path w="394208" h="519684">
                <a:moveTo>
                  <a:pt x="394208" y="76073"/>
                </a:moveTo>
                <a:lnTo>
                  <a:pt x="297180" y="79756"/>
                </a:lnTo>
                <a:lnTo>
                  <a:pt x="67675" y="79756"/>
                </a:lnTo>
                <a:lnTo>
                  <a:pt x="70866" y="185293"/>
                </a:lnTo>
                <a:lnTo>
                  <a:pt x="0" y="259842"/>
                </a:lnTo>
                <a:lnTo>
                  <a:pt x="70866" y="334391"/>
                </a:lnTo>
                <a:lnTo>
                  <a:pt x="67564" y="443611"/>
                </a:lnTo>
                <a:lnTo>
                  <a:pt x="164592" y="439928"/>
                </a:lnTo>
                <a:lnTo>
                  <a:pt x="394096" y="439928"/>
                </a:lnTo>
                <a:lnTo>
                  <a:pt x="390906" y="334391"/>
                </a:lnTo>
                <a:lnTo>
                  <a:pt x="461772" y="259842"/>
                </a:lnTo>
                <a:lnTo>
                  <a:pt x="390906" y="185293"/>
                </a:lnTo>
                <a:lnTo>
                  <a:pt x="394096" y="79756"/>
                </a:lnTo>
                <a:lnTo>
                  <a:pt x="164592" y="79756"/>
                </a:lnTo>
                <a:lnTo>
                  <a:pt x="67564" y="76073"/>
                </a:lnTo>
                <a:lnTo>
                  <a:pt x="394208" y="76073"/>
                </a:lnTo>
                <a:close/>
              </a:path>
              <a:path w="394208" h="519684">
                <a:moveTo>
                  <a:pt x="394096" y="439928"/>
                </a:moveTo>
                <a:lnTo>
                  <a:pt x="297180" y="439928"/>
                </a:lnTo>
                <a:lnTo>
                  <a:pt x="394208" y="443611"/>
                </a:lnTo>
                <a:lnTo>
                  <a:pt x="394096" y="439928"/>
                </a:lnTo>
                <a:close/>
              </a:path>
              <a:path w="394208" h="519684">
                <a:moveTo>
                  <a:pt x="230886" y="0"/>
                </a:moveTo>
                <a:lnTo>
                  <a:pt x="164592" y="79756"/>
                </a:lnTo>
                <a:lnTo>
                  <a:pt x="297180" y="79756"/>
                </a:lnTo>
                <a:lnTo>
                  <a:pt x="230886" y="0"/>
                </a:lnTo>
                <a:close/>
              </a:path>
            </a:pathLst>
          </a:custGeom>
          <a:solidFill>
            <a:srgbClr val="0099FF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00" name="object 100"/>
          <p:cNvSpPr/>
          <p:nvPr/>
        </p:nvSpPr>
        <p:spPr>
          <a:xfrm>
            <a:off x="9950970" y="2164843"/>
            <a:ext cx="461772" cy="519684"/>
          </a:xfrm>
          <a:custGeom>
            <a:avLst/>
            <a:gdLst/>
            <a:ahLst/>
            <a:cxnLst/>
            <a:rect l="l" t="t" r="r" b="b"/>
            <a:pathLst>
              <a:path w="461772" h="519684">
                <a:moveTo>
                  <a:pt x="0" y="259842"/>
                </a:moveTo>
                <a:lnTo>
                  <a:pt x="70866" y="185293"/>
                </a:lnTo>
                <a:lnTo>
                  <a:pt x="67564" y="76073"/>
                </a:lnTo>
                <a:lnTo>
                  <a:pt x="164592" y="79756"/>
                </a:lnTo>
                <a:lnTo>
                  <a:pt x="230886" y="0"/>
                </a:lnTo>
                <a:lnTo>
                  <a:pt x="297180" y="79756"/>
                </a:lnTo>
                <a:lnTo>
                  <a:pt x="394208" y="76073"/>
                </a:lnTo>
                <a:lnTo>
                  <a:pt x="390906" y="185293"/>
                </a:lnTo>
                <a:lnTo>
                  <a:pt x="461772" y="259842"/>
                </a:lnTo>
                <a:lnTo>
                  <a:pt x="390906" y="334391"/>
                </a:lnTo>
                <a:lnTo>
                  <a:pt x="394208" y="443611"/>
                </a:lnTo>
                <a:lnTo>
                  <a:pt x="297180" y="439928"/>
                </a:lnTo>
                <a:lnTo>
                  <a:pt x="230886" y="519684"/>
                </a:lnTo>
                <a:lnTo>
                  <a:pt x="164592" y="439928"/>
                </a:lnTo>
                <a:lnTo>
                  <a:pt x="67564" y="443611"/>
                </a:lnTo>
                <a:lnTo>
                  <a:pt x="70866" y="334391"/>
                </a:lnTo>
                <a:lnTo>
                  <a:pt x="0" y="259842"/>
                </a:lnTo>
                <a:close/>
              </a:path>
            </a:pathLst>
          </a:custGeom>
          <a:ln w="25908">
            <a:solidFill>
              <a:srgbClr val="8EB4E2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10103370" y="2278891"/>
            <a:ext cx="160020" cy="2311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spc="-5" dirty="0">
                <a:solidFill>
                  <a:srgbClr val="FFFFFF"/>
                </a:solidFill>
                <a:latin typeface="TH SarabunPSK" panose="020B0500040200020003"/>
                <a:cs typeface="TH SarabunPSK"/>
              </a:rPr>
              <a:t>13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02" name="object 102"/>
          <p:cNvSpPr/>
          <p:nvPr/>
        </p:nvSpPr>
        <p:spPr>
          <a:xfrm>
            <a:off x="10182607" y="2684536"/>
            <a:ext cx="0" cy="1046861"/>
          </a:xfrm>
          <a:custGeom>
            <a:avLst/>
            <a:gdLst/>
            <a:ahLst/>
            <a:cxnLst/>
            <a:rect l="l" t="t" r="r" b="b"/>
            <a:pathLst>
              <a:path h="1046861">
                <a:moveTo>
                  <a:pt x="0" y="0"/>
                </a:moveTo>
                <a:lnTo>
                  <a:pt x="0" y="1046861"/>
                </a:lnTo>
              </a:path>
            </a:pathLst>
          </a:custGeom>
          <a:ln w="28956">
            <a:solidFill>
              <a:srgbClr val="0099FF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03" name="object 103"/>
          <p:cNvSpPr/>
          <p:nvPr/>
        </p:nvSpPr>
        <p:spPr>
          <a:xfrm>
            <a:off x="3560827" y="2489455"/>
            <a:ext cx="0" cy="1270000"/>
          </a:xfrm>
          <a:custGeom>
            <a:avLst/>
            <a:gdLst/>
            <a:ahLst/>
            <a:cxnLst/>
            <a:rect l="l" t="t" r="r" b="b"/>
            <a:pathLst>
              <a:path h="1270000">
                <a:moveTo>
                  <a:pt x="0" y="0"/>
                </a:moveTo>
                <a:lnTo>
                  <a:pt x="0" y="1270000"/>
                </a:lnTo>
              </a:path>
            </a:pathLst>
          </a:custGeom>
          <a:ln w="28956">
            <a:solidFill>
              <a:srgbClr val="FF3399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4800631" y="2819430"/>
            <a:ext cx="1327151" cy="87185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marR="12700" defTabSz="914128"/>
            <a:endParaRPr sz="1100" dirty="0">
              <a:solidFill>
                <a:prstClr val="black"/>
              </a:solidFill>
              <a:latin typeface="TH SarabunPSK" panose="020B0500040200020003"/>
              <a:cs typeface="TH SarabunPSK"/>
            </a:endParaRPr>
          </a:p>
        </p:txBody>
      </p:sp>
      <p:sp>
        <p:nvSpPr>
          <p:cNvPr id="107" name="object 107"/>
          <p:cNvSpPr/>
          <p:nvPr/>
        </p:nvSpPr>
        <p:spPr>
          <a:xfrm>
            <a:off x="0" y="22"/>
            <a:ext cx="12192000" cy="566927"/>
          </a:xfrm>
          <a:custGeom>
            <a:avLst/>
            <a:gdLst/>
            <a:ahLst/>
            <a:cxnLst/>
            <a:rect l="l" t="t" r="r" b="b"/>
            <a:pathLst>
              <a:path w="9143999" h="566927">
                <a:moveTo>
                  <a:pt x="9143999" y="0"/>
                </a:moveTo>
                <a:lnTo>
                  <a:pt x="0" y="0"/>
                </a:lnTo>
                <a:lnTo>
                  <a:pt x="0" y="566927"/>
                </a:lnTo>
                <a:lnTo>
                  <a:pt x="9143999" y="566927"/>
                </a:lnTo>
                <a:lnTo>
                  <a:pt x="9143999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white"/>
              </a:solidFill>
              <a:cs typeface="TH SarabunPSK" panose="020B0500040200020003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0" y="26288"/>
            <a:ext cx="12192000" cy="43831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algn="ctr" defTabSz="914128"/>
            <a:r>
              <a:rPr lang="th-TH" sz="2000" b="1" dirty="0">
                <a:solidFill>
                  <a:prstClr val="black"/>
                </a:solidFill>
                <a:latin typeface="Snap ITC" panose="04040A07060A02020202" pitchFamily="82" charset="0"/>
                <a:cs typeface="TH SarabunPSK" panose="020B0500040200020003"/>
              </a:rPr>
              <a:t>ขั้นตอนและ</a:t>
            </a:r>
            <a:r>
              <a:rPr sz="2000" b="1" dirty="0" err="1">
                <a:solidFill>
                  <a:prstClr val="black"/>
                </a:solidFill>
                <a:latin typeface="Snap ITC" panose="04040A07060A02020202" pitchFamily="82" charset="0"/>
                <a:cs typeface="TH SarabunPSK" panose="020B0500040200020003"/>
              </a:rPr>
              <a:t>ปฏิทินงบประมาณรายจ่ายประจ</a:t>
            </a:r>
            <a:r>
              <a:rPr lang="th-TH" sz="2000" b="1" dirty="0">
                <a:solidFill>
                  <a:prstClr val="black"/>
                </a:solidFill>
                <a:latin typeface="Snap ITC" panose="04040A07060A02020202" pitchFamily="82" charset="0"/>
                <a:cs typeface="TH SarabunPSK" panose="020B0500040200020003"/>
              </a:rPr>
              <a:t>ำ</a:t>
            </a:r>
            <a:r>
              <a:rPr sz="2000" b="1" dirty="0" err="1">
                <a:solidFill>
                  <a:prstClr val="black"/>
                </a:solidFill>
                <a:latin typeface="Snap ITC" panose="04040A07060A02020202" pitchFamily="82" charset="0"/>
                <a:cs typeface="TH SarabunPSK" panose="020B0500040200020003"/>
              </a:rPr>
              <a:t>ปีงบประมาณ</a:t>
            </a:r>
            <a:r>
              <a:rPr sz="2000" b="1" dirty="0">
                <a:solidFill>
                  <a:prstClr val="black"/>
                </a:solidFill>
                <a:latin typeface="Snap ITC" panose="04040A07060A02020202" pitchFamily="82" charset="0"/>
                <a:cs typeface="TH SarabunPSK" panose="020B0500040200020003"/>
              </a:rPr>
              <a:t> พ.ศ. 2562</a:t>
            </a:r>
            <a:endParaRPr sz="2000" dirty="0">
              <a:solidFill>
                <a:prstClr val="black"/>
              </a:solidFill>
              <a:latin typeface="Snap ITC" panose="04040A07060A02020202" pitchFamily="82" charset="0"/>
              <a:cs typeface="TH SarabunPSK" panose="020B0500040200020003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1659127" y="605798"/>
            <a:ext cx="3522473" cy="50609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spc="-15" dirty="0">
                <a:solidFill>
                  <a:srgbClr val="6F2F9F"/>
                </a:solidFill>
                <a:latin typeface="TH SarabunPSK"/>
                <a:cs typeface="TH SarabunPSK"/>
              </a:rPr>
              <a:t>1</a:t>
            </a:r>
            <a:r>
              <a:rPr sz="1100" b="1" spc="-11" dirty="0">
                <a:solidFill>
                  <a:srgbClr val="6F2F9F"/>
                </a:solidFill>
                <a:latin typeface="TH SarabunPSK"/>
                <a:cs typeface="TH SarabunPSK"/>
              </a:rPr>
              <a:t>3</a:t>
            </a:r>
            <a:r>
              <a:rPr sz="1100" b="1" spc="-5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lang="th-TH" sz="1100" b="1" spc="-15" dirty="0">
                <a:solidFill>
                  <a:srgbClr val="6F2F9F"/>
                </a:solidFill>
                <a:latin typeface="TH SarabunPSK"/>
                <a:cs typeface="TH SarabunPSK"/>
              </a:rPr>
              <a:t>มิ.ย.</a:t>
            </a:r>
            <a:r>
              <a:rPr sz="1100" b="1" spc="-5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lang="th-TH" sz="1100" b="1" spc="-5" dirty="0">
                <a:solidFill>
                  <a:srgbClr val="6F2F9F"/>
                </a:solidFill>
                <a:latin typeface="TH SarabunPSK"/>
                <a:cs typeface="TH SarabunPSK"/>
              </a:rPr>
              <a:t>25</a:t>
            </a:r>
            <a:r>
              <a:rPr sz="1100" b="1" spc="-11" dirty="0" smtClean="0">
                <a:solidFill>
                  <a:srgbClr val="6F2F9F"/>
                </a:solidFill>
                <a:latin typeface="TH SarabunPSK"/>
                <a:cs typeface="TH SarabunPSK"/>
              </a:rPr>
              <a:t>60 </a:t>
            </a:r>
            <a:r>
              <a:rPr sz="1100" spc="-11" dirty="0" err="1">
                <a:solidFill>
                  <a:srgbClr val="6F2F9F"/>
                </a:solidFill>
                <a:latin typeface="TH SarabunPSK"/>
                <a:cs typeface="TH SarabunPSK"/>
              </a:rPr>
              <a:t>คร</a:t>
            </a:r>
            <a:r>
              <a:rPr sz="1100" spc="-15" dirty="0" err="1">
                <a:solidFill>
                  <a:srgbClr val="6F2F9F"/>
                </a:solidFill>
                <a:latin typeface="TH SarabunPSK"/>
                <a:cs typeface="TH SarabunPSK"/>
              </a:rPr>
              <a:t>ม</a:t>
            </a:r>
            <a:r>
              <a:rPr sz="1100" dirty="0">
                <a:solidFill>
                  <a:srgbClr val="6F2F9F"/>
                </a:solidFill>
                <a:latin typeface="TH SarabunPSK"/>
                <a:cs typeface="TH SarabunPSK"/>
              </a:rPr>
              <a:t>.</a:t>
            </a:r>
            <a:r>
              <a:rPr lang="th-TH" sz="1100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sz="1100" spc="-5" dirty="0" err="1">
                <a:solidFill>
                  <a:srgbClr val="6F2F9F"/>
                </a:solidFill>
                <a:latin typeface="TH SarabunPSK"/>
                <a:cs typeface="TH SarabunPSK"/>
              </a:rPr>
              <a:t>เห็นช</a:t>
            </a:r>
            <a:r>
              <a:rPr sz="1100" spc="-20" dirty="0" err="1">
                <a:solidFill>
                  <a:srgbClr val="6F2F9F"/>
                </a:solidFill>
                <a:latin typeface="TH SarabunPSK"/>
                <a:cs typeface="TH SarabunPSK"/>
              </a:rPr>
              <a:t>อ</a:t>
            </a:r>
            <a:r>
              <a:rPr sz="1100" spc="-11" dirty="0" err="1">
                <a:solidFill>
                  <a:srgbClr val="6F2F9F"/>
                </a:solidFill>
                <a:latin typeface="TH SarabunPSK"/>
                <a:cs typeface="TH SarabunPSK"/>
              </a:rPr>
              <a:t>บแนวทาง</a:t>
            </a:r>
            <a:r>
              <a:rPr sz="1100" spc="-20" dirty="0" err="1">
                <a:solidFill>
                  <a:srgbClr val="6F2F9F"/>
                </a:solidFill>
                <a:latin typeface="TH SarabunPSK"/>
                <a:cs typeface="TH SarabunPSK"/>
              </a:rPr>
              <a:t>ก</a:t>
            </a:r>
            <a:r>
              <a:rPr sz="1100" spc="-5" dirty="0" err="1">
                <a:solidFill>
                  <a:srgbClr val="6F2F9F"/>
                </a:solidFill>
                <a:latin typeface="TH SarabunPSK"/>
                <a:cs typeface="TH SarabunPSK"/>
              </a:rPr>
              <a:t>าร</a:t>
            </a:r>
            <a:r>
              <a:rPr lang="th-TH" sz="1100" spc="-5" dirty="0">
                <a:solidFill>
                  <a:srgbClr val="6F2F9F"/>
                </a:solidFill>
                <a:latin typeface="TH SarabunPSK"/>
                <a:cs typeface="TH SarabunPSK"/>
              </a:rPr>
              <a:t>จัดทำ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  <a:p>
            <a:pPr marL="12700" defTabSz="914128"/>
            <a:r>
              <a:rPr sz="1100" spc="-11" dirty="0">
                <a:solidFill>
                  <a:srgbClr val="6F2F9F"/>
                </a:solidFill>
                <a:latin typeface="TH SarabunPSK"/>
                <a:cs typeface="TH SarabunPSK"/>
              </a:rPr>
              <a:t>และปฏิทินงบปร</a:t>
            </a:r>
            <a:r>
              <a:rPr sz="1100" spc="-20" dirty="0">
                <a:solidFill>
                  <a:srgbClr val="6F2F9F"/>
                </a:solidFill>
                <a:latin typeface="TH SarabunPSK"/>
                <a:cs typeface="TH SarabunPSK"/>
              </a:rPr>
              <a:t>ะ</a:t>
            </a:r>
            <a:r>
              <a:rPr sz="1100" spc="-11" dirty="0">
                <a:solidFill>
                  <a:srgbClr val="6F2F9F"/>
                </a:solidFill>
                <a:latin typeface="TH SarabunPSK"/>
                <a:cs typeface="TH SarabunPSK"/>
              </a:rPr>
              <a:t>มา</a:t>
            </a:r>
            <a:r>
              <a:rPr sz="1100" spc="-15" dirty="0">
                <a:solidFill>
                  <a:srgbClr val="6F2F9F"/>
                </a:solidFill>
                <a:latin typeface="TH SarabunPSK"/>
                <a:cs typeface="TH SarabunPSK"/>
              </a:rPr>
              <a:t>ณ</a:t>
            </a:r>
            <a:r>
              <a:rPr sz="1100" spc="-5" dirty="0">
                <a:solidFill>
                  <a:srgbClr val="6F2F9F"/>
                </a:solidFill>
                <a:latin typeface="TH SarabunPSK"/>
                <a:cs typeface="TH SarabunPSK"/>
              </a:rPr>
              <a:t>ปี</a:t>
            </a:r>
            <a:r>
              <a:rPr sz="1100" spc="51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sz="1100" spc="-15" dirty="0">
                <a:solidFill>
                  <a:srgbClr val="6F2F9F"/>
                </a:solidFill>
                <a:latin typeface="TH SarabunPSK"/>
                <a:cs typeface="TH SarabunPSK"/>
              </a:rPr>
              <a:t>2562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10" name="object 110"/>
          <p:cNvSpPr/>
          <p:nvPr/>
        </p:nvSpPr>
        <p:spPr>
          <a:xfrm>
            <a:off x="3368801" y="2202943"/>
            <a:ext cx="329056" cy="371856"/>
          </a:xfrm>
          <a:custGeom>
            <a:avLst/>
            <a:gdLst/>
            <a:ahLst/>
            <a:cxnLst/>
            <a:rect l="l" t="t" r="r" b="b"/>
            <a:pathLst>
              <a:path w="329056" h="371856">
                <a:moveTo>
                  <a:pt x="248158" y="314706"/>
                </a:moveTo>
                <a:lnTo>
                  <a:pt x="137414" y="314706"/>
                </a:lnTo>
                <a:lnTo>
                  <a:pt x="192786" y="371856"/>
                </a:lnTo>
                <a:lnTo>
                  <a:pt x="248158" y="314706"/>
                </a:lnTo>
                <a:close/>
              </a:path>
              <a:path w="329056" h="371856">
                <a:moveTo>
                  <a:pt x="329056" y="54483"/>
                </a:moveTo>
                <a:lnTo>
                  <a:pt x="248158" y="57150"/>
                </a:lnTo>
                <a:lnTo>
                  <a:pt x="56606" y="57150"/>
                </a:lnTo>
                <a:lnTo>
                  <a:pt x="59181" y="132587"/>
                </a:lnTo>
                <a:lnTo>
                  <a:pt x="0" y="185928"/>
                </a:lnTo>
                <a:lnTo>
                  <a:pt x="59181" y="239268"/>
                </a:lnTo>
                <a:lnTo>
                  <a:pt x="56515" y="317373"/>
                </a:lnTo>
                <a:lnTo>
                  <a:pt x="137414" y="314706"/>
                </a:lnTo>
                <a:lnTo>
                  <a:pt x="328965" y="314706"/>
                </a:lnTo>
                <a:lnTo>
                  <a:pt x="326390" y="239268"/>
                </a:lnTo>
                <a:lnTo>
                  <a:pt x="385572" y="185928"/>
                </a:lnTo>
                <a:lnTo>
                  <a:pt x="326390" y="132587"/>
                </a:lnTo>
                <a:lnTo>
                  <a:pt x="328965" y="57150"/>
                </a:lnTo>
                <a:lnTo>
                  <a:pt x="137414" y="57150"/>
                </a:lnTo>
                <a:lnTo>
                  <a:pt x="56515" y="54483"/>
                </a:lnTo>
                <a:lnTo>
                  <a:pt x="329056" y="54483"/>
                </a:lnTo>
                <a:close/>
              </a:path>
              <a:path w="329056" h="371856">
                <a:moveTo>
                  <a:pt x="328965" y="314706"/>
                </a:moveTo>
                <a:lnTo>
                  <a:pt x="248158" y="314706"/>
                </a:lnTo>
                <a:lnTo>
                  <a:pt x="329056" y="317373"/>
                </a:lnTo>
                <a:lnTo>
                  <a:pt x="328965" y="314706"/>
                </a:lnTo>
                <a:close/>
              </a:path>
              <a:path w="329056" h="371856">
                <a:moveTo>
                  <a:pt x="192786" y="0"/>
                </a:moveTo>
                <a:lnTo>
                  <a:pt x="137414" y="57150"/>
                </a:lnTo>
                <a:lnTo>
                  <a:pt x="248158" y="57150"/>
                </a:lnTo>
                <a:lnTo>
                  <a:pt x="192786" y="0"/>
                </a:lnTo>
                <a:close/>
              </a:path>
            </a:pathLst>
          </a:custGeom>
          <a:solidFill>
            <a:srgbClr val="FF0066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11" name="object 111"/>
          <p:cNvSpPr/>
          <p:nvPr/>
        </p:nvSpPr>
        <p:spPr>
          <a:xfrm>
            <a:off x="3368810" y="2202943"/>
            <a:ext cx="385572" cy="371856"/>
          </a:xfrm>
          <a:custGeom>
            <a:avLst/>
            <a:gdLst/>
            <a:ahLst/>
            <a:cxnLst/>
            <a:rect l="l" t="t" r="r" b="b"/>
            <a:pathLst>
              <a:path w="385572" h="371856">
                <a:moveTo>
                  <a:pt x="0" y="185928"/>
                </a:moveTo>
                <a:lnTo>
                  <a:pt x="59181" y="132587"/>
                </a:lnTo>
                <a:lnTo>
                  <a:pt x="56515" y="54483"/>
                </a:lnTo>
                <a:lnTo>
                  <a:pt x="137414" y="57150"/>
                </a:lnTo>
                <a:lnTo>
                  <a:pt x="192786" y="0"/>
                </a:lnTo>
                <a:lnTo>
                  <a:pt x="248158" y="57150"/>
                </a:lnTo>
                <a:lnTo>
                  <a:pt x="329056" y="54483"/>
                </a:lnTo>
                <a:lnTo>
                  <a:pt x="326390" y="132587"/>
                </a:lnTo>
                <a:lnTo>
                  <a:pt x="385572" y="185928"/>
                </a:lnTo>
                <a:lnTo>
                  <a:pt x="326390" y="239268"/>
                </a:lnTo>
                <a:lnTo>
                  <a:pt x="329056" y="317373"/>
                </a:lnTo>
                <a:lnTo>
                  <a:pt x="248158" y="314706"/>
                </a:lnTo>
                <a:lnTo>
                  <a:pt x="192786" y="371856"/>
                </a:lnTo>
                <a:lnTo>
                  <a:pt x="137414" y="314706"/>
                </a:lnTo>
                <a:lnTo>
                  <a:pt x="56515" y="317373"/>
                </a:lnTo>
                <a:lnTo>
                  <a:pt x="59181" y="239268"/>
                </a:lnTo>
                <a:lnTo>
                  <a:pt x="0" y="185928"/>
                </a:lnTo>
                <a:close/>
              </a:path>
            </a:pathLst>
          </a:custGeom>
          <a:ln w="25908">
            <a:solidFill>
              <a:srgbClr val="FF3399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12" name="object 112"/>
          <p:cNvSpPr txBox="1"/>
          <p:nvPr/>
        </p:nvSpPr>
        <p:spPr>
          <a:xfrm>
            <a:off x="3497086" y="2235580"/>
            <a:ext cx="126364" cy="34036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dirty="0">
                <a:solidFill>
                  <a:srgbClr val="FFFFFF"/>
                </a:solidFill>
                <a:latin typeface="TH SarabunPSK" panose="020B0500040200020003"/>
                <a:cs typeface="TH SarabunPSK"/>
              </a:rPr>
              <a:t>4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13" name="object 113"/>
          <p:cNvSpPr/>
          <p:nvPr/>
        </p:nvSpPr>
        <p:spPr>
          <a:xfrm>
            <a:off x="6961129" y="2544699"/>
            <a:ext cx="672084" cy="0"/>
          </a:xfrm>
          <a:custGeom>
            <a:avLst/>
            <a:gdLst/>
            <a:ahLst/>
            <a:cxnLst/>
            <a:rect l="l" t="t" r="r" b="b"/>
            <a:pathLst>
              <a:path w="672084">
                <a:moveTo>
                  <a:pt x="0" y="0"/>
                </a:moveTo>
                <a:lnTo>
                  <a:pt x="672084" y="0"/>
                </a:lnTo>
              </a:path>
            </a:pathLst>
          </a:custGeom>
          <a:ln w="7366">
            <a:solidFill>
              <a:srgbClr val="974707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6781801" y="2331495"/>
            <a:ext cx="1669795" cy="26225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spc="-15" dirty="0">
                <a:solidFill>
                  <a:srgbClr val="974707"/>
                </a:solidFill>
                <a:latin typeface="TH SarabunPSK"/>
                <a:cs typeface="TH SarabunPSK"/>
              </a:rPr>
              <a:t>1</a:t>
            </a:r>
            <a:r>
              <a:rPr sz="1100" b="1" spc="-11" dirty="0">
                <a:solidFill>
                  <a:srgbClr val="974707"/>
                </a:solidFill>
                <a:latin typeface="TH SarabunPSK"/>
                <a:cs typeface="TH SarabunPSK"/>
              </a:rPr>
              <a:t>0</a:t>
            </a:r>
            <a:r>
              <a:rPr sz="1100" b="1" spc="-5" dirty="0">
                <a:solidFill>
                  <a:srgbClr val="974707"/>
                </a:solidFill>
                <a:latin typeface="TH SarabunPSK"/>
                <a:cs typeface="TH SarabunPSK"/>
              </a:rPr>
              <a:t> </a:t>
            </a:r>
            <a:r>
              <a:rPr sz="1100" b="1" spc="-5" dirty="0" err="1">
                <a:solidFill>
                  <a:srgbClr val="974707"/>
                </a:solidFill>
                <a:latin typeface="TH SarabunPSK"/>
                <a:cs typeface="TH SarabunPSK"/>
              </a:rPr>
              <a:t>เ</a:t>
            </a:r>
            <a:r>
              <a:rPr sz="1100" b="1" spc="-20" dirty="0" err="1">
                <a:solidFill>
                  <a:srgbClr val="974707"/>
                </a:solidFill>
                <a:latin typeface="TH SarabunPSK"/>
                <a:cs typeface="TH SarabunPSK"/>
              </a:rPr>
              <a:t>ม</a:t>
            </a:r>
            <a:r>
              <a:rPr sz="1100" b="1" spc="-5" dirty="0" err="1">
                <a:solidFill>
                  <a:srgbClr val="974707"/>
                </a:solidFill>
                <a:latin typeface="TH SarabunPSK"/>
                <a:cs typeface="TH SarabunPSK"/>
              </a:rPr>
              <a:t>.</a:t>
            </a:r>
            <a:r>
              <a:rPr sz="1100" b="1" spc="-15" dirty="0" err="1">
                <a:solidFill>
                  <a:srgbClr val="974707"/>
                </a:solidFill>
                <a:latin typeface="TH SarabunPSK"/>
                <a:cs typeface="TH SarabunPSK"/>
              </a:rPr>
              <a:t>ย</a:t>
            </a:r>
            <a:r>
              <a:rPr sz="1100" b="1" spc="-5" dirty="0">
                <a:solidFill>
                  <a:srgbClr val="974707"/>
                </a:solidFill>
                <a:latin typeface="TH SarabunPSK"/>
                <a:cs typeface="TH SarabunPSK"/>
              </a:rPr>
              <a:t>.</a:t>
            </a:r>
            <a:r>
              <a:rPr sz="1100" b="1" spc="11" dirty="0">
                <a:solidFill>
                  <a:srgbClr val="974707"/>
                </a:solidFill>
                <a:latin typeface="TH SarabunPSK"/>
                <a:cs typeface="TH SarabunPSK"/>
              </a:rPr>
              <a:t> </a:t>
            </a:r>
            <a:r>
              <a:rPr lang="th-TH" sz="1100" b="1" spc="11" dirty="0">
                <a:solidFill>
                  <a:srgbClr val="974707"/>
                </a:solidFill>
                <a:latin typeface="TH SarabunPSK"/>
                <a:cs typeface="TH SarabunPSK"/>
              </a:rPr>
              <a:t>25</a:t>
            </a:r>
            <a:r>
              <a:rPr sz="1100" b="1" spc="-15" dirty="0">
                <a:solidFill>
                  <a:srgbClr val="974707"/>
                </a:solidFill>
                <a:latin typeface="TH SarabunPSK"/>
                <a:cs typeface="TH SarabunPSK"/>
              </a:rPr>
              <a:t>6</a:t>
            </a:r>
            <a:r>
              <a:rPr sz="1100" b="1" spc="-11" dirty="0">
                <a:solidFill>
                  <a:srgbClr val="974707"/>
                </a:solidFill>
                <a:latin typeface="TH SarabunPSK"/>
                <a:cs typeface="TH SarabunPSK"/>
              </a:rPr>
              <a:t>1</a:t>
            </a:r>
            <a:r>
              <a:rPr sz="1100" b="1" spc="-5" dirty="0">
                <a:solidFill>
                  <a:srgbClr val="974707"/>
                </a:solidFill>
                <a:latin typeface="TH SarabunPSK"/>
                <a:cs typeface="TH SarabunPSK"/>
              </a:rPr>
              <a:t> </a:t>
            </a:r>
            <a:r>
              <a:rPr sz="1100" spc="-11" dirty="0">
                <a:solidFill>
                  <a:srgbClr val="974707"/>
                </a:solidFill>
                <a:latin typeface="TH SarabunPSK"/>
                <a:cs typeface="TH SarabunPSK"/>
              </a:rPr>
              <a:t>คร</a:t>
            </a:r>
            <a:r>
              <a:rPr sz="1100" spc="-15" dirty="0">
                <a:solidFill>
                  <a:srgbClr val="974707"/>
                </a:solidFill>
                <a:latin typeface="TH SarabunPSK"/>
                <a:cs typeface="TH SarabunPSK"/>
              </a:rPr>
              <a:t>ม</a:t>
            </a:r>
            <a:r>
              <a:rPr sz="1100" spc="-5" dirty="0">
                <a:solidFill>
                  <a:srgbClr val="974707"/>
                </a:solidFill>
                <a:latin typeface="TH SarabunPSK"/>
                <a:cs typeface="TH SarabunPSK"/>
              </a:rPr>
              <a:t>.</a:t>
            </a:r>
            <a:r>
              <a:rPr sz="1100" spc="11" dirty="0">
                <a:solidFill>
                  <a:srgbClr val="974707"/>
                </a:solidFill>
                <a:latin typeface="TH SarabunPSK"/>
                <a:cs typeface="TH SarabunPSK"/>
              </a:rPr>
              <a:t> </a:t>
            </a:r>
            <a:r>
              <a:rPr sz="1100" spc="-5" dirty="0">
                <a:solidFill>
                  <a:srgbClr val="974707"/>
                </a:solidFill>
                <a:latin typeface="TH SarabunPSK"/>
                <a:cs typeface="TH SarabunPSK"/>
              </a:rPr>
              <a:t>เห็นช</a:t>
            </a:r>
            <a:r>
              <a:rPr sz="1100" spc="-20" dirty="0">
                <a:solidFill>
                  <a:srgbClr val="974707"/>
                </a:solidFill>
                <a:latin typeface="TH SarabunPSK"/>
                <a:cs typeface="TH SarabunPSK"/>
              </a:rPr>
              <a:t>อ</a:t>
            </a:r>
            <a:r>
              <a:rPr sz="1100" spc="-11" dirty="0">
                <a:solidFill>
                  <a:srgbClr val="974707"/>
                </a:solidFill>
                <a:latin typeface="TH SarabunPSK"/>
                <a:cs typeface="TH SarabunPSK"/>
              </a:rPr>
              <a:t>บ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6949185" y="2575335"/>
            <a:ext cx="1280160" cy="26225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spc="-11" dirty="0">
                <a:solidFill>
                  <a:srgbClr val="974707"/>
                </a:solidFill>
                <a:latin typeface="TH SarabunPSK" panose="020B0500040200020003"/>
                <a:cs typeface="TH SarabunPSK"/>
              </a:rPr>
              <a:t>รายล</a:t>
            </a:r>
            <a:r>
              <a:rPr sz="1100" spc="-20" dirty="0">
                <a:solidFill>
                  <a:srgbClr val="974707"/>
                </a:solidFill>
                <a:latin typeface="TH SarabunPSK"/>
                <a:cs typeface="TH SarabunPSK"/>
              </a:rPr>
              <a:t>ะ</a:t>
            </a:r>
            <a:r>
              <a:rPr sz="1100" spc="-5" dirty="0">
                <a:solidFill>
                  <a:srgbClr val="974707"/>
                </a:solidFill>
                <a:latin typeface="TH SarabunPSK"/>
                <a:cs typeface="TH SarabunPSK"/>
              </a:rPr>
              <a:t>เ</a:t>
            </a:r>
            <a:r>
              <a:rPr sz="1100" spc="-20" dirty="0">
                <a:solidFill>
                  <a:srgbClr val="974707"/>
                </a:solidFill>
                <a:latin typeface="TH SarabunPSK"/>
                <a:cs typeface="TH SarabunPSK"/>
              </a:rPr>
              <a:t>อ</a:t>
            </a:r>
            <a:r>
              <a:rPr sz="1100" spc="-11" dirty="0">
                <a:solidFill>
                  <a:srgbClr val="974707"/>
                </a:solidFill>
                <a:latin typeface="TH SarabunPSK"/>
                <a:cs typeface="TH SarabunPSK"/>
              </a:rPr>
              <a:t>ียดงบประมาณ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16" name="object 116"/>
          <p:cNvSpPr/>
          <p:nvPr/>
        </p:nvSpPr>
        <p:spPr>
          <a:xfrm>
            <a:off x="7326629" y="2881123"/>
            <a:ext cx="320040" cy="309372"/>
          </a:xfrm>
          <a:custGeom>
            <a:avLst/>
            <a:gdLst/>
            <a:ahLst/>
            <a:cxnLst/>
            <a:rect l="l" t="t" r="r" b="b"/>
            <a:pathLst>
              <a:path w="320040" h="309372">
                <a:moveTo>
                  <a:pt x="241300" y="261874"/>
                </a:moveTo>
                <a:lnTo>
                  <a:pt x="133604" y="261874"/>
                </a:lnTo>
                <a:lnTo>
                  <a:pt x="187452" y="309372"/>
                </a:lnTo>
                <a:lnTo>
                  <a:pt x="241300" y="261874"/>
                </a:lnTo>
                <a:close/>
              </a:path>
              <a:path w="320040" h="309372">
                <a:moveTo>
                  <a:pt x="320040" y="45338"/>
                </a:moveTo>
                <a:lnTo>
                  <a:pt x="241300" y="47498"/>
                </a:lnTo>
                <a:lnTo>
                  <a:pt x="54952" y="47498"/>
                </a:lnTo>
                <a:lnTo>
                  <a:pt x="57531" y="110236"/>
                </a:lnTo>
                <a:lnTo>
                  <a:pt x="0" y="154686"/>
                </a:lnTo>
                <a:lnTo>
                  <a:pt x="57531" y="199136"/>
                </a:lnTo>
                <a:lnTo>
                  <a:pt x="54864" y="264032"/>
                </a:lnTo>
                <a:lnTo>
                  <a:pt x="133604" y="261874"/>
                </a:lnTo>
                <a:lnTo>
                  <a:pt x="319951" y="261874"/>
                </a:lnTo>
                <a:lnTo>
                  <a:pt x="317373" y="199136"/>
                </a:lnTo>
                <a:lnTo>
                  <a:pt x="374904" y="154686"/>
                </a:lnTo>
                <a:lnTo>
                  <a:pt x="317373" y="110236"/>
                </a:lnTo>
                <a:lnTo>
                  <a:pt x="319951" y="47498"/>
                </a:lnTo>
                <a:lnTo>
                  <a:pt x="133604" y="47498"/>
                </a:lnTo>
                <a:lnTo>
                  <a:pt x="54864" y="45338"/>
                </a:lnTo>
                <a:lnTo>
                  <a:pt x="320040" y="45338"/>
                </a:lnTo>
                <a:close/>
              </a:path>
              <a:path w="320040" h="309372">
                <a:moveTo>
                  <a:pt x="319951" y="261874"/>
                </a:moveTo>
                <a:lnTo>
                  <a:pt x="241300" y="261874"/>
                </a:lnTo>
                <a:lnTo>
                  <a:pt x="320040" y="264032"/>
                </a:lnTo>
                <a:lnTo>
                  <a:pt x="319951" y="261874"/>
                </a:lnTo>
                <a:close/>
              </a:path>
              <a:path w="320040" h="309372">
                <a:moveTo>
                  <a:pt x="187452" y="0"/>
                </a:moveTo>
                <a:lnTo>
                  <a:pt x="133604" y="47498"/>
                </a:lnTo>
                <a:lnTo>
                  <a:pt x="241300" y="47498"/>
                </a:lnTo>
                <a:lnTo>
                  <a:pt x="187452" y="0"/>
                </a:lnTo>
                <a:close/>
              </a:path>
            </a:pathLst>
          </a:custGeom>
          <a:solidFill>
            <a:srgbClr val="943735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17" name="object 117"/>
          <p:cNvSpPr/>
          <p:nvPr/>
        </p:nvSpPr>
        <p:spPr>
          <a:xfrm>
            <a:off x="7326629" y="2881123"/>
            <a:ext cx="374904" cy="309372"/>
          </a:xfrm>
          <a:custGeom>
            <a:avLst/>
            <a:gdLst/>
            <a:ahLst/>
            <a:cxnLst/>
            <a:rect l="l" t="t" r="r" b="b"/>
            <a:pathLst>
              <a:path w="374904" h="309372">
                <a:moveTo>
                  <a:pt x="0" y="154686"/>
                </a:moveTo>
                <a:lnTo>
                  <a:pt x="57531" y="110236"/>
                </a:lnTo>
                <a:lnTo>
                  <a:pt x="54864" y="45338"/>
                </a:lnTo>
                <a:lnTo>
                  <a:pt x="133604" y="47498"/>
                </a:lnTo>
                <a:lnTo>
                  <a:pt x="187452" y="0"/>
                </a:lnTo>
                <a:lnTo>
                  <a:pt x="241300" y="47498"/>
                </a:lnTo>
                <a:lnTo>
                  <a:pt x="320040" y="45338"/>
                </a:lnTo>
                <a:lnTo>
                  <a:pt x="317373" y="110236"/>
                </a:lnTo>
                <a:lnTo>
                  <a:pt x="374904" y="154686"/>
                </a:lnTo>
                <a:lnTo>
                  <a:pt x="317373" y="199136"/>
                </a:lnTo>
                <a:lnTo>
                  <a:pt x="320040" y="264032"/>
                </a:lnTo>
                <a:lnTo>
                  <a:pt x="241300" y="261874"/>
                </a:lnTo>
                <a:lnTo>
                  <a:pt x="187452" y="309372"/>
                </a:lnTo>
                <a:lnTo>
                  <a:pt x="133604" y="261874"/>
                </a:lnTo>
                <a:lnTo>
                  <a:pt x="54864" y="264032"/>
                </a:lnTo>
                <a:lnTo>
                  <a:pt x="57531" y="199136"/>
                </a:lnTo>
                <a:lnTo>
                  <a:pt x="0" y="154686"/>
                </a:lnTo>
                <a:close/>
              </a:path>
            </a:pathLst>
          </a:custGeom>
          <a:ln w="25908">
            <a:solidFill>
              <a:srgbClr val="943735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18" name="object 118"/>
          <p:cNvSpPr txBox="1"/>
          <p:nvPr/>
        </p:nvSpPr>
        <p:spPr>
          <a:xfrm>
            <a:off x="7450971" y="2863341"/>
            <a:ext cx="126364" cy="34036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dirty="0">
                <a:solidFill>
                  <a:srgbClr val="FFFFFF"/>
                </a:solidFill>
                <a:latin typeface="TH SarabunPSK" panose="020B0500040200020003"/>
                <a:cs typeface="TH SarabunPSK"/>
              </a:rPr>
              <a:t>8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23" name="object 123"/>
          <p:cNvSpPr txBox="1"/>
          <p:nvPr/>
        </p:nvSpPr>
        <p:spPr>
          <a:xfrm>
            <a:off x="2362201" y="1143030"/>
            <a:ext cx="4053523" cy="50609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>
              <a:tabLst>
                <a:tab pos="750347" algn="l"/>
              </a:tabLst>
            </a:pPr>
            <a:r>
              <a:rPr sz="1100" b="1" spc="-11" dirty="0">
                <a:solidFill>
                  <a:srgbClr val="6F2F9F"/>
                </a:solidFill>
                <a:latin typeface="TH SarabunPSK"/>
                <a:cs typeface="TH SarabunPSK"/>
              </a:rPr>
              <a:t>1</a:t>
            </a:r>
            <a:r>
              <a:rPr sz="1100" b="1" spc="-5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sz="1100" b="1" spc="-15" dirty="0" err="1">
                <a:solidFill>
                  <a:srgbClr val="6F2F9F"/>
                </a:solidFill>
                <a:latin typeface="TH SarabunPSK"/>
                <a:cs typeface="TH SarabunPSK"/>
              </a:rPr>
              <a:t>ส</a:t>
            </a:r>
            <a:r>
              <a:rPr sz="1100" b="1" spc="-5" dirty="0" err="1">
                <a:solidFill>
                  <a:srgbClr val="6F2F9F"/>
                </a:solidFill>
                <a:latin typeface="TH SarabunPSK"/>
                <a:cs typeface="TH SarabunPSK"/>
              </a:rPr>
              <a:t>.ค</a:t>
            </a:r>
            <a:r>
              <a:rPr sz="1100" b="1" spc="-5" dirty="0">
                <a:solidFill>
                  <a:srgbClr val="6F2F9F"/>
                </a:solidFill>
                <a:latin typeface="TH SarabunPSK"/>
                <a:cs typeface="TH SarabunPSK"/>
              </a:rPr>
              <a:t>.</a:t>
            </a:r>
            <a:r>
              <a:rPr sz="1100" b="1" spc="11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lang="th-TH" sz="1100" b="1" spc="11" dirty="0">
                <a:solidFill>
                  <a:srgbClr val="6F2F9F"/>
                </a:solidFill>
                <a:latin typeface="TH SarabunPSK"/>
                <a:cs typeface="TH SarabunPSK"/>
              </a:rPr>
              <a:t>25</a:t>
            </a:r>
            <a:r>
              <a:rPr sz="1100" b="1" spc="-11" dirty="0">
                <a:solidFill>
                  <a:srgbClr val="6F2F9F"/>
                </a:solidFill>
                <a:latin typeface="TH SarabunPSK"/>
                <a:cs typeface="TH SarabunPSK"/>
              </a:rPr>
              <a:t>60</a:t>
            </a:r>
            <a:r>
              <a:rPr lang="th-TH" sz="1100" b="1" spc="-11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sz="1100" spc="-5" dirty="0">
                <a:solidFill>
                  <a:srgbClr val="6F2F9F"/>
                </a:solidFill>
                <a:latin typeface="TH SarabunPSK"/>
                <a:cs typeface="TH SarabunPSK"/>
              </a:rPr>
              <a:t>-</a:t>
            </a:r>
            <a:r>
              <a:rPr sz="1100" spc="15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sz="1100" spc="-11" dirty="0">
                <a:solidFill>
                  <a:srgbClr val="6F2F9F"/>
                </a:solidFill>
                <a:latin typeface="TH SarabunPSK"/>
                <a:cs typeface="TH SarabunPSK"/>
              </a:rPr>
              <a:t>คร</a:t>
            </a:r>
            <a:r>
              <a:rPr sz="1100" spc="-15" dirty="0">
                <a:solidFill>
                  <a:srgbClr val="6F2F9F"/>
                </a:solidFill>
                <a:latin typeface="TH SarabunPSK"/>
                <a:cs typeface="TH SarabunPSK"/>
              </a:rPr>
              <a:t>ม</a:t>
            </a:r>
            <a:r>
              <a:rPr sz="1100" spc="-5" dirty="0">
                <a:solidFill>
                  <a:srgbClr val="6F2F9F"/>
                </a:solidFill>
                <a:latin typeface="TH SarabunPSK"/>
                <a:cs typeface="TH SarabunPSK"/>
              </a:rPr>
              <a:t>.</a:t>
            </a:r>
            <a:r>
              <a:rPr sz="1100" spc="5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sz="1100" spc="-5" dirty="0">
                <a:solidFill>
                  <a:srgbClr val="6F2F9F"/>
                </a:solidFill>
                <a:latin typeface="TH SarabunPSK"/>
                <a:cs typeface="TH SarabunPSK"/>
              </a:rPr>
              <a:t>เห็นช</a:t>
            </a:r>
            <a:r>
              <a:rPr sz="1100" spc="-20" dirty="0">
                <a:solidFill>
                  <a:srgbClr val="6F2F9F"/>
                </a:solidFill>
                <a:latin typeface="TH SarabunPSK"/>
                <a:cs typeface="TH SarabunPSK"/>
              </a:rPr>
              <a:t>อ</a:t>
            </a:r>
            <a:r>
              <a:rPr sz="1100" spc="-5" dirty="0">
                <a:solidFill>
                  <a:srgbClr val="6F2F9F"/>
                </a:solidFill>
                <a:latin typeface="TH SarabunPSK"/>
                <a:cs typeface="TH SarabunPSK"/>
              </a:rPr>
              <a:t>บยุทธศาสตร์การจัดสรรงบปร</a:t>
            </a:r>
            <a:r>
              <a:rPr sz="1100" spc="-20" dirty="0">
                <a:solidFill>
                  <a:srgbClr val="6F2F9F"/>
                </a:solidFill>
                <a:latin typeface="TH SarabunPSK"/>
                <a:cs typeface="TH SarabunPSK"/>
              </a:rPr>
              <a:t>ะ</a:t>
            </a:r>
            <a:r>
              <a:rPr sz="1100" spc="-11" dirty="0">
                <a:solidFill>
                  <a:srgbClr val="6F2F9F"/>
                </a:solidFill>
                <a:latin typeface="TH SarabunPSK"/>
                <a:cs typeface="TH SarabunPSK"/>
              </a:rPr>
              <a:t>มา</a:t>
            </a:r>
            <a:r>
              <a:rPr sz="1100" spc="-15" dirty="0">
                <a:solidFill>
                  <a:srgbClr val="6F2F9F"/>
                </a:solidFill>
                <a:latin typeface="TH SarabunPSK"/>
                <a:cs typeface="TH SarabunPSK"/>
              </a:rPr>
              <a:t>ณ</a:t>
            </a:r>
            <a:r>
              <a:rPr sz="1100" spc="-5" dirty="0">
                <a:solidFill>
                  <a:srgbClr val="6F2F9F"/>
                </a:solidFill>
                <a:latin typeface="TH SarabunPSK"/>
                <a:cs typeface="TH SarabunPSK"/>
              </a:rPr>
              <a:t>ปี</a:t>
            </a:r>
            <a:r>
              <a:rPr sz="1100" spc="45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sz="1100" spc="-11" dirty="0">
                <a:solidFill>
                  <a:srgbClr val="6F2F9F"/>
                </a:solidFill>
                <a:latin typeface="TH SarabunPSK"/>
                <a:cs typeface="TH SarabunPSK"/>
              </a:rPr>
              <a:t>25</a:t>
            </a:r>
            <a:r>
              <a:rPr sz="1100" spc="-15" dirty="0">
                <a:solidFill>
                  <a:srgbClr val="6F2F9F"/>
                </a:solidFill>
                <a:latin typeface="TH SarabunPSK"/>
                <a:cs typeface="TH SarabunPSK"/>
              </a:rPr>
              <a:t>6</a:t>
            </a:r>
            <a:r>
              <a:rPr sz="1100" spc="-11" dirty="0">
                <a:solidFill>
                  <a:srgbClr val="6F2F9F"/>
                </a:solidFill>
                <a:latin typeface="TH SarabunPSK"/>
                <a:cs typeface="TH SarabunPSK"/>
              </a:rPr>
              <a:t>2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  <a:p>
            <a:pPr marL="12700" defTabSz="914128"/>
            <a:r>
              <a:rPr sz="1100" b="1" i="1" u="sng" spc="-5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lang="th-TH" sz="1100" b="1" i="1" u="sng" spc="-11" dirty="0">
                <a:solidFill>
                  <a:srgbClr val="6F2F9F"/>
                </a:solidFill>
                <a:latin typeface="TH SarabunPSK"/>
                <a:cs typeface="TH SarabunPSK"/>
              </a:rPr>
              <a:t>ตาม</a:t>
            </a:r>
            <a:r>
              <a:rPr sz="1100" b="1" i="1" u="sng" spc="-11" dirty="0" err="1">
                <a:solidFill>
                  <a:srgbClr val="6F2F9F"/>
                </a:solidFill>
                <a:latin typeface="TH SarabunPSK"/>
                <a:cs typeface="TH SarabunPSK"/>
              </a:rPr>
              <a:t>กรอบ</a:t>
            </a:r>
            <a:r>
              <a:rPr sz="1100" b="1" i="1" u="sng" spc="-20" dirty="0" err="1">
                <a:solidFill>
                  <a:srgbClr val="6F2F9F"/>
                </a:solidFill>
                <a:latin typeface="TH SarabunPSK"/>
                <a:cs typeface="TH SarabunPSK"/>
              </a:rPr>
              <a:t>ย</a:t>
            </a:r>
            <a:r>
              <a:rPr sz="1100" b="1" i="1" u="sng" spc="-5" dirty="0" err="1">
                <a:solidFill>
                  <a:srgbClr val="6F2F9F"/>
                </a:solidFill>
                <a:latin typeface="TH SarabunPSK"/>
                <a:cs typeface="TH SarabunPSK"/>
              </a:rPr>
              <a:t>ุทธ</a:t>
            </a:r>
            <a:r>
              <a:rPr lang="th-TH" sz="1100" b="1" i="1" u="sng" spc="-5" dirty="0">
                <a:solidFill>
                  <a:srgbClr val="6F2F9F"/>
                </a:solidFill>
                <a:latin typeface="TH SarabunPSK"/>
                <a:cs typeface="TH SarabunPSK"/>
              </a:rPr>
              <a:t>ศาสตร์ </a:t>
            </a:r>
            <a:r>
              <a:rPr sz="1100" b="1" i="1" u="sng" spc="-11" dirty="0">
                <a:solidFill>
                  <a:srgbClr val="6F2F9F"/>
                </a:solidFill>
                <a:latin typeface="TH SarabunPSK"/>
                <a:cs typeface="TH SarabunPSK"/>
              </a:rPr>
              <a:t>แ</a:t>
            </a:r>
            <a:r>
              <a:rPr lang="th-TH" sz="1100" b="1" i="1" u="sng" spc="-5" dirty="0">
                <a:solidFill>
                  <a:srgbClr val="6F2F9F"/>
                </a:solidFill>
                <a:latin typeface="TH SarabunPSK"/>
                <a:cs typeface="TH SarabunPSK"/>
              </a:rPr>
              <a:t>ผ</a:t>
            </a:r>
            <a:r>
              <a:rPr sz="1100" b="1" i="1" u="sng" spc="-11" dirty="0" err="1">
                <a:solidFill>
                  <a:srgbClr val="6F2F9F"/>
                </a:solidFill>
                <a:latin typeface="TH SarabunPSK"/>
                <a:cs typeface="TH SarabunPSK"/>
              </a:rPr>
              <a:t>นฯ</a:t>
            </a:r>
            <a:r>
              <a:rPr sz="1100" b="1" i="1" u="sng" spc="-5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sz="1100" b="1" i="1" u="sng" spc="-15" dirty="0">
                <a:solidFill>
                  <a:srgbClr val="6F2F9F"/>
                </a:solidFill>
                <a:latin typeface="TH SarabunPSK"/>
                <a:cs typeface="TH SarabunPSK"/>
              </a:rPr>
              <a:t>12</a:t>
            </a:r>
            <a:r>
              <a:rPr sz="1100" b="1" i="1" u="sng" spc="-5" dirty="0">
                <a:solidFill>
                  <a:srgbClr val="6F2F9F"/>
                </a:solidFill>
                <a:latin typeface="TH SarabunPSK"/>
                <a:cs typeface="TH SarabunPSK"/>
              </a:rPr>
              <a:t>  </a:t>
            </a:r>
            <a:r>
              <a:rPr sz="1100" b="1" i="1" u="sng" spc="-11" dirty="0" err="1">
                <a:solidFill>
                  <a:srgbClr val="6F2F9F"/>
                </a:solidFill>
                <a:latin typeface="TH SarabunPSK"/>
                <a:cs typeface="TH SarabunPSK"/>
              </a:rPr>
              <a:t>แผนพัฒนาภาค</a:t>
            </a:r>
            <a:r>
              <a:rPr sz="1100" b="1" i="1" u="sng" spc="-5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sz="1100" b="1" i="1" u="sng" spc="11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sz="1100" b="1" i="1" u="sng" spc="-15" dirty="0">
                <a:solidFill>
                  <a:srgbClr val="6F2F9F"/>
                </a:solidFill>
                <a:latin typeface="TH SarabunPSK"/>
                <a:cs typeface="TH SarabunPSK"/>
              </a:rPr>
              <a:t>(</a:t>
            </a:r>
            <a:r>
              <a:rPr sz="1100" b="1" i="1" u="sng" spc="-60" dirty="0">
                <a:solidFill>
                  <a:srgbClr val="6F2F9F"/>
                </a:solidFill>
                <a:latin typeface="TH SarabunPSK"/>
                <a:cs typeface="TH SarabunPSK"/>
              </a:rPr>
              <a:t>T</a:t>
            </a:r>
            <a:r>
              <a:rPr sz="1100" b="1" i="1" u="sng" spc="-11" dirty="0">
                <a:solidFill>
                  <a:srgbClr val="6F2F9F"/>
                </a:solidFill>
                <a:latin typeface="TH SarabunPSK"/>
                <a:cs typeface="TH SarabunPSK"/>
              </a:rPr>
              <a:t>o</a:t>
            </a:r>
            <a:r>
              <a:rPr sz="1100" b="1" i="1" u="sng" spc="-15" dirty="0">
                <a:solidFill>
                  <a:srgbClr val="6F2F9F"/>
                </a:solidFill>
                <a:latin typeface="TH SarabunPSK"/>
                <a:cs typeface="TH SarabunPSK"/>
              </a:rPr>
              <a:t>p</a:t>
            </a:r>
            <a:r>
              <a:rPr sz="1100" b="1" i="1" u="sng" spc="-11" dirty="0">
                <a:solidFill>
                  <a:srgbClr val="6F2F9F"/>
                </a:solidFill>
                <a:latin typeface="TH SarabunPSK"/>
                <a:cs typeface="TH SarabunPSK"/>
              </a:rPr>
              <a:t>-down)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24" name="object 124"/>
          <p:cNvSpPr txBox="1"/>
          <p:nvPr/>
        </p:nvSpPr>
        <p:spPr>
          <a:xfrm>
            <a:off x="2362201" y="1676417"/>
            <a:ext cx="4434435" cy="26225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>
              <a:tabLst>
                <a:tab pos="780811" algn="l"/>
              </a:tabLst>
            </a:pPr>
            <a:r>
              <a:rPr sz="1100" b="1" spc="-15" dirty="0">
                <a:solidFill>
                  <a:srgbClr val="6F2F9F"/>
                </a:solidFill>
                <a:latin typeface="TH SarabunPSK"/>
                <a:cs typeface="TH SarabunPSK"/>
              </a:rPr>
              <a:t>1</a:t>
            </a:r>
            <a:r>
              <a:rPr sz="1100" b="1" spc="-11" dirty="0">
                <a:solidFill>
                  <a:srgbClr val="6F2F9F"/>
                </a:solidFill>
                <a:latin typeface="TH SarabunPSK"/>
                <a:cs typeface="TH SarabunPSK"/>
              </a:rPr>
              <a:t>6</a:t>
            </a:r>
            <a:r>
              <a:rPr sz="1100" b="1" spc="-5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sz="1100" b="1" spc="-15" dirty="0" err="1">
                <a:solidFill>
                  <a:srgbClr val="6F2F9F"/>
                </a:solidFill>
                <a:latin typeface="TH SarabunPSK"/>
                <a:cs typeface="TH SarabunPSK"/>
              </a:rPr>
              <a:t>ส</a:t>
            </a:r>
            <a:r>
              <a:rPr sz="1100" b="1" spc="-5" dirty="0" err="1">
                <a:solidFill>
                  <a:srgbClr val="6F2F9F"/>
                </a:solidFill>
                <a:latin typeface="TH SarabunPSK"/>
                <a:cs typeface="TH SarabunPSK"/>
              </a:rPr>
              <a:t>.ค</a:t>
            </a:r>
            <a:r>
              <a:rPr sz="1100" b="1" spc="-5" dirty="0">
                <a:solidFill>
                  <a:srgbClr val="6F2F9F"/>
                </a:solidFill>
                <a:latin typeface="TH SarabunPSK"/>
                <a:cs typeface="TH SarabunPSK"/>
              </a:rPr>
              <a:t>.</a:t>
            </a:r>
            <a:r>
              <a:rPr sz="1100" b="1" spc="11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lang="th-TH" sz="1100" b="1" spc="11" dirty="0">
                <a:solidFill>
                  <a:srgbClr val="6F2F9F"/>
                </a:solidFill>
                <a:latin typeface="TH SarabunPSK"/>
                <a:cs typeface="TH SarabunPSK"/>
              </a:rPr>
              <a:t>25</a:t>
            </a:r>
            <a:r>
              <a:rPr sz="1100" b="1" spc="-11" dirty="0">
                <a:solidFill>
                  <a:srgbClr val="6F2F9F"/>
                </a:solidFill>
                <a:latin typeface="TH SarabunPSK"/>
                <a:cs typeface="TH SarabunPSK"/>
              </a:rPr>
              <a:t>60</a:t>
            </a:r>
            <a:r>
              <a:rPr lang="th-TH" sz="1100" b="1" spc="-11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sz="1100" spc="-5" dirty="0">
                <a:solidFill>
                  <a:srgbClr val="6F2F9F"/>
                </a:solidFill>
                <a:latin typeface="TH SarabunPSK"/>
                <a:cs typeface="TH SarabunPSK"/>
              </a:rPr>
              <a:t>-</a:t>
            </a:r>
            <a:r>
              <a:rPr sz="1100" spc="5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sz="1100" spc="-5" dirty="0" err="1">
                <a:solidFill>
                  <a:srgbClr val="6F2F9F"/>
                </a:solidFill>
                <a:latin typeface="TH SarabunPSK"/>
                <a:cs typeface="TH SarabunPSK"/>
              </a:rPr>
              <a:t>นายกรัฐมนตรีม</a:t>
            </a:r>
            <a:r>
              <a:rPr sz="1100" spc="-20" dirty="0" err="1">
                <a:solidFill>
                  <a:srgbClr val="6F2F9F"/>
                </a:solidFill>
                <a:latin typeface="TH SarabunPSK"/>
                <a:cs typeface="TH SarabunPSK"/>
              </a:rPr>
              <a:t>อ</a:t>
            </a:r>
            <a:r>
              <a:rPr sz="1100" spc="-11" dirty="0" err="1">
                <a:solidFill>
                  <a:srgbClr val="6F2F9F"/>
                </a:solidFill>
                <a:latin typeface="TH SarabunPSK"/>
                <a:cs typeface="TH SarabunPSK"/>
              </a:rPr>
              <a:t>บน</a:t>
            </a:r>
            <a:r>
              <a:rPr sz="1100" dirty="0" err="1">
                <a:solidFill>
                  <a:srgbClr val="6F2F9F"/>
                </a:solidFill>
                <a:latin typeface="TH SarabunPSK"/>
                <a:cs typeface="TH SarabunPSK"/>
              </a:rPr>
              <a:t>โ</a:t>
            </a:r>
            <a:r>
              <a:rPr sz="1100" spc="-11" dirty="0" err="1">
                <a:solidFill>
                  <a:srgbClr val="6F2F9F"/>
                </a:solidFill>
                <a:latin typeface="TH SarabunPSK"/>
                <a:cs typeface="TH SarabunPSK"/>
              </a:rPr>
              <a:t>ยบายการจัดท</a:t>
            </a:r>
            <a:r>
              <a:rPr lang="th-TH" sz="1100" spc="-11" dirty="0">
                <a:solidFill>
                  <a:srgbClr val="6F2F9F"/>
                </a:solidFill>
                <a:latin typeface="TH SarabunPSK"/>
                <a:cs typeface="TH SarabunPSK"/>
              </a:rPr>
              <a:t>ำ</a:t>
            </a:r>
            <a:r>
              <a:rPr sz="1100" spc="-11" dirty="0" err="1">
                <a:solidFill>
                  <a:srgbClr val="6F2F9F"/>
                </a:solidFill>
                <a:latin typeface="TH SarabunPSK"/>
                <a:cs typeface="TH SarabunPSK"/>
              </a:rPr>
              <a:t>งบประมาณปี</a:t>
            </a:r>
            <a:r>
              <a:rPr sz="1100" spc="51" dirty="0">
                <a:solidFill>
                  <a:srgbClr val="6F2F9F"/>
                </a:solidFill>
                <a:latin typeface="TH SarabunPSK"/>
                <a:cs typeface="TH SarabunPSK"/>
              </a:rPr>
              <a:t> </a:t>
            </a:r>
            <a:r>
              <a:rPr sz="1100" spc="-15" dirty="0">
                <a:solidFill>
                  <a:srgbClr val="6F2F9F"/>
                </a:solidFill>
                <a:latin typeface="TH SarabunPSK"/>
                <a:cs typeface="TH SarabunPSK"/>
              </a:rPr>
              <a:t>2562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29" name="object 129"/>
          <p:cNvSpPr/>
          <p:nvPr/>
        </p:nvSpPr>
        <p:spPr>
          <a:xfrm>
            <a:off x="3001550" y="4248151"/>
            <a:ext cx="310895" cy="333756"/>
          </a:xfrm>
          <a:custGeom>
            <a:avLst/>
            <a:gdLst/>
            <a:ahLst/>
            <a:cxnLst/>
            <a:rect l="l" t="t" r="r" b="b"/>
            <a:pathLst>
              <a:path w="310895" h="333755">
                <a:moveTo>
                  <a:pt x="234442" y="282448"/>
                </a:moveTo>
                <a:lnTo>
                  <a:pt x="129793" y="282448"/>
                </a:lnTo>
                <a:lnTo>
                  <a:pt x="182118" y="333756"/>
                </a:lnTo>
                <a:lnTo>
                  <a:pt x="234442" y="282448"/>
                </a:lnTo>
                <a:close/>
              </a:path>
              <a:path w="310895" h="333755">
                <a:moveTo>
                  <a:pt x="310895" y="48894"/>
                </a:moveTo>
                <a:lnTo>
                  <a:pt x="234442" y="51307"/>
                </a:lnTo>
                <a:lnTo>
                  <a:pt x="53427" y="51307"/>
                </a:lnTo>
                <a:lnTo>
                  <a:pt x="55879" y="118999"/>
                </a:lnTo>
                <a:lnTo>
                  <a:pt x="0" y="166877"/>
                </a:lnTo>
                <a:lnTo>
                  <a:pt x="55879" y="214756"/>
                </a:lnTo>
                <a:lnTo>
                  <a:pt x="53340" y="284861"/>
                </a:lnTo>
                <a:lnTo>
                  <a:pt x="129793" y="282448"/>
                </a:lnTo>
                <a:lnTo>
                  <a:pt x="310808" y="282448"/>
                </a:lnTo>
                <a:lnTo>
                  <a:pt x="308356" y="214756"/>
                </a:lnTo>
                <a:lnTo>
                  <a:pt x="364236" y="166877"/>
                </a:lnTo>
                <a:lnTo>
                  <a:pt x="308356" y="118999"/>
                </a:lnTo>
                <a:lnTo>
                  <a:pt x="310808" y="51307"/>
                </a:lnTo>
                <a:lnTo>
                  <a:pt x="129793" y="51307"/>
                </a:lnTo>
                <a:lnTo>
                  <a:pt x="53340" y="48894"/>
                </a:lnTo>
                <a:lnTo>
                  <a:pt x="310895" y="48894"/>
                </a:lnTo>
                <a:close/>
              </a:path>
              <a:path w="310895" h="333755">
                <a:moveTo>
                  <a:pt x="310808" y="282448"/>
                </a:moveTo>
                <a:lnTo>
                  <a:pt x="234442" y="282448"/>
                </a:lnTo>
                <a:lnTo>
                  <a:pt x="310895" y="284861"/>
                </a:lnTo>
                <a:lnTo>
                  <a:pt x="310808" y="282448"/>
                </a:lnTo>
                <a:close/>
              </a:path>
              <a:path w="310895" h="333755">
                <a:moveTo>
                  <a:pt x="182118" y="0"/>
                </a:moveTo>
                <a:lnTo>
                  <a:pt x="129793" y="51307"/>
                </a:lnTo>
                <a:lnTo>
                  <a:pt x="234442" y="51307"/>
                </a:lnTo>
                <a:lnTo>
                  <a:pt x="182118" y="0"/>
                </a:lnTo>
                <a:close/>
              </a:path>
            </a:pathLst>
          </a:custGeom>
          <a:solidFill>
            <a:srgbClr val="FF0066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30" name="object 130"/>
          <p:cNvSpPr/>
          <p:nvPr/>
        </p:nvSpPr>
        <p:spPr>
          <a:xfrm>
            <a:off x="3001530" y="4248151"/>
            <a:ext cx="364236" cy="333756"/>
          </a:xfrm>
          <a:custGeom>
            <a:avLst/>
            <a:gdLst/>
            <a:ahLst/>
            <a:cxnLst/>
            <a:rect l="l" t="t" r="r" b="b"/>
            <a:pathLst>
              <a:path w="364236" h="333755">
                <a:moveTo>
                  <a:pt x="0" y="166877"/>
                </a:moveTo>
                <a:lnTo>
                  <a:pt x="55879" y="118999"/>
                </a:lnTo>
                <a:lnTo>
                  <a:pt x="53340" y="48894"/>
                </a:lnTo>
                <a:lnTo>
                  <a:pt x="129793" y="51307"/>
                </a:lnTo>
                <a:lnTo>
                  <a:pt x="182118" y="0"/>
                </a:lnTo>
                <a:lnTo>
                  <a:pt x="234442" y="51307"/>
                </a:lnTo>
                <a:lnTo>
                  <a:pt x="310895" y="48894"/>
                </a:lnTo>
                <a:lnTo>
                  <a:pt x="308356" y="118999"/>
                </a:lnTo>
                <a:lnTo>
                  <a:pt x="364236" y="166877"/>
                </a:lnTo>
                <a:lnTo>
                  <a:pt x="308356" y="214756"/>
                </a:lnTo>
                <a:lnTo>
                  <a:pt x="310895" y="284861"/>
                </a:lnTo>
                <a:lnTo>
                  <a:pt x="234442" y="282448"/>
                </a:lnTo>
                <a:lnTo>
                  <a:pt x="182118" y="333756"/>
                </a:lnTo>
                <a:lnTo>
                  <a:pt x="129793" y="282448"/>
                </a:lnTo>
                <a:lnTo>
                  <a:pt x="53340" y="284861"/>
                </a:lnTo>
                <a:lnTo>
                  <a:pt x="55879" y="214756"/>
                </a:lnTo>
                <a:lnTo>
                  <a:pt x="0" y="166877"/>
                </a:lnTo>
                <a:close/>
              </a:path>
            </a:pathLst>
          </a:custGeom>
          <a:ln w="25908">
            <a:solidFill>
              <a:srgbClr val="FF3399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31" name="object 131"/>
          <p:cNvSpPr txBox="1"/>
          <p:nvPr/>
        </p:nvSpPr>
        <p:spPr>
          <a:xfrm>
            <a:off x="3129291" y="4252721"/>
            <a:ext cx="126364" cy="34036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dirty="0">
                <a:solidFill>
                  <a:srgbClr val="FFFFFF"/>
                </a:solidFill>
                <a:latin typeface="TH SarabunPSK" panose="020B0500040200020003"/>
                <a:cs typeface="TH SarabunPSK"/>
              </a:rPr>
              <a:t>3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32" name="object 132"/>
          <p:cNvSpPr/>
          <p:nvPr/>
        </p:nvSpPr>
        <p:spPr>
          <a:xfrm>
            <a:off x="4419601" y="4267203"/>
            <a:ext cx="318643" cy="376428"/>
          </a:xfrm>
          <a:custGeom>
            <a:avLst/>
            <a:gdLst/>
            <a:ahLst/>
            <a:cxnLst/>
            <a:rect l="l" t="t" r="r" b="b"/>
            <a:pathLst>
              <a:path w="318642" h="376427">
                <a:moveTo>
                  <a:pt x="240283" y="318643"/>
                </a:moveTo>
                <a:lnTo>
                  <a:pt x="133095" y="318643"/>
                </a:lnTo>
                <a:lnTo>
                  <a:pt x="186689" y="376428"/>
                </a:lnTo>
                <a:lnTo>
                  <a:pt x="240283" y="318643"/>
                </a:lnTo>
                <a:close/>
              </a:path>
              <a:path w="318642" h="376427">
                <a:moveTo>
                  <a:pt x="318642" y="55118"/>
                </a:moveTo>
                <a:lnTo>
                  <a:pt x="240283" y="57785"/>
                </a:lnTo>
                <a:lnTo>
                  <a:pt x="54822" y="57785"/>
                </a:lnTo>
                <a:lnTo>
                  <a:pt x="57276" y="134239"/>
                </a:lnTo>
                <a:lnTo>
                  <a:pt x="0" y="188214"/>
                </a:lnTo>
                <a:lnTo>
                  <a:pt x="57276" y="242189"/>
                </a:lnTo>
                <a:lnTo>
                  <a:pt x="54737" y="321310"/>
                </a:lnTo>
                <a:lnTo>
                  <a:pt x="133095" y="318643"/>
                </a:lnTo>
                <a:lnTo>
                  <a:pt x="318557" y="318643"/>
                </a:lnTo>
                <a:lnTo>
                  <a:pt x="316102" y="242189"/>
                </a:lnTo>
                <a:lnTo>
                  <a:pt x="373379" y="188214"/>
                </a:lnTo>
                <a:lnTo>
                  <a:pt x="316102" y="134239"/>
                </a:lnTo>
                <a:lnTo>
                  <a:pt x="318557" y="57785"/>
                </a:lnTo>
                <a:lnTo>
                  <a:pt x="133095" y="57785"/>
                </a:lnTo>
                <a:lnTo>
                  <a:pt x="54737" y="55118"/>
                </a:lnTo>
                <a:lnTo>
                  <a:pt x="318642" y="55118"/>
                </a:lnTo>
                <a:close/>
              </a:path>
              <a:path w="318642" h="376427">
                <a:moveTo>
                  <a:pt x="318557" y="318643"/>
                </a:moveTo>
                <a:lnTo>
                  <a:pt x="240283" y="318643"/>
                </a:lnTo>
                <a:lnTo>
                  <a:pt x="318642" y="321310"/>
                </a:lnTo>
                <a:lnTo>
                  <a:pt x="318557" y="318643"/>
                </a:lnTo>
                <a:close/>
              </a:path>
              <a:path w="318642" h="376427">
                <a:moveTo>
                  <a:pt x="186689" y="0"/>
                </a:moveTo>
                <a:lnTo>
                  <a:pt x="133095" y="57785"/>
                </a:lnTo>
                <a:lnTo>
                  <a:pt x="240283" y="57785"/>
                </a:lnTo>
                <a:lnTo>
                  <a:pt x="186689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33" name="object 133"/>
          <p:cNvSpPr txBox="1"/>
          <p:nvPr/>
        </p:nvSpPr>
        <p:spPr>
          <a:xfrm>
            <a:off x="4536609" y="4303867"/>
            <a:ext cx="126364" cy="34036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lang="th-TH" sz="1100" b="1" dirty="0">
                <a:solidFill>
                  <a:srgbClr val="FFFFFF"/>
                </a:solidFill>
                <a:latin typeface="TH SarabunPSK"/>
                <a:cs typeface="TH SarabunPSK"/>
              </a:rPr>
              <a:t>5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37" name="object 137"/>
          <p:cNvSpPr txBox="1"/>
          <p:nvPr/>
        </p:nvSpPr>
        <p:spPr>
          <a:xfrm>
            <a:off x="4554762" y="5086713"/>
            <a:ext cx="126364" cy="34036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lang="th-TH" sz="1100" b="1" dirty="0">
                <a:solidFill>
                  <a:srgbClr val="FFFFFF"/>
                </a:solidFill>
                <a:latin typeface="TH SarabunPSK"/>
                <a:cs typeface="TH SarabunPSK"/>
              </a:rPr>
              <a:t>6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38" name="object 22"/>
          <p:cNvSpPr txBox="1"/>
          <p:nvPr/>
        </p:nvSpPr>
        <p:spPr>
          <a:xfrm>
            <a:off x="3692108" y="3733800"/>
            <a:ext cx="288925" cy="2933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lang="th-TH"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ก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r>
              <a:rPr lang="th-TH" sz="1100" b="1" spc="5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ย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endParaRPr sz="1100" dirty="0">
              <a:solidFill>
                <a:prstClr val="black"/>
              </a:solidFill>
              <a:latin typeface="TH SarabunIT๙"/>
              <a:cs typeface="TH SarabunPSK" panose="020B0500040200020003"/>
            </a:endParaRPr>
          </a:p>
        </p:txBody>
      </p:sp>
      <p:sp>
        <p:nvSpPr>
          <p:cNvPr id="139" name="object 22"/>
          <p:cNvSpPr txBox="1"/>
          <p:nvPr/>
        </p:nvSpPr>
        <p:spPr>
          <a:xfrm>
            <a:off x="4222547" y="3733801"/>
            <a:ext cx="365231" cy="3179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lang="th-TH"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ต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r>
              <a:rPr lang="th-TH" sz="1100" b="1" spc="5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ค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endParaRPr sz="1100" dirty="0">
              <a:solidFill>
                <a:prstClr val="black"/>
              </a:solidFill>
              <a:latin typeface="TH SarabunIT๙"/>
              <a:cs typeface="TH SarabunPSK" panose="020B0500040200020003"/>
            </a:endParaRPr>
          </a:p>
        </p:txBody>
      </p:sp>
      <p:sp>
        <p:nvSpPr>
          <p:cNvPr id="140" name="object 22"/>
          <p:cNvSpPr txBox="1"/>
          <p:nvPr/>
        </p:nvSpPr>
        <p:spPr>
          <a:xfrm>
            <a:off x="4800600" y="3733800"/>
            <a:ext cx="381000" cy="2933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lang="th-TH"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พ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r>
              <a:rPr lang="th-TH" sz="1100" b="1" spc="5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ย.</a:t>
            </a:r>
            <a:endParaRPr sz="1100" dirty="0">
              <a:solidFill>
                <a:prstClr val="black"/>
              </a:solidFill>
              <a:latin typeface="TH SarabunIT๙"/>
              <a:cs typeface="TH SarabunPSK" panose="020B0500040200020003"/>
            </a:endParaRPr>
          </a:p>
        </p:txBody>
      </p:sp>
      <p:sp>
        <p:nvSpPr>
          <p:cNvPr id="141" name="object 22"/>
          <p:cNvSpPr txBox="1"/>
          <p:nvPr/>
        </p:nvSpPr>
        <p:spPr>
          <a:xfrm>
            <a:off x="5334021" y="3733811"/>
            <a:ext cx="436175" cy="33370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lang="th-TH"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ธ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r>
              <a:rPr lang="th-TH" sz="1100" b="1" spc="5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ค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endParaRPr sz="1100" dirty="0">
              <a:solidFill>
                <a:prstClr val="black"/>
              </a:solidFill>
              <a:latin typeface="TH SarabunIT๙"/>
              <a:cs typeface="TH SarabunPSK" panose="020B0500040200020003"/>
            </a:endParaRPr>
          </a:p>
        </p:txBody>
      </p:sp>
      <p:sp>
        <p:nvSpPr>
          <p:cNvPr id="142" name="object 22"/>
          <p:cNvSpPr txBox="1"/>
          <p:nvPr/>
        </p:nvSpPr>
        <p:spPr>
          <a:xfrm>
            <a:off x="5943604" y="3733800"/>
            <a:ext cx="378368" cy="34946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lang="th-TH"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ม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r>
              <a:rPr lang="th-TH" sz="1100" b="1" spc="5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ค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endParaRPr sz="1100" dirty="0">
              <a:solidFill>
                <a:prstClr val="black"/>
              </a:solidFill>
              <a:latin typeface="TH SarabunIT๙"/>
              <a:cs typeface="TH SarabunPSK" panose="020B0500040200020003"/>
            </a:endParaRPr>
          </a:p>
        </p:txBody>
      </p:sp>
      <p:sp>
        <p:nvSpPr>
          <p:cNvPr id="143" name="object 22"/>
          <p:cNvSpPr txBox="1"/>
          <p:nvPr/>
        </p:nvSpPr>
        <p:spPr>
          <a:xfrm>
            <a:off x="6477000" y="3733800"/>
            <a:ext cx="381000" cy="2933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lang="th-TH" sz="1100" b="1" dirty="0" err="1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ก.พ</a:t>
            </a:r>
            <a:r>
              <a:rPr sz="1100" b="1" dirty="0">
                <a:solidFill>
                  <a:srgbClr val="0000FF"/>
                </a:solidFill>
                <a:latin typeface="TH SarabunIT๙"/>
                <a:cs typeface="TH SarabunPSK" panose="020B0500040200020003"/>
              </a:rPr>
              <a:t>.</a:t>
            </a:r>
            <a:endParaRPr sz="1100" dirty="0">
              <a:solidFill>
                <a:prstClr val="black"/>
              </a:solidFill>
              <a:latin typeface="TH SarabunIT๙"/>
              <a:cs typeface="TH SarabunPSK" panose="020B0500040200020003"/>
            </a:endParaRPr>
          </a:p>
        </p:txBody>
      </p:sp>
      <p:sp>
        <p:nvSpPr>
          <p:cNvPr id="144" name="object 124"/>
          <p:cNvSpPr txBox="1"/>
          <p:nvPr/>
        </p:nvSpPr>
        <p:spPr>
          <a:xfrm>
            <a:off x="3810000" y="2133600"/>
            <a:ext cx="2362200" cy="7620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>
              <a:tabLst>
                <a:tab pos="780811" algn="l"/>
              </a:tabLst>
            </a:pPr>
            <a:r>
              <a:rPr sz="1100" b="1" spc="-15" dirty="0">
                <a:solidFill>
                  <a:srgbClr val="FF0066"/>
                </a:solidFill>
                <a:latin typeface="TH SarabunPSK"/>
                <a:cs typeface="TH SarabunPSK"/>
              </a:rPr>
              <a:t>1</a:t>
            </a:r>
            <a:r>
              <a:rPr lang="th-TH" sz="1100" b="1" spc="-11" dirty="0">
                <a:solidFill>
                  <a:srgbClr val="FF0066"/>
                </a:solidFill>
                <a:latin typeface="TH SarabunPSK"/>
                <a:cs typeface="TH SarabunPSK"/>
              </a:rPr>
              <a:t>7</a:t>
            </a:r>
            <a:r>
              <a:rPr sz="1100" b="1" spc="-5" dirty="0">
                <a:solidFill>
                  <a:srgbClr val="FF0066"/>
                </a:solidFill>
                <a:latin typeface="TH SarabunPSK"/>
                <a:cs typeface="TH SarabunPSK"/>
              </a:rPr>
              <a:t> </a:t>
            </a:r>
            <a:r>
              <a:rPr lang="th-TH" sz="1100" b="1" spc="-15" dirty="0">
                <a:solidFill>
                  <a:srgbClr val="FF0066"/>
                </a:solidFill>
                <a:latin typeface="TH SarabunPSK"/>
                <a:cs typeface="TH SarabunPSK"/>
              </a:rPr>
              <a:t>ต.ค.</a:t>
            </a:r>
            <a:r>
              <a:rPr sz="1100" b="1" spc="11" dirty="0">
                <a:solidFill>
                  <a:srgbClr val="FF0066"/>
                </a:solidFill>
                <a:latin typeface="TH SarabunPSK"/>
                <a:cs typeface="TH SarabunPSK"/>
              </a:rPr>
              <a:t> </a:t>
            </a:r>
            <a:r>
              <a:rPr lang="th-TH" sz="1100" b="1" spc="11" dirty="0">
                <a:solidFill>
                  <a:srgbClr val="FF0066"/>
                </a:solidFill>
                <a:latin typeface="TH SarabunPSK"/>
                <a:cs typeface="TH SarabunPSK"/>
              </a:rPr>
              <a:t>25</a:t>
            </a:r>
            <a:r>
              <a:rPr sz="1100" b="1" spc="-11" dirty="0">
                <a:solidFill>
                  <a:srgbClr val="FF0066"/>
                </a:solidFill>
                <a:latin typeface="TH SarabunPSK"/>
                <a:cs typeface="TH SarabunPSK"/>
              </a:rPr>
              <a:t>60</a:t>
            </a:r>
            <a:r>
              <a:rPr lang="th-TH" sz="1100" b="1" spc="-11" dirty="0">
                <a:solidFill>
                  <a:srgbClr val="FF0066"/>
                </a:solidFill>
                <a:latin typeface="TH SarabunPSK"/>
                <a:cs typeface="TH SarabunPSK"/>
              </a:rPr>
              <a:t> </a:t>
            </a:r>
            <a:r>
              <a:rPr lang="en-US" sz="1100" spc="-5" dirty="0">
                <a:solidFill>
                  <a:srgbClr val="FF0066"/>
                </a:solidFill>
                <a:latin typeface="TH SarabunPSK"/>
                <a:cs typeface="TH SarabunPSK"/>
              </a:rPr>
              <a:t>–</a:t>
            </a:r>
            <a:r>
              <a:rPr sz="1100" spc="5" dirty="0">
                <a:solidFill>
                  <a:srgbClr val="FF0066"/>
                </a:solidFill>
                <a:latin typeface="TH SarabunPSK"/>
                <a:cs typeface="TH SarabunPSK"/>
              </a:rPr>
              <a:t> </a:t>
            </a:r>
            <a:r>
              <a:rPr lang="th-TH" sz="1100" spc="-5" dirty="0">
                <a:solidFill>
                  <a:srgbClr val="FF0066"/>
                </a:solidFill>
                <a:latin typeface="TH SarabunPSK"/>
                <a:cs typeface="TH SarabunPSK"/>
              </a:rPr>
              <a:t>ครม. เห็นชอบแนวทางการจัดทำงบประมาณในลักษณะ</a:t>
            </a:r>
            <a:r>
              <a:rPr lang="th-TH" sz="1100" spc="-5" dirty="0" err="1">
                <a:solidFill>
                  <a:srgbClr val="FF0066"/>
                </a:solidFill>
                <a:latin typeface="TH SarabunPSK"/>
                <a:cs typeface="TH SarabunPSK"/>
              </a:rPr>
              <a:t>บูรณา</a:t>
            </a:r>
            <a:r>
              <a:rPr lang="th-TH" sz="1100" spc="-5" dirty="0">
                <a:solidFill>
                  <a:srgbClr val="FF0066"/>
                </a:solidFill>
                <a:latin typeface="TH SarabunPSK"/>
                <a:cs typeface="TH SarabunPSK"/>
              </a:rPr>
              <a:t>การฯ </a:t>
            </a:r>
            <a:endParaRPr sz="1100" dirty="0">
              <a:solidFill>
                <a:srgbClr val="FF0066"/>
              </a:solidFill>
              <a:latin typeface="TH SarabunPSK"/>
              <a:cs typeface="TH SarabunPSK"/>
            </a:endParaRPr>
          </a:p>
        </p:txBody>
      </p:sp>
      <p:sp>
        <p:nvSpPr>
          <p:cNvPr id="145" name="object 134"/>
          <p:cNvSpPr/>
          <p:nvPr/>
        </p:nvSpPr>
        <p:spPr>
          <a:xfrm>
            <a:off x="5791201" y="2895603"/>
            <a:ext cx="318643" cy="309372"/>
          </a:xfrm>
          <a:custGeom>
            <a:avLst/>
            <a:gdLst/>
            <a:ahLst/>
            <a:cxnLst/>
            <a:rect l="l" t="t" r="r" b="b"/>
            <a:pathLst>
              <a:path w="318643" h="309372">
                <a:moveTo>
                  <a:pt x="240284" y="261873"/>
                </a:moveTo>
                <a:lnTo>
                  <a:pt x="133096" y="261873"/>
                </a:lnTo>
                <a:lnTo>
                  <a:pt x="186690" y="309371"/>
                </a:lnTo>
                <a:lnTo>
                  <a:pt x="240284" y="261873"/>
                </a:lnTo>
                <a:close/>
              </a:path>
              <a:path w="318643" h="309372">
                <a:moveTo>
                  <a:pt x="318643" y="45338"/>
                </a:moveTo>
                <a:lnTo>
                  <a:pt x="240284" y="47497"/>
                </a:lnTo>
                <a:lnTo>
                  <a:pt x="54821" y="47497"/>
                </a:lnTo>
                <a:lnTo>
                  <a:pt x="57277" y="110235"/>
                </a:lnTo>
                <a:lnTo>
                  <a:pt x="0" y="154685"/>
                </a:lnTo>
                <a:lnTo>
                  <a:pt x="57277" y="199135"/>
                </a:lnTo>
                <a:lnTo>
                  <a:pt x="54737" y="264032"/>
                </a:lnTo>
                <a:lnTo>
                  <a:pt x="133096" y="261873"/>
                </a:lnTo>
                <a:lnTo>
                  <a:pt x="318558" y="261873"/>
                </a:lnTo>
                <a:lnTo>
                  <a:pt x="316103" y="199135"/>
                </a:lnTo>
                <a:lnTo>
                  <a:pt x="373380" y="154685"/>
                </a:lnTo>
                <a:lnTo>
                  <a:pt x="316103" y="110235"/>
                </a:lnTo>
                <a:lnTo>
                  <a:pt x="318558" y="47497"/>
                </a:lnTo>
                <a:lnTo>
                  <a:pt x="133096" y="47497"/>
                </a:lnTo>
                <a:lnTo>
                  <a:pt x="54737" y="45338"/>
                </a:lnTo>
                <a:lnTo>
                  <a:pt x="318643" y="45338"/>
                </a:lnTo>
                <a:close/>
              </a:path>
              <a:path w="318643" h="309372">
                <a:moveTo>
                  <a:pt x="318558" y="261873"/>
                </a:moveTo>
                <a:lnTo>
                  <a:pt x="240284" y="261873"/>
                </a:lnTo>
                <a:lnTo>
                  <a:pt x="318643" y="264032"/>
                </a:lnTo>
                <a:lnTo>
                  <a:pt x="318558" y="261873"/>
                </a:lnTo>
                <a:close/>
              </a:path>
              <a:path w="318643" h="309372">
                <a:moveTo>
                  <a:pt x="186690" y="0"/>
                </a:moveTo>
                <a:lnTo>
                  <a:pt x="133096" y="47497"/>
                </a:lnTo>
                <a:lnTo>
                  <a:pt x="240284" y="47497"/>
                </a:lnTo>
                <a:lnTo>
                  <a:pt x="186690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46" name="object 70"/>
          <p:cNvSpPr/>
          <p:nvPr/>
        </p:nvSpPr>
        <p:spPr>
          <a:xfrm>
            <a:off x="5943633" y="3200400"/>
            <a:ext cx="45719" cy="609600"/>
          </a:xfrm>
          <a:custGeom>
            <a:avLst/>
            <a:gdLst/>
            <a:ahLst/>
            <a:cxnLst/>
            <a:rect l="l" t="t" r="r" b="b"/>
            <a:pathLst>
              <a:path h="917575">
                <a:moveTo>
                  <a:pt x="0" y="0"/>
                </a:moveTo>
                <a:lnTo>
                  <a:pt x="0" y="917575"/>
                </a:lnTo>
              </a:path>
            </a:pathLst>
          </a:custGeom>
          <a:ln w="28956">
            <a:solidFill>
              <a:srgbClr val="0033CC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47" name="object 45"/>
          <p:cNvSpPr/>
          <p:nvPr/>
        </p:nvSpPr>
        <p:spPr>
          <a:xfrm>
            <a:off x="7696200" y="4114800"/>
            <a:ext cx="76200" cy="228600"/>
          </a:xfrm>
          <a:custGeom>
            <a:avLst/>
            <a:gdLst/>
            <a:ahLst/>
            <a:cxnLst/>
            <a:rect l="l" t="t" r="r" b="b"/>
            <a:pathLst>
              <a:path h="628650">
                <a:moveTo>
                  <a:pt x="0" y="0"/>
                </a:moveTo>
                <a:lnTo>
                  <a:pt x="0" y="628649"/>
                </a:lnTo>
              </a:path>
            </a:pathLst>
          </a:custGeom>
          <a:ln w="28956">
            <a:solidFill>
              <a:srgbClr val="943735"/>
            </a:solidFill>
          </a:ln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48" name="สี่เหลี่ยมผืนผ้า 147"/>
          <p:cNvSpPr/>
          <p:nvPr/>
        </p:nvSpPr>
        <p:spPr>
          <a:xfrm>
            <a:off x="5354876" y="6219451"/>
            <a:ext cx="1409318" cy="329319"/>
          </a:xfrm>
          <a:prstGeom prst="rect">
            <a:avLst/>
          </a:prstGeom>
        </p:spPr>
        <p:txBody>
          <a:bodyPr wrap="none" lIns="91419" tIns="45719" rIns="91419" bIns="45719">
            <a:spAutoFit/>
          </a:bodyPr>
          <a:lstStyle/>
          <a:p>
            <a:pPr defTabSz="914128"/>
            <a:r>
              <a:rPr lang="th-TH" sz="1100" b="1" i="1" dirty="0">
                <a:solidFill>
                  <a:prstClr val="black"/>
                </a:solidFill>
                <a:latin typeface="TH SarabunPSK" pitchFamily="34" charset="-34"/>
                <a:cs typeface="TH SarabunPSK" panose="020B0500040200020003"/>
              </a:rPr>
              <a:t>ขั้นจัดทำงบประมาณ</a:t>
            </a:r>
          </a:p>
        </p:txBody>
      </p:sp>
      <p:sp>
        <p:nvSpPr>
          <p:cNvPr id="150" name="object 46"/>
          <p:cNvSpPr txBox="1"/>
          <p:nvPr/>
        </p:nvSpPr>
        <p:spPr>
          <a:xfrm>
            <a:off x="4876814" y="5138501"/>
            <a:ext cx="1780540" cy="26225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lang="th-TH" sz="1100" b="1" spc="-5" dirty="0">
                <a:solidFill>
                  <a:srgbClr val="0033CC"/>
                </a:solidFill>
                <a:latin typeface="TH SarabunPSK"/>
                <a:cs typeface="TH SarabunPSK"/>
              </a:rPr>
              <a:t>24 พ.ย. 2560 - 25</a:t>
            </a:r>
            <a:r>
              <a:rPr sz="1100" b="1" spc="-5" dirty="0">
                <a:solidFill>
                  <a:srgbClr val="0033CC"/>
                </a:solidFill>
                <a:latin typeface="TH SarabunPSK"/>
                <a:cs typeface="TH SarabunPSK"/>
              </a:rPr>
              <a:t> </a:t>
            </a:r>
            <a:r>
              <a:rPr lang="th-TH" sz="1100" b="1" spc="-5" dirty="0">
                <a:solidFill>
                  <a:srgbClr val="0033CC"/>
                </a:solidFill>
                <a:latin typeface="TH SarabunPSK"/>
                <a:cs typeface="TH SarabunPSK"/>
              </a:rPr>
              <a:t>ม.ค.</a:t>
            </a:r>
            <a:r>
              <a:rPr sz="1100" b="1" spc="11" dirty="0">
                <a:solidFill>
                  <a:srgbClr val="0033CC"/>
                </a:solidFill>
                <a:latin typeface="TH SarabunPSK"/>
                <a:cs typeface="TH SarabunPSK"/>
              </a:rPr>
              <a:t> </a:t>
            </a:r>
            <a:r>
              <a:rPr sz="1100" b="1" spc="-15" dirty="0">
                <a:solidFill>
                  <a:srgbClr val="0033CC"/>
                </a:solidFill>
                <a:latin typeface="TH SarabunPSK"/>
                <a:cs typeface="TH SarabunPSK"/>
              </a:rPr>
              <a:t>256</a:t>
            </a:r>
            <a:r>
              <a:rPr lang="th-TH" sz="1100" b="1" spc="-15" dirty="0">
                <a:solidFill>
                  <a:srgbClr val="0033CC"/>
                </a:solidFill>
                <a:latin typeface="TH SarabunPSK"/>
                <a:cs typeface="TH SarabunPSK"/>
              </a:rPr>
              <a:t>1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51" name="object 51"/>
          <p:cNvSpPr txBox="1"/>
          <p:nvPr/>
        </p:nvSpPr>
        <p:spPr>
          <a:xfrm>
            <a:off x="4656857" y="5418825"/>
            <a:ext cx="2734575" cy="91313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11391" defTabSz="914128"/>
            <a:r>
              <a:rPr lang="th-TH" sz="1100" b="1" dirty="0">
                <a:solidFill>
                  <a:srgbClr val="0000FF"/>
                </a:solidFill>
                <a:latin typeface="TH SarabunPSK" panose="020B0500040200020003"/>
                <a:cs typeface="TH SarabunPSK"/>
              </a:rPr>
              <a:t>จัดทำรายละเอียดคำของบประมาณรายจ่ายประจำปีงบประมาณ พ.ศ. 2562 ส่ง สำนักงบประมาณ</a:t>
            </a:r>
          </a:p>
          <a:p>
            <a:pPr marL="211391" defTabSz="914128"/>
            <a:endParaRPr lang="th-TH" sz="1100" b="1" i="1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27" name="object 127"/>
          <p:cNvSpPr/>
          <p:nvPr/>
        </p:nvSpPr>
        <p:spPr>
          <a:xfrm>
            <a:off x="7509569" y="4342639"/>
            <a:ext cx="318643" cy="309372"/>
          </a:xfrm>
          <a:custGeom>
            <a:avLst/>
            <a:gdLst/>
            <a:ahLst/>
            <a:cxnLst/>
            <a:rect l="l" t="t" r="r" b="b"/>
            <a:pathLst>
              <a:path w="318643" h="309372">
                <a:moveTo>
                  <a:pt x="240284" y="261874"/>
                </a:moveTo>
                <a:lnTo>
                  <a:pt x="133096" y="261874"/>
                </a:lnTo>
                <a:lnTo>
                  <a:pt x="186689" y="309372"/>
                </a:lnTo>
                <a:lnTo>
                  <a:pt x="240284" y="261874"/>
                </a:lnTo>
                <a:close/>
              </a:path>
              <a:path w="318643" h="309372">
                <a:moveTo>
                  <a:pt x="318643" y="45338"/>
                </a:moveTo>
                <a:lnTo>
                  <a:pt x="240284" y="47498"/>
                </a:lnTo>
                <a:lnTo>
                  <a:pt x="54821" y="47498"/>
                </a:lnTo>
                <a:lnTo>
                  <a:pt x="57276" y="110236"/>
                </a:lnTo>
                <a:lnTo>
                  <a:pt x="0" y="154686"/>
                </a:lnTo>
                <a:lnTo>
                  <a:pt x="57276" y="199136"/>
                </a:lnTo>
                <a:lnTo>
                  <a:pt x="54737" y="264032"/>
                </a:lnTo>
                <a:lnTo>
                  <a:pt x="133096" y="261874"/>
                </a:lnTo>
                <a:lnTo>
                  <a:pt x="318558" y="261874"/>
                </a:lnTo>
                <a:lnTo>
                  <a:pt x="316103" y="199136"/>
                </a:lnTo>
                <a:lnTo>
                  <a:pt x="373380" y="154686"/>
                </a:lnTo>
                <a:lnTo>
                  <a:pt x="316103" y="110236"/>
                </a:lnTo>
                <a:lnTo>
                  <a:pt x="318558" y="47498"/>
                </a:lnTo>
                <a:lnTo>
                  <a:pt x="133096" y="47498"/>
                </a:lnTo>
                <a:lnTo>
                  <a:pt x="54737" y="45338"/>
                </a:lnTo>
                <a:lnTo>
                  <a:pt x="318643" y="45338"/>
                </a:lnTo>
                <a:close/>
              </a:path>
              <a:path w="318643" h="309372">
                <a:moveTo>
                  <a:pt x="318558" y="261874"/>
                </a:moveTo>
                <a:lnTo>
                  <a:pt x="240284" y="261874"/>
                </a:lnTo>
                <a:lnTo>
                  <a:pt x="318643" y="264032"/>
                </a:lnTo>
                <a:lnTo>
                  <a:pt x="318558" y="261874"/>
                </a:lnTo>
                <a:close/>
              </a:path>
              <a:path w="318643" h="309372">
                <a:moveTo>
                  <a:pt x="186689" y="0"/>
                </a:moveTo>
                <a:lnTo>
                  <a:pt x="133096" y="47498"/>
                </a:lnTo>
                <a:lnTo>
                  <a:pt x="240284" y="47498"/>
                </a:lnTo>
                <a:lnTo>
                  <a:pt x="186689" y="0"/>
                </a:lnTo>
                <a:close/>
              </a:path>
            </a:pathLst>
          </a:custGeom>
          <a:solidFill>
            <a:srgbClr val="943735"/>
          </a:solidFill>
        </p:spPr>
        <p:txBody>
          <a:bodyPr wrap="square" lIns="0" tIns="0" rIns="0" bIns="0" rtlCol="0">
            <a:noAutofit/>
          </a:bodyPr>
          <a:lstStyle/>
          <a:p>
            <a:pPr defTabSz="914128"/>
            <a:endParaRPr sz="1100" dirty="0">
              <a:solidFill>
                <a:prstClr val="black"/>
              </a:solidFill>
              <a:cs typeface="TH SarabunPSK" panose="020B0500040200020003"/>
            </a:endParaRPr>
          </a:p>
        </p:txBody>
      </p:sp>
      <p:sp>
        <p:nvSpPr>
          <p:cNvPr id="152" name="object 118"/>
          <p:cNvSpPr txBox="1"/>
          <p:nvPr/>
        </p:nvSpPr>
        <p:spPr>
          <a:xfrm>
            <a:off x="7641434" y="4346097"/>
            <a:ext cx="126364" cy="34036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lang="th-TH" sz="1100" b="1" dirty="0">
                <a:solidFill>
                  <a:srgbClr val="FFFFFF"/>
                </a:solidFill>
                <a:latin typeface="TH SarabunPSK"/>
                <a:cs typeface="TH SarabunPSK"/>
              </a:rPr>
              <a:t>9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54" name="object 133"/>
          <p:cNvSpPr txBox="1"/>
          <p:nvPr/>
        </p:nvSpPr>
        <p:spPr>
          <a:xfrm>
            <a:off x="5921866" y="2891105"/>
            <a:ext cx="126364" cy="34036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lang="th-TH" sz="1100" b="1" dirty="0">
                <a:solidFill>
                  <a:srgbClr val="FFFFFF"/>
                </a:solidFill>
                <a:latin typeface="TH SarabunPSK"/>
                <a:cs typeface="TH SarabunPSK"/>
              </a:rPr>
              <a:t>7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55" name="Rectangle 83"/>
          <p:cNvSpPr/>
          <p:nvPr/>
        </p:nvSpPr>
        <p:spPr>
          <a:xfrm>
            <a:off x="4020567" y="2642812"/>
            <a:ext cx="2590800" cy="600162"/>
          </a:xfrm>
          <a:prstGeom prst="rect">
            <a:avLst/>
          </a:prstGeom>
        </p:spPr>
        <p:txBody>
          <a:bodyPr wrap="square" lIns="91419" tIns="45719" rIns="91419" bIns="45719">
            <a:spAutoFit/>
          </a:bodyPr>
          <a:lstStyle/>
          <a:p>
            <a:pPr defTabSz="914128">
              <a:defRPr/>
            </a:pPr>
            <a:r>
              <a:rPr lang="th-TH" sz="1100" dirty="0">
                <a:solidFill>
                  <a:srgbClr val="4472C4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/>
              </a:rPr>
              <a:t>              </a:t>
            </a:r>
            <a:r>
              <a:rPr lang="en-US" sz="1100" b="1" u="sng" dirty="0">
                <a:solidFill>
                  <a:srgbClr val="4472C4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/>
              </a:rPr>
              <a:t>16 </a:t>
            </a:r>
            <a:r>
              <a:rPr lang="th-TH" sz="1100" b="1" u="sng" dirty="0">
                <a:solidFill>
                  <a:srgbClr val="4472C4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/>
              </a:rPr>
              <a:t>มกราคม 25</a:t>
            </a:r>
            <a:r>
              <a:rPr lang="en-US" sz="1100" b="1" u="sng" dirty="0">
                <a:solidFill>
                  <a:srgbClr val="4472C4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/>
              </a:rPr>
              <a:t>61 </a:t>
            </a:r>
            <a:endParaRPr lang="th-TH" sz="1100" b="1" u="sng" dirty="0">
              <a:solidFill>
                <a:srgbClr val="4472C4">
                  <a:lumMod val="75000"/>
                </a:srgbClr>
              </a:solidFill>
              <a:latin typeface="TH SarabunPSK" panose="020B0500040200020003" pitchFamily="34" charset="-34"/>
              <a:cs typeface="TH SarabunPSK" panose="020B0500040200020003"/>
            </a:endParaRPr>
          </a:p>
          <a:p>
            <a:pPr defTabSz="914128">
              <a:defRPr/>
            </a:pPr>
            <a:r>
              <a:rPr lang="th-TH" sz="1100" dirty="0">
                <a:solidFill>
                  <a:srgbClr val="4472C4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/>
              </a:rPr>
              <a:t>ครม. เห็นชอบนโยบายฯ วงเงิน</a:t>
            </a:r>
          </a:p>
          <a:p>
            <a:pPr defTabSz="914128">
              <a:defRPr/>
            </a:pPr>
            <a:r>
              <a:rPr lang="th-TH" sz="1100" dirty="0">
                <a:solidFill>
                  <a:srgbClr val="4472C4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/>
              </a:rPr>
              <a:t>และโครงสร้างงบประมาณรายจ่าย</a:t>
            </a:r>
          </a:p>
        </p:txBody>
      </p:sp>
      <p:sp>
        <p:nvSpPr>
          <p:cNvPr id="153" name="Rectangle 152"/>
          <p:cNvSpPr/>
          <p:nvPr/>
        </p:nvSpPr>
        <p:spPr>
          <a:xfrm>
            <a:off x="8979862" y="3009770"/>
            <a:ext cx="991800" cy="261608"/>
          </a:xfrm>
          <a:prstGeom prst="rect">
            <a:avLst/>
          </a:prstGeom>
        </p:spPr>
        <p:txBody>
          <a:bodyPr wrap="none" lIns="91435" tIns="45719" rIns="91435" bIns="45719">
            <a:spAutoFit/>
          </a:bodyPr>
          <a:lstStyle/>
          <a:p>
            <a:pPr marL="12700" defTabSz="914128"/>
            <a:r>
              <a:rPr lang="th-TH" sz="1100" b="1" u="sng" dirty="0">
                <a:solidFill>
                  <a:srgbClr val="9900CC"/>
                </a:solidFill>
                <a:latin typeface="TH SarabunPSK" panose="020B0500040200020003"/>
                <a:cs typeface="TH SarabunPSK"/>
              </a:rPr>
              <a:t>7</a:t>
            </a:r>
            <a:r>
              <a:rPr lang="th-TH" sz="1100" b="1" u="sng" spc="-11" dirty="0">
                <a:solidFill>
                  <a:srgbClr val="9900CC"/>
                </a:solidFill>
                <a:latin typeface="TH SarabunPSK"/>
                <a:cs typeface="TH SarabunPSK"/>
              </a:rPr>
              <a:t> </a:t>
            </a:r>
            <a:r>
              <a:rPr lang="th-TH" sz="1100" b="1" u="sng" dirty="0">
                <a:solidFill>
                  <a:srgbClr val="9900CC"/>
                </a:solidFill>
                <a:latin typeface="TH SarabunPSK"/>
                <a:cs typeface="TH SarabunPSK"/>
              </a:rPr>
              <a:t> มิ.ย. </a:t>
            </a:r>
            <a:r>
              <a:rPr lang="th-TH" sz="1100" b="1" u="sng" spc="-25" dirty="0">
                <a:solidFill>
                  <a:srgbClr val="9900CC"/>
                </a:solidFill>
                <a:latin typeface="TH SarabunPSK"/>
                <a:cs typeface="TH SarabunPSK"/>
              </a:rPr>
              <a:t> </a:t>
            </a:r>
            <a:r>
              <a:rPr lang="th-TH" sz="1100" b="1" u="sng" spc="-5" dirty="0">
                <a:solidFill>
                  <a:srgbClr val="9900CC"/>
                </a:solidFill>
                <a:latin typeface="TH SarabunPSK"/>
                <a:cs typeface="TH SarabunPSK"/>
              </a:rPr>
              <a:t>2561</a:t>
            </a:r>
            <a:endParaRPr lang="th-TH" sz="1100" u="sng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56" name="Rectangle 155"/>
          <p:cNvSpPr/>
          <p:nvPr/>
        </p:nvSpPr>
        <p:spPr>
          <a:xfrm>
            <a:off x="1706732" y="6486423"/>
            <a:ext cx="2508434" cy="261608"/>
          </a:xfrm>
          <a:prstGeom prst="rect">
            <a:avLst/>
          </a:prstGeom>
        </p:spPr>
        <p:txBody>
          <a:bodyPr wrap="none" lIns="91435" tIns="45719" rIns="91435" bIns="45719">
            <a:spAutoFit/>
          </a:bodyPr>
          <a:lstStyle/>
          <a:p>
            <a:pPr marL="82527" defTabSz="914128">
              <a:spcBef>
                <a:spcPts val="425"/>
              </a:spcBef>
            </a:pPr>
            <a:r>
              <a:rPr lang="th-TH" sz="1100" dirty="0">
                <a:solidFill>
                  <a:srgbClr val="0000FF"/>
                </a:solidFill>
                <a:latin typeface="TH SarabunPSK" panose="020B0500040200020003"/>
                <a:cs typeface="TH SarabunPSK"/>
              </a:rPr>
              <a:t>ทบท</a:t>
            </a:r>
            <a:r>
              <a:rPr lang="th-TH" sz="1100" spc="5" dirty="0">
                <a:solidFill>
                  <a:srgbClr val="0000FF"/>
                </a:solidFill>
                <a:latin typeface="TH SarabunPSK"/>
                <a:cs typeface="TH SarabunPSK"/>
              </a:rPr>
              <a:t>ว</a:t>
            </a:r>
            <a:r>
              <a:rPr lang="th-TH" sz="1100" dirty="0">
                <a:solidFill>
                  <a:srgbClr val="0000FF"/>
                </a:solidFill>
                <a:latin typeface="TH SarabunPSK"/>
                <a:cs typeface="TH SarabunPSK"/>
              </a:rPr>
              <a:t>นเป้าห</a:t>
            </a:r>
            <a:r>
              <a:rPr lang="th-TH" sz="1100" spc="-11" dirty="0">
                <a:solidFill>
                  <a:srgbClr val="0000FF"/>
                </a:solidFill>
                <a:latin typeface="TH SarabunPSK"/>
                <a:cs typeface="TH SarabunPSK"/>
              </a:rPr>
              <a:t>มา</a:t>
            </a:r>
            <a:r>
              <a:rPr lang="th-TH" sz="1100" dirty="0">
                <a:solidFill>
                  <a:srgbClr val="0000FF"/>
                </a:solidFill>
                <a:latin typeface="TH SarabunPSK"/>
                <a:cs typeface="TH SarabunPSK"/>
              </a:rPr>
              <a:t>ย</a:t>
            </a:r>
            <a:r>
              <a:rPr lang="th-TH" sz="1100" spc="-31" dirty="0">
                <a:solidFill>
                  <a:srgbClr val="0000FF"/>
                </a:solidFill>
                <a:latin typeface="TH SarabunPSK"/>
                <a:cs typeface="TH SarabunPSK"/>
              </a:rPr>
              <a:t> </a:t>
            </a:r>
            <a:r>
              <a:rPr lang="th-TH" sz="1100" dirty="0">
                <a:solidFill>
                  <a:srgbClr val="0000FF"/>
                </a:solidFill>
                <a:latin typeface="TH SarabunPSK"/>
                <a:cs typeface="TH SarabunPSK"/>
              </a:rPr>
              <a:t>ตัวชี้วัด</a:t>
            </a:r>
            <a:r>
              <a:rPr lang="th-TH" sz="1100" spc="-11" dirty="0">
                <a:solidFill>
                  <a:srgbClr val="0000FF"/>
                </a:solidFill>
                <a:latin typeface="TH SarabunPSK"/>
                <a:cs typeface="TH SarabunPSK"/>
              </a:rPr>
              <a:t> </a:t>
            </a:r>
            <a:r>
              <a:rPr lang="th-TH" sz="1100" dirty="0">
                <a:solidFill>
                  <a:srgbClr val="0000FF"/>
                </a:solidFill>
                <a:latin typeface="TH SarabunPSK"/>
                <a:cs typeface="TH SarabunPSK"/>
              </a:rPr>
              <a:t>ผลก</a:t>
            </a:r>
            <a:r>
              <a:rPr lang="th-TH" sz="1100" spc="5" dirty="0">
                <a:solidFill>
                  <a:srgbClr val="0000FF"/>
                </a:solidFill>
                <a:latin typeface="TH SarabunPSK"/>
                <a:cs typeface="TH SarabunPSK"/>
              </a:rPr>
              <a:t>า</a:t>
            </a:r>
            <a:r>
              <a:rPr lang="th-TH" sz="1100" dirty="0">
                <a:solidFill>
                  <a:srgbClr val="0000FF"/>
                </a:solidFill>
                <a:latin typeface="TH SarabunPSK"/>
                <a:cs typeface="TH SarabunPSK"/>
              </a:rPr>
              <a:t>รดำเนิน</a:t>
            </a:r>
            <a:r>
              <a:rPr lang="th-TH" sz="1100" spc="-11" dirty="0">
                <a:solidFill>
                  <a:srgbClr val="0000FF"/>
                </a:solidFill>
                <a:latin typeface="TH SarabunPSK"/>
                <a:cs typeface="TH SarabunPSK"/>
              </a:rPr>
              <a:t>ง</a:t>
            </a:r>
            <a:r>
              <a:rPr lang="th-TH" sz="1100" dirty="0">
                <a:solidFill>
                  <a:srgbClr val="0000FF"/>
                </a:solidFill>
                <a:latin typeface="TH SarabunPSK"/>
                <a:cs typeface="TH SarabunPSK"/>
              </a:rPr>
              <a:t>าน</a:t>
            </a:r>
            <a:endParaRPr lang="th-TH"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sp>
        <p:nvSpPr>
          <p:cNvPr id="157" name="object 96"/>
          <p:cNvSpPr txBox="1"/>
          <p:nvPr/>
        </p:nvSpPr>
        <p:spPr>
          <a:xfrm>
            <a:off x="8685118" y="2912057"/>
            <a:ext cx="199391" cy="2933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defTabSz="914128"/>
            <a:r>
              <a:rPr sz="1100" b="1" dirty="0">
                <a:solidFill>
                  <a:srgbClr val="FFFFFF"/>
                </a:solidFill>
                <a:latin typeface="TH SarabunPSK"/>
                <a:cs typeface="TH SarabunPSK"/>
              </a:rPr>
              <a:t>1</a:t>
            </a:r>
            <a:r>
              <a:rPr lang="en-US" sz="1100" b="1" dirty="0">
                <a:solidFill>
                  <a:srgbClr val="FFFFFF"/>
                </a:solidFill>
                <a:latin typeface="TH SarabunPSK"/>
                <a:cs typeface="TH SarabunPSK"/>
              </a:rPr>
              <a:t>1</a:t>
            </a:r>
            <a:endParaRPr sz="1100" dirty="0">
              <a:solidFill>
                <a:prstClr val="black"/>
              </a:solidFill>
              <a:latin typeface="TH SarabunPSK"/>
              <a:cs typeface="TH SarabunPSK"/>
            </a:endParaRPr>
          </a:p>
        </p:txBody>
      </p:sp>
      <p:pic>
        <p:nvPicPr>
          <p:cNvPr id="158" name="รูปภาพ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372" y="3351507"/>
            <a:ext cx="612429" cy="51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48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สี่เหลี่ยมผืนผ้ามุมมน 21"/>
          <p:cNvSpPr/>
          <p:nvPr/>
        </p:nvSpPr>
        <p:spPr>
          <a:xfrm>
            <a:off x="474133" y="938319"/>
            <a:ext cx="5029852" cy="461665"/>
          </a:xfrm>
          <a:prstGeom prst="roundRect">
            <a:avLst/>
          </a:prstGeom>
          <a:solidFill>
            <a:srgbClr val="B8FEF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203200" y="76201"/>
            <a:ext cx="4419600" cy="730999"/>
          </a:xfrm>
          <a:prstGeom prst="rect">
            <a:avLst/>
          </a:prstGeom>
          <a:solidFill>
            <a:srgbClr val="FF818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กล่องข้อความ 2"/>
          <p:cNvSpPr txBox="1"/>
          <p:nvPr/>
        </p:nvSpPr>
        <p:spPr>
          <a:xfrm>
            <a:off x="203202" y="160869"/>
            <a:ext cx="4419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chemeClr val="bg1"/>
                </a:solidFill>
              </a:rPr>
              <a:t>กรอบการนำเสนอข้อมูล</a:t>
            </a: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474133" y="1408319"/>
            <a:ext cx="10457723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457189" indent="-457189">
              <a:buFont typeface="Wingdings" panose="05000000000000000000" pitchFamily="2" charset="2"/>
              <a:buChar char="§"/>
            </a:pPr>
            <a:r>
              <a:rPr lang="th-TH" b="1" dirty="0"/>
              <a:t>กรอบแนวคิดในการจัดทำแผนพัฒนาการศึกษาระดับภาค (พ.ศ.2562 – 2564) ของ ศธ. </a:t>
            </a:r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474132" y="1965828"/>
            <a:ext cx="10457724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marL="457189" indent="-457189">
              <a:buFont typeface="Wingdings" panose="05000000000000000000" pitchFamily="2" charset="2"/>
              <a:buChar char="§"/>
            </a:pPr>
            <a:r>
              <a:rPr lang="th-TH" b="1" dirty="0"/>
              <a:t>ยุทธศาสตร์ชาติ 20 ปี</a:t>
            </a:r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474134" y="2475393"/>
            <a:ext cx="1045772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457189" indent="-457189">
              <a:buFont typeface="Wingdings" panose="05000000000000000000" pitchFamily="2" charset="2"/>
              <a:buChar char="§"/>
            </a:pPr>
            <a:r>
              <a:rPr lang="th-TH" b="1" dirty="0"/>
              <a:t>แผนพัฒนาเศรษฐกิจและสังคมแห่งชาติฉบับที่ 12 (พ.ศ. 2560 – 2564</a:t>
            </a:r>
            <a:r>
              <a:rPr lang="th-TH" sz="2400" dirty="0"/>
              <a:t>)</a:t>
            </a:r>
          </a:p>
        </p:txBody>
      </p:sp>
      <p:sp>
        <p:nvSpPr>
          <p:cNvPr id="10" name="กล่องข้อความ 9"/>
          <p:cNvSpPr txBox="1"/>
          <p:nvPr/>
        </p:nvSpPr>
        <p:spPr>
          <a:xfrm>
            <a:off x="474132" y="3478440"/>
            <a:ext cx="9668935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457189" indent="-457189">
              <a:buFont typeface="Wingdings" panose="05000000000000000000" pitchFamily="2" charset="2"/>
              <a:buChar char="§"/>
            </a:pPr>
            <a:r>
              <a:rPr lang="th-TH" b="1" dirty="0"/>
              <a:t>แผนการศึกษาแห่งชาติ พ.ศ. 2560 - 2579</a:t>
            </a:r>
          </a:p>
        </p:txBody>
      </p:sp>
      <p:sp>
        <p:nvSpPr>
          <p:cNvPr id="16" name="กล่องข้อความ 15"/>
          <p:cNvSpPr txBox="1"/>
          <p:nvPr/>
        </p:nvSpPr>
        <p:spPr>
          <a:xfrm>
            <a:off x="474134" y="962158"/>
            <a:ext cx="9118223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marL="457189" indent="-457189">
              <a:buFont typeface="Wingdings" panose="05000000000000000000" pitchFamily="2" charset="2"/>
              <a:buChar char="§"/>
            </a:pPr>
            <a:r>
              <a:rPr lang="th-TH" sz="2400" b="1" dirty="0">
                <a:solidFill>
                  <a:schemeClr val="bg1"/>
                </a:solidFill>
              </a:rPr>
              <a:t>ความเชื่อมโยงระหว่างยุทธศาสตร์ในระดับต่าง ๆ</a:t>
            </a:r>
          </a:p>
        </p:txBody>
      </p:sp>
      <p:sp>
        <p:nvSpPr>
          <p:cNvPr id="18" name="กล่องข้อความ 17"/>
          <p:cNvSpPr txBox="1"/>
          <p:nvPr/>
        </p:nvSpPr>
        <p:spPr>
          <a:xfrm>
            <a:off x="474132" y="3924018"/>
            <a:ext cx="9668935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marL="457189" indent="-457189">
              <a:buFont typeface="Wingdings" panose="05000000000000000000" pitchFamily="2" charset="2"/>
              <a:buChar char="§"/>
            </a:pPr>
            <a:r>
              <a:rPr lang="th-TH" sz="2400" b="1" dirty="0"/>
              <a:t>ทิศทางการ</a:t>
            </a:r>
            <a:r>
              <a:rPr lang="th-TH" sz="2400" b="1" dirty="0" smtClean="0"/>
              <a:t>พัฒนาแผนพัฒนา</a:t>
            </a:r>
            <a:r>
              <a:rPr lang="th-TH" sz="2400" b="1" dirty="0"/>
              <a:t>เศรษฐกิจและสังคมแห่งชาติ </a:t>
            </a:r>
            <a:r>
              <a:rPr lang="th-TH" b="1" dirty="0"/>
              <a:t>ฉบับที่ 12 (พ.ศ. 2560 – 2564)</a:t>
            </a:r>
          </a:p>
        </p:txBody>
      </p:sp>
      <p:sp>
        <p:nvSpPr>
          <p:cNvPr id="19" name="กล่องข้อความ 18"/>
          <p:cNvSpPr txBox="1"/>
          <p:nvPr/>
        </p:nvSpPr>
        <p:spPr>
          <a:xfrm>
            <a:off x="474131" y="4324712"/>
            <a:ext cx="9668935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342891" indent="-342891">
              <a:buFont typeface="Arial" panose="020B0604020202020204" pitchFamily="34" charset="0"/>
              <a:buChar char="•"/>
            </a:pPr>
            <a:r>
              <a:rPr lang="en-US" b="1" dirty="0" smtClean="0"/>
              <a:t> </a:t>
            </a:r>
            <a:r>
              <a:rPr lang="th-TH" b="1" dirty="0" smtClean="0"/>
              <a:t>ทิศ</a:t>
            </a:r>
            <a:r>
              <a:rPr lang="th-TH" b="1" dirty="0"/>
              <a:t>ทางการพัฒนาภาคเหนือ</a:t>
            </a:r>
          </a:p>
        </p:txBody>
      </p:sp>
      <p:sp>
        <p:nvSpPr>
          <p:cNvPr id="20" name="กล่องข้อความ 19"/>
          <p:cNvSpPr txBox="1"/>
          <p:nvPr/>
        </p:nvSpPr>
        <p:spPr>
          <a:xfrm>
            <a:off x="474131" y="2984958"/>
            <a:ext cx="9668933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marL="457189" indent="-457189">
              <a:buFont typeface="Wingdings" panose="05000000000000000000" pitchFamily="2" charset="2"/>
              <a:buChar char="§"/>
            </a:pPr>
            <a:r>
              <a:rPr lang="th-TH" b="1" dirty="0"/>
              <a:t>นโยบายรัฐบาล พลเอก ประยุทธ์ จันทร์โอชา 11 ด้าน</a:t>
            </a:r>
          </a:p>
        </p:txBody>
      </p:sp>
      <p:pic>
        <p:nvPicPr>
          <p:cNvPr id="21" name="รูปภาพ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87" y="926807"/>
            <a:ext cx="577814" cy="48151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032019" y="6363017"/>
            <a:ext cx="2743200" cy="365125"/>
          </a:xfrm>
        </p:spPr>
        <p:txBody>
          <a:bodyPr/>
          <a:lstStyle/>
          <a:p>
            <a:fld id="{A8692CC4-FBC6-4828-8CCF-DC6EA2483CDC}" type="slidenum">
              <a:rPr lang="th-TH" smtClean="0"/>
              <a:pPr/>
              <a:t>31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86332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431557" y="6492875"/>
            <a:ext cx="2743200" cy="365125"/>
          </a:xfrm>
        </p:spPr>
        <p:txBody>
          <a:bodyPr/>
          <a:lstStyle/>
          <a:p>
            <a:fld id="{A8692CC4-FBC6-4828-8CCF-DC6EA2483CDC}" type="slidenum">
              <a:rPr lang="th-TH" smtClean="0"/>
              <a:pPr/>
              <a:t>32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8174652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3999"/>
            <a:ext cx="12192000" cy="7112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9310314" y="6388159"/>
            <a:ext cx="2743200" cy="365125"/>
          </a:xfrm>
        </p:spPr>
        <p:txBody>
          <a:bodyPr/>
          <a:lstStyle/>
          <a:p>
            <a:fld id="{A8692CC4-FBC6-4828-8CCF-DC6EA2483CDC}" type="slidenum">
              <a:rPr lang="th-TH" smtClean="0"/>
              <a:pPr/>
              <a:t>33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291800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57"/>
          <a:stretch>
            <a:fillRect/>
          </a:stretch>
        </p:blipFill>
        <p:spPr>
          <a:xfrm>
            <a:off x="489396" y="798489"/>
            <a:ext cx="11281893" cy="605950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9143338" y="6380207"/>
            <a:ext cx="2743200" cy="365125"/>
          </a:xfrm>
        </p:spPr>
        <p:txBody>
          <a:bodyPr/>
          <a:lstStyle/>
          <a:p>
            <a:fld id="{A8692CC4-FBC6-4828-8CCF-DC6EA2483CDC}" type="slidenum">
              <a:rPr lang="th-TH" sz="1400" smtClean="0"/>
              <a:pPr/>
              <a:t>34</a:t>
            </a:fld>
            <a:endParaRPr lang="th-TH" sz="1400"/>
          </a:p>
        </p:txBody>
      </p:sp>
      <p:sp>
        <p:nvSpPr>
          <p:cNvPr id="4" name="TextBox 3"/>
          <p:cNvSpPr txBox="1"/>
          <p:nvPr/>
        </p:nvSpPr>
        <p:spPr>
          <a:xfrm>
            <a:off x="835214" y="162603"/>
            <a:ext cx="10768179" cy="523220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ยุทธศาสตร์ ของแผนการศึกษาแห่งชาติ (พ.ศ. </a:t>
            </a:r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2560 – 2579)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9694399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177420" y="1327671"/>
            <a:ext cx="11873552" cy="2585323"/>
          </a:xfrm>
          <a:prstGeom prst="rect">
            <a:avLst/>
          </a:prstGeom>
          <a:solidFill>
            <a:srgbClr val="99FF99"/>
          </a:solidFill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5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   </a:t>
            </a:r>
            <a:r>
              <a:rPr lang="th-TH" sz="5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ปยป.</a:t>
            </a:r>
            <a:r>
              <a:rPr lang="en-US" sz="5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 : </a:t>
            </a:r>
            <a:r>
              <a:rPr lang="th-TH" sz="5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คณะกรรมการบริหารราชการแผ่นดินตามกรอบการปฏิรูปประเทศยุทธศาสตร์ชาติและการสร้างความสามัคคีปรองดอง</a:t>
            </a:r>
          </a:p>
        </p:txBody>
      </p:sp>
    </p:spTree>
    <p:extLst>
      <p:ext uri="{BB962C8B-B14F-4D97-AF65-F5344CB8AC3E}">
        <p14:creationId xmlns:p14="http://schemas.microsoft.com/office/powerpoint/2010/main" val="330654873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150125" y="857251"/>
            <a:ext cx="11928144" cy="329320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5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    เพื่อสร้างความสามัคคีปรองดอง</a:t>
            </a:r>
            <a:r>
              <a:rPr lang="th-TH" sz="5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และการ</a:t>
            </a:r>
            <a:r>
              <a:rPr lang="th-TH" sz="5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ขับเคลื่อนประเทศเพื่อให้</a:t>
            </a:r>
            <a:r>
              <a:rPr lang="th-TH" sz="5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สอดคล้องกับ</a:t>
            </a:r>
            <a:r>
              <a:rPr lang="th-TH" sz="5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รัฐธรรมนูญและแผนต่างๆตามนโยบายครม.</a:t>
            </a:r>
            <a:r>
              <a:rPr lang="th-TH" sz="5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และคสช</a:t>
            </a:r>
            <a:r>
              <a:rPr lang="th-TH" sz="5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.ให้ดำเนินการต่อไปด้วยความรวดเร็วและมีประสิทธิภาพ</a:t>
            </a:r>
          </a:p>
        </p:txBody>
      </p:sp>
    </p:spTree>
    <p:extLst>
      <p:ext uri="{BB962C8B-B14F-4D97-AF65-F5344CB8AC3E}">
        <p14:creationId xmlns:p14="http://schemas.microsoft.com/office/powerpoint/2010/main" val="162896656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830" y="191069"/>
            <a:ext cx="12069170" cy="6346209"/>
          </a:xfrm>
          <a:solidFill>
            <a:schemeClr val="bg1">
              <a:lumMod val="50000"/>
            </a:schemeClr>
          </a:solidFill>
        </p:spPr>
        <p:txBody>
          <a:bodyPr/>
          <a:lstStyle/>
          <a:p>
            <a:pPr marL="0" marR="0">
              <a:lnSpc>
                <a:spcPct val="115000"/>
              </a:lnSpc>
              <a:spcBef>
                <a:spcPts val="1800"/>
              </a:spcBef>
              <a:spcAft>
                <a:spcPts val="0"/>
              </a:spcAft>
            </a:pPr>
            <a:r>
              <a:rPr lang="th-TH" sz="36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สำนักงานคณะกรรมการการศึกษาขั้นพื้นฐาน</a:t>
            </a:r>
            <a:r>
              <a:rPr lang="en-US" sz="3600" b="1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 </a:t>
            </a:r>
            <a:r>
              <a:rPr lang="th-TH" sz="3600" b="1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/>
            </a:r>
            <a:br>
              <a:rPr lang="th-TH" sz="3600" b="1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</a:br>
            <a:r>
              <a:rPr lang="th-TH" b="1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ปีงบประมาณ </a:t>
            </a:r>
            <a:r>
              <a:rPr lang="th-TH" b="1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พ.ศ.</a:t>
            </a:r>
            <a:r>
              <a:rPr lang="th-TH" b="1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2561</a:t>
            </a:r>
            <a:br>
              <a:rPr lang="th-TH" b="1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</a:br>
            <a:r>
              <a:rPr lang="en-US" sz="36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/>
            </a:r>
            <a:br>
              <a:rPr lang="en-US" sz="36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</a:br>
            <a:r>
              <a:rPr lang="th-TH" b="1" dirty="0">
                <a:solidFill>
                  <a:srgbClr val="FF006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วิสัยทัศน์</a:t>
            </a:r>
            <a:r>
              <a:rPr lang="en-US" sz="3200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  <a:t/>
            </a:r>
            <a:br>
              <a:rPr lang="en-US" sz="3200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</a:br>
            <a:r>
              <a:rPr lang="th-TH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	</a:t>
            </a:r>
            <a:r>
              <a:rPr lang="th-TH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การศึกษาขั้นพื้นฐานของประเทศไทย มีคุณภาพและมาตรฐานระดับสากล  บนพื้นฐานของความเป็นไทย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  <a:t/>
            </a:r>
            <a:b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8165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409433"/>
            <a:ext cx="12091916" cy="5936776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0" marR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th-TH" sz="3200" b="1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ยุทธศาสตร์</a:t>
            </a:r>
            <a:r>
              <a:rPr lang="en-US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/>
            </a:r>
            <a:br>
              <a:rPr lang="en-US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</a:br>
            <a:r>
              <a:rPr lang="th-TH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	1. จัดการศึกษาเพื่อความมั่นคง</a:t>
            </a:r>
            <a:r>
              <a:rPr lang="en-US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/>
            </a:r>
            <a:br>
              <a:rPr lang="en-US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</a:br>
            <a:r>
              <a:rPr lang="th-TH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	2. พัฒนาคุณภาพผู้เรียนและส่งเสริมการจัดการศึกษาเพื่อสร้างขีดความสามารถในการแข่งขัน</a:t>
            </a:r>
            <a:r>
              <a:rPr lang="en-US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/>
            </a:r>
            <a:br>
              <a:rPr lang="en-US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</a:br>
            <a:r>
              <a:rPr lang="th-TH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	3. ส่งเสริม สนับสนุนการพัฒนาคุณภาพและบุคลากรทางการศึกษา</a:t>
            </a:r>
            <a:r>
              <a:rPr lang="en-US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/>
            </a:r>
            <a:br>
              <a:rPr lang="en-US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</a:br>
            <a:r>
              <a:rPr lang="th-TH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	4. ขยายโอกาสทางการเข้าถึงบริการทางการศึกษาและการเรียนรู้อย่างมีประสิทธิภาพ</a:t>
            </a:r>
            <a:r>
              <a:rPr lang="en-US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/>
            </a:r>
            <a:br>
              <a:rPr lang="en-US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</a:br>
            <a:r>
              <a:rPr lang="th-TH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	5. จัดการศึกษาเพื่อเสริมสร้างคุณภาพชีวิตที่เป็นมิตรกับสิ่งแวดล้อม</a:t>
            </a:r>
            <a:r>
              <a:rPr lang="en-US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/>
            </a:r>
            <a:br>
              <a:rPr lang="en-US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</a:br>
            <a:r>
              <a:rPr lang="th-TH" sz="32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	6. พัฒนาระบบบริหารจัดการและส่งเสริมการมีส่วนร่วมในการจัดการศึกษา</a:t>
            </a:r>
            <a:endParaRPr lang="en-US" sz="3200" dirty="0">
              <a:solidFill>
                <a:srgbClr val="000000"/>
              </a:solidFill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189924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5534"/>
            <a:ext cx="12192000" cy="6762466"/>
          </a:xfrm>
          <a:solidFill>
            <a:srgbClr val="002060"/>
          </a:solidFill>
        </p:spPr>
        <p:txBody>
          <a:bodyPr/>
          <a:lstStyle/>
          <a:p>
            <a:pPr marL="0" marR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60045" algn="l"/>
              </a:tabLst>
            </a:pPr>
            <a:r>
              <a:rPr lang="th-TH" sz="40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นโยบาย</a:t>
            </a:r>
            <a:r>
              <a:rPr lang="en-US" sz="4000" b="1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 </a:t>
            </a:r>
            <a:r>
              <a:rPr lang="th-TH" sz="4000" b="1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สำนักงานคณะกรรมการการศึกษาชั้นพื้นฐาน   </a:t>
            </a:r>
            <a:r>
              <a:rPr lang="en-US" sz="24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/>
            </a:r>
            <a:br>
              <a:rPr lang="en-US" sz="24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</a:b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มีนโยบายในการดำเนินงาน  6  ด้าน  ดังนี้	</a:t>
            </a:r>
            <a:r>
              <a:rPr lang="en-US" sz="28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/>
            </a:r>
            <a:br>
              <a:rPr lang="en-US" sz="28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</a:b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     </a:t>
            </a:r>
            <a:r>
              <a:rPr lang="th-TH" sz="28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นโยบาย</a:t>
            </a:r>
            <a:r>
              <a:rPr lang="th-TH" sz="28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ที่ 1  ด้านการจัดการศึกษาเพื่อความมั่นคง</a:t>
            </a:r>
            <a:r>
              <a:rPr lang="en-US" sz="28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/>
            </a:r>
            <a:br>
              <a:rPr lang="en-US" sz="28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</a:b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                 </a:t>
            </a:r>
            <a:r>
              <a:rPr lang="th-TH" sz="28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ยุทธศาสตร์</a:t>
            </a:r>
            <a:r>
              <a:rPr lang="th-TH" sz="28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ที่ 1  จัดการศึกษาเพื่อความมั่นคง</a:t>
            </a:r>
            <a:r>
              <a:rPr lang="en-US" sz="28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/>
            </a:r>
            <a:br>
              <a:rPr lang="en-US" sz="28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</a:br>
            <a:r>
              <a:rPr lang="th-TH" sz="28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เสริมสร้างความมั่นคงของสถาบันหลัก และการปกครองในระบอบประชาธิปไตย</a:t>
            </a:r>
            <a:r>
              <a:rPr lang="th-TH" sz="28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อันมีพระมหากษัตริย์</a:t>
            </a:r>
            <a:r>
              <a:rPr lang="th-TH" sz="28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ทรงเป็น</a:t>
            </a:r>
            <a:r>
              <a:rPr lang="th-TH" sz="28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ประมุข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น้อม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นำแนวพระราชดำริ สืบสานพระราชปณิธานและพระบรมรา</a:t>
            </a:r>
            <a:r>
              <a:rPr lang="th-TH" sz="2800" dirty="0" err="1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โชบาย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ด้านการศึกษา 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หรือ“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ศาสตร์พระราชา” มาใช้ในการจัดกระบวนการเรียนรู้อย่าง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ยั่งยืนปลูกฝัง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และเสริมสร้างวิถีประชาธิปไตย ความสามัคคี สมานฉันท์ สันติวิธี ต่อต้านการทุจริต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คอรัปชั่นและ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ยึดมั่นในการปกครองระบอบประชาธิปไตยอันมีพระมหากษัตริย์ทรงเป็น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ประมุขเสริมสร้าง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ความรู้ความเข้าใจที่ถูกต้องเกี่ยวกับสถาบันชาติ ศาสนา พระมหากษัตริย์ ผ่าน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หลักสูตรและ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กระบวนการเรียนรู้ประวัติศาสตร์และความเป็นพลเมือง</a:t>
            </a:r>
            <a:endParaRPr lang="en-US" sz="2800" dirty="0">
              <a:latin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138733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478" y="409434"/>
            <a:ext cx="12055522" cy="6276290"/>
          </a:xfrm>
          <a:solidFill>
            <a:srgbClr val="92D050"/>
          </a:solidFill>
        </p:spPr>
        <p:txBody>
          <a:bodyPr/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60045" algn="l"/>
                <a:tab pos="720090" algn="l"/>
                <a:tab pos="900430" algn="l"/>
              </a:tabLst>
            </a:pPr>
            <a:endParaRPr lang="th-TH" b="1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H SarabunPSK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60045" algn="l"/>
                <a:tab pos="720090" algn="l"/>
                <a:tab pos="900430" algn="l"/>
              </a:tabLst>
            </a:pPr>
            <a:r>
              <a:rPr lang="th-TH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2</a:t>
            </a:r>
            <a:r>
              <a:rPr lang="th-TH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. ปลูกฝังผู้เรียนด้านคุณธรรม จริยธรรม และค่านิยมที่พึงประสงค์</a:t>
            </a:r>
            <a:endParaRPr lang="en-US" sz="20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60045" algn="l"/>
                <a:tab pos="540385" algn="l"/>
                <a:tab pos="720090" algn="l"/>
                <a:tab pos="900430" algn="l"/>
              </a:tabLst>
            </a:pPr>
            <a:r>
              <a:rPr lang="th-TH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		2.1 ส่งเสริมสนับสนุนการจัดกิจกรรมทั้งในและนอกห้องเรียน ที่เอื้อต่อการพัฒนาคุณธรรม จริยธรรม คุณลักษณะอันพึงประสงค์ตามหลักสูตรและค่านิยมหลักของคนไทย 12 ประการ</a:t>
            </a:r>
            <a:endParaRPr lang="en-US" sz="20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540385" algn="l"/>
                <a:tab pos="720090" algn="l"/>
                <a:tab pos="900430" algn="l"/>
              </a:tabLst>
            </a:pPr>
            <a:r>
              <a:rPr lang="th-TH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	2.2 เสริมสร้างความรู้ความเข้าใจเกี่ยวกับภัยคุกคามในรูปแบบใหม่ เช่น อาชญากรรม และความรุนแรง</a:t>
            </a:r>
            <a:endParaRPr lang="en-US" sz="20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540385" algn="l"/>
                <a:tab pos="720090" algn="l"/>
                <a:tab pos="900430" algn="l"/>
              </a:tabLst>
            </a:pPr>
            <a:r>
              <a:rPr lang="th-TH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ในรูปแบบต่าง ๆ สิ่งเสพติด ภัยพิบัติจากธรรมชาติ ภัยจากโรคอุบัติใหม่ ภัยจากไซเบอร์ฯลฯ</a:t>
            </a:r>
            <a:endParaRPr lang="en-US" sz="20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8454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830" y="409433"/>
            <a:ext cx="12069170" cy="6237027"/>
          </a:xfrm>
          <a:solidFill>
            <a:srgbClr val="92D050"/>
          </a:solidFill>
        </p:spPr>
        <p:txBody>
          <a:bodyPr/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60045" algn="l"/>
                <a:tab pos="720090" algn="l"/>
                <a:tab pos="900430" algn="l"/>
              </a:tabLst>
            </a:pPr>
            <a:endParaRPr lang="th-TH" b="1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H SarabunPSK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60045" algn="l"/>
                <a:tab pos="720090" algn="l"/>
                <a:tab pos="900430" algn="l"/>
              </a:tabLst>
            </a:pPr>
            <a:r>
              <a:rPr lang="th-TH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3</a:t>
            </a:r>
            <a:r>
              <a:rPr lang="th-TH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. พัฒนาการจัดการศึกษาโรงเรียนในเขตพื้นที่พิเศษให้เหมาะสมตามบริบทของพื้นที่</a:t>
            </a:r>
            <a:endParaRPr lang="en-US" sz="20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540385" algn="l"/>
                <a:tab pos="720090" algn="l"/>
                <a:tab pos="900430" algn="l"/>
              </a:tabLst>
            </a:pPr>
            <a:r>
              <a:rPr lang="en-US" sz="2800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	</a:t>
            </a:r>
            <a:r>
              <a:rPr lang="en-US" sz="2800" b="1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3.1 </a:t>
            </a:r>
            <a:r>
              <a:rPr lang="th-TH" sz="4000" b="1" dirty="0">
                <a:solidFill>
                  <a:srgbClr val="000000"/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เขตพัฒนาพิเศษเฉพาะกิจจังหวัดชายแดนภาคใต้</a:t>
            </a:r>
            <a:endParaRPr lang="en-US" sz="40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540385" algn="l"/>
                <a:tab pos="720090" algn="l"/>
                <a:tab pos="900430" algn="l"/>
              </a:tabLst>
            </a:pPr>
            <a:r>
              <a:rPr lang="th-TH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	3.2 เขตระเบียงเศรษฐกิจ</a:t>
            </a:r>
            <a:endParaRPr lang="en-US" sz="20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540385" algn="l"/>
                <a:tab pos="720090" algn="l"/>
                <a:tab pos="900430" algn="l"/>
              </a:tabLst>
            </a:pPr>
            <a:r>
              <a:rPr lang="th-TH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	3.3 เขตสามเหลี่ยมมั่นคง มั่งคั่ง ยั่งยืน</a:t>
            </a:r>
            <a:endParaRPr lang="en-US" sz="20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540385" algn="l"/>
                <a:tab pos="720090" algn="l"/>
                <a:tab pos="900430" algn="l"/>
              </a:tabLst>
            </a:pPr>
            <a:r>
              <a:rPr lang="th-TH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	3.4 เขตพื้นที่ชายแดน</a:t>
            </a:r>
            <a:endParaRPr lang="en-US" sz="20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540385" algn="l"/>
                <a:tab pos="720090" algn="l"/>
                <a:tab pos="900430" algn="l"/>
              </a:tabLst>
            </a:pPr>
            <a:r>
              <a:rPr lang="th-TH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	3.5 เขตเศรษฐกิจ</a:t>
            </a:r>
            <a:r>
              <a:rPr lang="th-TH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พิเศษฯลฯ</a:t>
            </a:r>
            <a:endParaRPr lang="en-US" sz="20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43323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478" y="429906"/>
            <a:ext cx="11955438" cy="6052782"/>
          </a:xfrm>
        </p:spPr>
        <p:txBody>
          <a:bodyPr/>
          <a:lstStyle/>
          <a:p>
            <a:pPr marL="0" marR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th-TH" sz="24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นโยบายที่ 2  ด้านการพัฒนาคุณภาพผู้เรียน และส่งเสริมการจัดการศึกษาเพื่อสร้างขีด</a:t>
            </a:r>
            <a:r>
              <a:rPr lang="th-TH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ความสามารถใน</a:t>
            </a:r>
            <a:r>
              <a:rPr lang="th-TH" sz="24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การแข่งขัน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th-TH" sz="24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</a:t>
            </a:r>
            <a:r>
              <a:rPr lang="th-TH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    ยุทธศาสตร์</a:t>
            </a:r>
            <a:r>
              <a:rPr lang="th-TH" sz="24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ที่ 2  พัฒนาคุณภาพผู้เรียน และส่งเสริมการจัดการศึกษาเพื่อสร้างขีด</a:t>
            </a:r>
            <a:r>
              <a:rPr lang="th-TH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ความสามารถใน</a:t>
            </a:r>
            <a:r>
              <a:rPr lang="th-TH" sz="24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การแข่งขัน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th-TH" sz="24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	1. เสริมสร้างความเข้มแข็งในการพัฒนาผู้เรียนอย่างมีคุณภาพด้วยการปรับหลักสูตร การวัด</a:t>
            </a:r>
            <a:r>
              <a:rPr lang="th-TH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และประเมินผล</a:t>
            </a:r>
            <a:r>
              <a:rPr lang="th-TH" sz="24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ที่เหมาะสม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720090" algn="l"/>
                <a:tab pos="900430" algn="l"/>
              </a:tabLst>
            </a:pPr>
            <a:r>
              <a:rPr lang="en-US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1.1</a:t>
            </a: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ปรับปรุง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หลักสูตรในระดับปฐมวัยและหลักสูตรแกนกลางการศึกษาขั้นพื้นฐาน และนำ</a:t>
            </a: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หลักสูตรไปสู่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การปฏิบัติให้เกิดประสิทธิภาพ และจัดการเรียนรู้ให้สอดคล้องกับหลักสูตร ตามความจำเป็นและความต้องการของผู้เรียน ชุมชน ท้องถิ่น และสังคม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540385" algn="l"/>
                <a:tab pos="720090" algn="l"/>
                <a:tab pos="900430" algn="l"/>
              </a:tabLst>
            </a:pP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	1.2 ส่งเสริมการเรียนการสอนให้ผู้เรียนมีความมั่นใจในการสื่อสารภาษาอังกฤษ ภาษาประเทศคู่ค้า และภาษาอาเซียนอย่างน้อย 1 ภาษา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540385" algn="l"/>
                <a:tab pos="720090" algn="l"/>
                <a:tab pos="900430" algn="l"/>
              </a:tabLst>
            </a:pP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	1.3 พัฒนาระบบการวัดและประเมินผลทุกระดับ ให้มีคุณภาพและมาตรฐานนำไปสู่การพัฒนาคุณภาพผู้เรียนเต็มตามศักยภาพ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endParaRPr lang="en-US" sz="2400" dirty="0">
              <a:latin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41661951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73206"/>
            <a:ext cx="12192000" cy="6044277"/>
          </a:xfrm>
        </p:spPr>
        <p:txBody>
          <a:bodyPr/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60045" algn="l"/>
                <a:tab pos="720090" algn="l"/>
                <a:tab pos="900430" algn="l"/>
              </a:tabLst>
            </a:pPr>
            <a:r>
              <a:rPr lang="th-TH" sz="20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2. พัฒนาคุณภาพกระบวนการเรียนรู้</a:t>
            </a:r>
            <a:endParaRPr lang="en-US" sz="2000" dirty="0" smtClean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720090" algn="l"/>
                <a:tab pos="900430" algn="l"/>
              </a:tabLst>
            </a:pPr>
            <a:r>
              <a:rPr lang="en-US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2.1 </a:t>
            </a:r>
            <a:r>
              <a:rPr lang="th-TH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พัฒนาผู้เรียนระดับก่อนประถมศึกษา ให้มีพัฒนาการทางด้านร่างกาย อารมณ์ จิตใจ สังคม</a:t>
            </a:r>
            <a:endParaRPr lang="en-US" sz="2000" dirty="0" smtClean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720090" algn="l"/>
                <a:tab pos="900430" algn="l"/>
              </a:tabLst>
            </a:pPr>
            <a:r>
              <a:rPr lang="th-TH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และ</a:t>
            </a:r>
            <a:r>
              <a:rPr lang="th-TH" sz="2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สติปัญญา ให้มีความพร้อมเข้าสู่การเรียนในระดับที่สูงขึ้น</a:t>
            </a:r>
            <a:endParaRPr lang="en-US" sz="20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720090" algn="l"/>
                <a:tab pos="900430" algn="l"/>
              </a:tabLst>
            </a:pPr>
            <a:r>
              <a:rPr lang="en-US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2.2 </a:t>
            </a:r>
            <a:r>
              <a:rPr lang="th-TH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ส่งเสริม</a:t>
            </a:r>
            <a:r>
              <a:rPr lang="th-TH" sz="2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สนับสนุนให้ผู้เรียนสามารถอ่านออกเขียนได้ตามช่วงวัย</a:t>
            </a:r>
            <a:endParaRPr lang="en-US" sz="20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720090" algn="l"/>
                <a:tab pos="900430" algn="l"/>
              </a:tabLst>
            </a:pPr>
            <a:r>
              <a:rPr lang="en-US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2.3 </a:t>
            </a:r>
            <a:r>
              <a:rPr lang="th-TH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ส่งเสริม</a:t>
            </a:r>
            <a:r>
              <a:rPr lang="th-TH" sz="2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สนับสนุนให้ผู้เรียนมีนิสัยรักการอ่าน</a:t>
            </a:r>
            <a:endParaRPr lang="en-US" sz="20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720090" algn="l"/>
                <a:tab pos="900430" algn="l"/>
              </a:tabLst>
            </a:pPr>
            <a:r>
              <a:rPr lang="en-US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2.4 </a:t>
            </a:r>
            <a:r>
              <a:rPr lang="th-TH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ส่งเสริม</a:t>
            </a:r>
            <a:r>
              <a:rPr lang="th-TH" sz="2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การจัดการเรียนรู้ที่ให้ผู้เรียนได้เรียนรู้ผ่านกิจกรรมการปฏิบัติจริง </a:t>
            </a:r>
            <a:r>
              <a:rPr lang="en-US" sz="20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(Active Learning)</a:t>
            </a: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720090" algn="l"/>
                <a:tab pos="900430" algn="l"/>
              </a:tabLst>
            </a:pPr>
            <a:r>
              <a:rPr lang="th-TH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ทักษะ</a:t>
            </a:r>
            <a:r>
              <a:rPr lang="th-TH" sz="2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กระบวนการ ให้เกิดทักษะการคิดวิเคราะห์ คิดแก้ปัญหา และคิดสร้างสรรค์ในทุกกลุ่มสระการ</a:t>
            </a:r>
            <a:r>
              <a:rPr lang="th-TH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เรียนรู้</a:t>
            </a:r>
            <a:r>
              <a:rPr lang="th-TH" sz="2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ทั้งในและนอก</a:t>
            </a:r>
            <a:r>
              <a:rPr lang="th-TH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ห้องเรียน</a:t>
            </a:r>
            <a:endParaRPr lang="en-US" sz="2000" dirty="0" smtClean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720090" algn="l"/>
                <a:tab pos="900430" algn="l"/>
              </a:tabLst>
            </a:pPr>
            <a:r>
              <a:rPr lang="en-US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  </a:t>
            </a:r>
            <a:r>
              <a:rPr lang="th-TH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2.5 ส่งเสริมให้ผู้เรียนมีทักษะการเรียนรู้ในศตวรรษที่ 21</a:t>
            </a:r>
            <a:endParaRPr lang="en-US" sz="2000" dirty="0" smtClean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sz="2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</a:t>
            </a:r>
            <a:r>
              <a:rPr lang="en-US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 </a:t>
            </a:r>
            <a:r>
              <a:rPr lang="th-TH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2.6 ปลูกฝังทักษะกระบวนการวิทยาศาสตร์และจิตวิทยาศาสตร์</a:t>
            </a:r>
            <a:r>
              <a:rPr lang="en-US" sz="20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</a:t>
            </a:r>
            <a:endParaRPr lang="en-US" sz="2000" dirty="0" smtClean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sz="20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</a:t>
            </a:r>
            <a:r>
              <a:rPr lang="en-US" sz="2000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     </a:t>
            </a:r>
            <a:r>
              <a:rPr lang="th-TH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2.7 </a:t>
            </a:r>
            <a:r>
              <a:rPr lang="th-TH" sz="2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สนับสนุนการผลิต จัดหา และใช้สื่อการเรียนการสอน เทคโนโลยี นวัตกรรม และสิ่งอำนวย</a:t>
            </a:r>
            <a:endParaRPr lang="en-US" sz="20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th-TH" sz="2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ความสะดวกที่หลากหลายรวมทั้งการพัฒนาห้องสมุดและเหล่งเรียนรู้ภายในสถานศึกษา ในการจัดการเรียนรู้ได้</a:t>
            </a:r>
            <a:endParaRPr lang="en-US" sz="20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720090" algn="l"/>
                <a:tab pos="900430" algn="l"/>
              </a:tabLst>
            </a:pPr>
            <a:r>
              <a:rPr lang="th-TH" sz="2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ทั้งในห้องเรียนและนอกห้องเรียน เพื่อให้ผู้เรียนได้เรียนรู้อย่างเต็มศักยภาพ</a:t>
            </a:r>
            <a:endParaRPr lang="en-US" sz="20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   </a:t>
            </a:r>
            <a:r>
              <a:rPr lang="th-TH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2.8 </a:t>
            </a:r>
            <a:r>
              <a:rPr lang="th-TH" sz="2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ส่งเสริมการจัดหลักสูตรทักษะอาชีพ ควบคู่ไปกับวิชาสามัญ เช่น ทวิศึกษา (</a:t>
            </a:r>
            <a:r>
              <a:rPr lang="en-US" sz="20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Dual Education),</a:t>
            </a:r>
            <a:r>
              <a:rPr lang="th-TH" sz="20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หลักสูตรระยะ</a:t>
            </a:r>
            <a:r>
              <a:rPr lang="th-TH" sz="2000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สั้น</a:t>
            </a:r>
            <a:endParaRPr lang="en-US" sz="2000" dirty="0" smtClean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sz="20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</a:t>
            </a:r>
            <a:r>
              <a:rPr lang="en-US" sz="2000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      </a:t>
            </a:r>
            <a:r>
              <a:rPr lang="th-TH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2.9 </a:t>
            </a:r>
            <a:r>
              <a:rPr lang="th-TH" sz="2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ส่งเสริม สนับสนุนการพัฒนาผู้เรียนที่มีความต้องการจำเป็นพิเศษ (ผู้พิการ ด้วยโอกาส และ</a:t>
            </a:r>
            <a:endParaRPr lang="en-US" sz="20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720090" algn="l"/>
                <a:tab pos="900430" algn="l"/>
              </a:tabLst>
            </a:pPr>
            <a:r>
              <a:rPr lang="th-TH" sz="2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ผู้มีความสามารถพิเศษ) ให้เต็มตามศักยภาพด้วยรูปแบบที่</a:t>
            </a:r>
            <a:r>
              <a:rPr lang="th-TH" sz="2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เหมาะสม</a:t>
            </a:r>
            <a:endParaRPr lang="en-US" sz="2000" dirty="0" smtClean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720090" algn="l"/>
                <a:tab pos="900430" algn="l"/>
              </a:tabLst>
            </a:pPr>
            <a:r>
              <a:rPr lang="en-US" sz="20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</a:t>
            </a:r>
            <a:r>
              <a:rPr lang="th-TH" sz="2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	2.10 ส่งเสริมสนับสนุนการจัดกิจกรรมแนะแนวเพื่อการศึกษาต่อ และการประกอบอาชีพอย่างเข้มแข็งต่อเนื่องและเป็นรูปธรรม</a:t>
            </a:r>
            <a:endParaRPr lang="en-US" sz="20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endParaRPr lang="en-US" sz="2000" dirty="0">
              <a:latin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185125725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2012" y="177421"/>
            <a:ext cx="11832608" cy="6441743"/>
          </a:xfrm>
          <a:solidFill>
            <a:srgbClr val="800000"/>
          </a:solidFill>
        </p:spPr>
        <p:txBody>
          <a:bodyPr/>
          <a:lstStyle/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th-TH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</a:t>
            </a: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th-TH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3</a:t>
            </a:r>
            <a:r>
              <a:rPr lang="th-TH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. สร้างขีดความสามารถในการแข่งขัน</a:t>
            </a:r>
            <a:endParaRPr lang="en-US" b="1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</a:t>
            </a:r>
            <a:r>
              <a:rPr lang="th-TH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3.1 </a:t>
            </a:r>
            <a:r>
              <a:rPr lang="th-TH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ยกระดับผลการประเมินระดับนานาชาติตามโครงการ </a:t>
            </a:r>
            <a:r>
              <a:rPr lang="en-US" b="1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PISA (Programmer for International Student Assessment) </a:t>
            </a: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</a:t>
            </a:r>
            <a:r>
              <a:rPr lang="th-TH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3.2 </a:t>
            </a:r>
            <a:r>
              <a:rPr lang="th-TH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ส่งเสริมการพัฒนาศักยภาพผู้เรียนสู่ความเป็นเลิศในด้านต่าง ๆ</a:t>
            </a:r>
            <a:endParaRPr lang="en-US" b="1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</a:t>
            </a:r>
            <a:r>
              <a:rPr lang="th-TH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3.3 ส่งเสริม</a:t>
            </a:r>
            <a:r>
              <a:rPr lang="th-TH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การเรียนรู้เชิง</a:t>
            </a:r>
            <a:r>
              <a:rPr lang="th-TH" b="1" dirty="0" err="1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บูรณา</a:t>
            </a:r>
            <a:r>
              <a:rPr lang="th-TH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การ</a:t>
            </a:r>
            <a:r>
              <a:rPr lang="th-TH" b="1" dirty="0" err="1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แบบสห</a:t>
            </a:r>
            <a:r>
              <a:rPr lang="th-TH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วิทยาการ เช่น สะเต็มศึกษา </a:t>
            </a:r>
            <a:r>
              <a:rPr lang="en-US" b="1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(Science </a:t>
            </a:r>
            <a:r>
              <a:rPr lang="en-US" b="1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Technology Engineering </a:t>
            </a:r>
            <a:r>
              <a:rPr lang="en-US" b="1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and Mathematics Education : STEM Education) </a:t>
            </a:r>
            <a:r>
              <a:rPr lang="th-TH" b="1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เพื่อพัฒนากระบวนการคิดและการสร้างสรรค์นวัตกรรมเพื่อสร้างมูลค่าเพิ่ม สอดคล้องกับประเทศไทย 4.0</a:t>
            </a:r>
            <a:endParaRPr lang="en-US" b="1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128013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364" y="327545"/>
            <a:ext cx="11364036" cy="6332561"/>
          </a:xfrm>
          <a:solidFill>
            <a:srgbClr val="00B0F0"/>
          </a:solidFill>
        </p:spPr>
        <p:txBody>
          <a:bodyPr/>
          <a:lstStyle/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en-US" sz="4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</a:t>
            </a:r>
            <a:endParaRPr lang="th-TH" sz="4400" b="1" dirty="0" smtClean="0">
              <a:effectLst/>
              <a:latin typeface="TH SarabunPSK"/>
              <a:ea typeface="Calibri" panose="020F0502020204030204" pitchFamily="34" charset="0"/>
              <a:cs typeface="TH SarabunPSK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th-TH" b="1" dirty="0">
                <a:solidFill>
                  <a:srgbClr val="00206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 </a:t>
            </a:r>
            <a:r>
              <a:rPr lang="th-TH" b="1" dirty="0" smtClean="0">
                <a:solidFill>
                  <a:srgbClr val="00206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4</a:t>
            </a:r>
            <a:r>
              <a:rPr lang="th-TH" b="1" dirty="0">
                <a:solidFill>
                  <a:srgbClr val="00206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. ส่งเสริมสนับสนุนการทำวิจัย และนำผลการวิจัยไปใช้พัฒนาคุณภาพการจัด</a:t>
            </a:r>
            <a:r>
              <a:rPr lang="th-TH" b="1" dirty="0" smtClean="0">
                <a:solidFill>
                  <a:srgbClr val="00206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กาศึกษา</a:t>
            </a:r>
            <a:endParaRPr lang="en-US" dirty="0">
              <a:solidFill>
                <a:srgbClr val="002060"/>
              </a:solidFill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sz="3600" dirty="0" smtClean="0">
                <a:solidFill>
                  <a:srgbClr val="00206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</a:t>
            </a:r>
            <a:r>
              <a:rPr lang="th-TH" sz="3600" dirty="0">
                <a:solidFill>
                  <a:srgbClr val="00206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	</a:t>
            </a:r>
            <a:r>
              <a:rPr lang="th-TH" sz="3600" dirty="0" smtClean="0">
                <a:solidFill>
                  <a:srgbClr val="00206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4.1 </a:t>
            </a:r>
            <a:r>
              <a:rPr lang="th-TH" sz="3600" dirty="0">
                <a:solidFill>
                  <a:srgbClr val="00206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ส่งเสริมการทำวิจัยเพื่อพัฒนาการบริหารจัดการศึกษา</a:t>
            </a:r>
            <a:endParaRPr lang="en-US" sz="3600" dirty="0">
              <a:solidFill>
                <a:srgbClr val="002060"/>
              </a:solidFill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sz="3600" dirty="0" smtClean="0">
                <a:solidFill>
                  <a:srgbClr val="00206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</a:t>
            </a:r>
            <a:r>
              <a:rPr lang="th-TH" sz="3600" dirty="0" smtClean="0">
                <a:solidFill>
                  <a:srgbClr val="00206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4.2 </a:t>
            </a:r>
            <a:r>
              <a:rPr lang="th-TH" sz="3600" dirty="0">
                <a:solidFill>
                  <a:srgbClr val="00206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ส่งเสริมการทำวิจัยเพื่อพัฒนาหลักสูตร </a:t>
            </a:r>
            <a:r>
              <a:rPr lang="th-TH" sz="3600" dirty="0" smtClean="0">
                <a:solidFill>
                  <a:srgbClr val="00206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กระบวนการ</a:t>
            </a:r>
            <a:r>
              <a:rPr lang="th-TH" sz="3600" dirty="0">
                <a:solidFill>
                  <a:srgbClr val="00206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เรียนรู้ การวัด และประเมินผล  โดย</a:t>
            </a:r>
            <a:r>
              <a:rPr lang="th-TH" sz="3600" dirty="0" smtClean="0">
                <a:solidFill>
                  <a:srgbClr val="00206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เน้นให้</a:t>
            </a:r>
            <a:r>
              <a:rPr lang="th-TH" sz="3600" dirty="0">
                <a:solidFill>
                  <a:srgbClr val="002060"/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มีการวิจัยในชั้นเรียน</a:t>
            </a:r>
            <a:endParaRPr lang="en-US" sz="3600" dirty="0">
              <a:solidFill>
                <a:srgbClr val="002060"/>
              </a:solidFill>
              <a:latin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73029086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5826" y="586854"/>
            <a:ext cx="11550555" cy="6126164"/>
          </a:xfrm>
          <a:solidFill>
            <a:srgbClr val="800000"/>
          </a:solidFill>
        </p:spPr>
        <p:txBody>
          <a:bodyPr/>
          <a:lstStyle/>
          <a:p>
            <a:pPr marL="0" marR="0" indent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endParaRPr lang="th-TH" sz="2800" b="1" dirty="0" smtClean="0">
              <a:effectLst/>
              <a:latin typeface="TH SarabunPSK"/>
              <a:ea typeface="Calibri" panose="020F0502020204030204" pitchFamily="34" charset="0"/>
              <a:cs typeface="TH SarabunPSK"/>
            </a:endParaRPr>
          </a:p>
          <a:p>
            <a:pPr marL="0" marR="0" indent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th-TH" sz="28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</a:t>
            </a:r>
            <a:r>
              <a:rPr lang="th-TH" sz="28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</a:t>
            </a:r>
            <a:r>
              <a:rPr lang="th-TH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นโยบายที่ </a:t>
            </a:r>
            <a:r>
              <a:rPr lang="th-TH" sz="24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3  ด้านการส่งเสริม พัฒนาครูและบุคลากรทางการศึกษา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th-TH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 ยุทธศาสตร์</a:t>
            </a:r>
            <a:r>
              <a:rPr lang="th-TH" sz="24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ที่ 3  ส่งเสริม สนับสนุนการพัฒนาคุณภาพครูและบุคลากรทางการศึกษา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540385" algn="l"/>
                <a:tab pos="720090" algn="l"/>
                <a:tab pos="900430" algn="l"/>
              </a:tabLst>
            </a:pPr>
            <a:r>
              <a:rPr lang="th-TH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1</a:t>
            </a:r>
            <a:r>
              <a:rPr lang="th-TH" sz="24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. พัฒนาครูและบุคลากรทางการศึกษา  ให้สามารถจัดการเรียนรู้อย่าง</a:t>
            </a:r>
            <a:r>
              <a:rPr lang="th-TH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มี  </a:t>
            </a: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540385" algn="l"/>
                <a:tab pos="720090" algn="l"/>
                <a:tab pos="900430" algn="l"/>
              </a:tabLst>
            </a:pPr>
            <a:r>
              <a:rPr lang="th-TH" sz="24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</a:t>
            </a:r>
            <a:r>
              <a:rPr lang="th-TH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    คุณภาพ </a:t>
            </a:r>
            <a:r>
              <a:rPr lang="th-TH" sz="24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ใน</a:t>
            </a:r>
            <a:r>
              <a:rPr lang="th-TH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รูปแบบที่</a:t>
            </a:r>
            <a:r>
              <a:rPr lang="th-TH" sz="24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หลากหลาย 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เช่น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720090" algn="l"/>
                <a:tab pos="900430" algn="l"/>
              </a:tabLst>
            </a:pP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           </a:t>
            </a:r>
            <a:r>
              <a:rPr lang="en-US" sz="2400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1.1 </a:t>
            </a:r>
            <a:r>
              <a:rPr lang="en-US" sz="24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TEPE Online (Teachers and Educational personnel </a:t>
            </a: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</a:t>
            </a: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720090" algn="l"/>
                <a:tab pos="900430" algn="l"/>
              </a:tabLst>
            </a:pP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</a:t>
            </a: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                    </a:t>
            </a:r>
            <a:r>
              <a:rPr lang="en-US" sz="2400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Enhancement </a:t>
            </a:r>
            <a:r>
              <a:rPr lang="en-US" sz="24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Based </a:t>
            </a:r>
            <a:r>
              <a:rPr lang="en-US" sz="2400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on Mission </a:t>
            </a:r>
            <a:r>
              <a:rPr lang="en-US" sz="24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and Functional Areas as </a:t>
            </a:r>
            <a:endParaRPr lang="th-TH" sz="2400" dirty="0" smtClean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720090" algn="l"/>
                <a:tab pos="900430" algn="l"/>
              </a:tabLst>
            </a:pP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</a:t>
            </a: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                     </a:t>
            </a:r>
            <a:r>
              <a:rPr lang="en-US" sz="2400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Majors</a:t>
            </a:r>
            <a:r>
              <a:rPr lang="en-US" sz="24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)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</a:t>
            </a:r>
            <a:r>
              <a:rPr lang="en-US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1.2 </a:t>
            </a: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ชุมชน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แห่งการเรียนรู้ทางวิชาชีพ </a:t>
            </a:r>
            <a:r>
              <a:rPr lang="en-US" sz="24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(Professional Learning Community : </a:t>
            </a:r>
            <a:endParaRPr lang="th-TH" sz="2400" dirty="0" smtClean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</a:t>
            </a: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             </a:t>
            </a:r>
            <a:r>
              <a:rPr lang="en-US" sz="2400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PLC</a:t>
            </a:r>
            <a:r>
              <a:rPr lang="en-US" sz="24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)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720090" algn="l"/>
                <a:tab pos="900430" algn="l"/>
              </a:tabLst>
            </a:pP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</a:t>
            </a:r>
            <a:r>
              <a:rPr lang="en-US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1.3 </a:t>
            </a: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การ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เรียนรู้ผ่านกิจกรรมการปฏิบัติจริง </a:t>
            </a:r>
            <a:r>
              <a:rPr lang="en-US" sz="24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(Active Learning)</a:t>
            </a: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720090" algn="l"/>
                <a:tab pos="900430" algn="l"/>
              </a:tabLst>
            </a:pP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</a:t>
            </a:r>
            <a:r>
              <a:rPr lang="en-US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1.4 </a:t>
            </a: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การ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พัฒนาครูทั้งระบบที่เชื่อมโยงกับการเลื่อน</a:t>
            </a:r>
            <a:r>
              <a:rPr lang="th-TH" sz="2400" dirty="0" err="1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วิทย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ฐานะ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450215" algn="l"/>
                <a:tab pos="720090" algn="l"/>
                <a:tab pos="900430" algn="l"/>
              </a:tabLst>
            </a:pP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ฯลฯ</a:t>
            </a:r>
            <a:endParaRPr lang="en-US" sz="28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3156845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546" y="232012"/>
            <a:ext cx="11682484" cy="6387151"/>
          </a:xfrm>
          <a:solidFill>
            <a:srgbClr val="ED7D31"/>
          </a:solidFill>
        </p:spPr>
        <p:txBody>
          <a:bodyPr/>
          <a:lstStyle/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en-US" sz="4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</a:t>
            </a:r>
            <a:endParaRPr lang="th-TH" sz="4400" b="1" dirty="0" smtClean="0">
              <a:effectLst/>
              <a:latin typeface="TH SarabunPSK"/>
              <a:ea typeface="Calibri" panose="020F0502020204030204" pitchFamily="34" charset="0"/>
              <a:cs typeface="TH SarabunPSK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th-TH" sz="4400" b="1" dirty="0">
                <a:solidFill>
                  <a:schemeClr val="tx2">
                    <a:lumMod val="1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 </a:t>
            </a:r>
            <a:r>
              <a:rPr lang="th-TH" sz="4400" b="1" dirty="0" smtClean="0">
                <a:solidFill>
                  <a:schemeClr val="tx2">
                    <a:lumMod val="1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</a:t>
            </a:r>
            <a:r>
              <a:rPr lang="th-TH" sz="4000" b="1" dirty="0" smtClean="0">
                <a:solidFill>
                  <a:schemeClr val="tx2">
                    <a:lumMod val="1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2</a:t>
            </a:r>
            <a:r>
              <a:rPr lang="th-TH" sz="4000" b="1" dirty="0">
                <a:solidFill>
                  <a:schemeClr val="tx2">
                    <a:lumMod val="1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. พัฒนาระบบการบริหารงานบุคคลให้มีประสิทธิภาพ โดยเชื่อมโยงกับหน่วยงานที่เกี่ยวข้อง </a:t>
            </a:r>
            <a:r>
              <a:rPr lang="th-TH" sz="4000" dirty="0">
                <a:solidFill>
                  <a:schemeClr val="tx2">
                    <a:lumMod val="1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ดังนี้</a:t>
            </a:r>
            <a:endParaRPr lang="en-US" sz="4000" dirty="0">
              <a:solidFill>
                <a:schemeClr val="tx2">
                  <a:lumMod val="10000"/>
                </a:schemeClr>
              </a:solidFill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720090" algn="l"/>
                <a:tab pos="900430" algn="l"/>
              </a:tabLst>
            </a:pPr>
            <a:r>
              <a:rPr lang="en-US" sz="4000" dirty="0" smtClean="0">
                <a:solidFill>
                  <a:schemeClr val="tx2">
                    <a:lumMod val="1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</a:t>
            </a:r>
            <a:r>
              <a:rPr lang="th-TH" sz="3600" dirty="0" smtClean="0">
                <a:solidFill>
                  <a:schemeClr val="tx2">
                    <a:lumMod val="1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2.1 </a:t>
            </a:r>
            <a:r>
              <a:rPr lang="th-TH" sz="3600" dirty="0">
                <a:solidFill>
                  <a:schemeClr val="tx2">
                    <a:lumMod val="1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การกำหนดแผนอัตรากำลัง การสรรหา การบรรจุแต่งตั้ง การประเมินและการพัฒนา</a:t>
            </a:r>
            <a:endParaRPr lang="en-US" sz="3600" dirty="0">
              <a:solidFill>
                <a:schemeClr val="tx2">
                  <a:lumMod val="10000"/>
                </a:schemeClr>
              </a:solidFill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720090" algn="l"/>
                <a:tab pos="900430" algn="l"/>
              </a:tabLst>
            </a:pPr>
            <a:r>
              <a:rPr lang="en-US" sz="4000" dirty="0" smtClean="0">
                <a:solidFill>
                  <a:schemeClr val="tx2">
                    <a:lumMod val="1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     2.2 </a:t>
            </a:r>
            <a:r>
              <a:rPr lang="th-TH" sz="4000" b="1" dirty="0" smtClean="0">
                <a:solidFill>
                  <a:schemeClr val="tx2">
                    <a:lumMod val="1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การ</a:t>
            </a:r>
            <a:r>
              <a:rPr lang="th-TH" sz="4000" b="1" dirty="0">
                <a:solidFill>
                  <a:schemeClr val="tx2">
                    <a:lumMod val="1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สร้างแรงจูงใจให้ครูและบุคลากรทางการศึกษามีขวัญและกำลังใจในการทำงาน</a:t>
            </a:r>
            <a:endParaRPr lang="en-US" sz="4000" b="1" dirty="0">
              <a:solidFill>
                <a:schemeClr val="tx2">
                  <a:lumMod val="10000"/>
                </a:schemeClr>
              </a:solidFill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680940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940" y="477673"/>
            <a:ext cx="11727976" cy="6221698"/>
          </a:xfrm>
          <a:solidFill>
            <a:schemeClr val="bg1">
              <a:lumMod val="50000"/>
            </a:schemeClr>
          </a:solidFill>
        </p:spPr>
        <p:txBody>
          <a:bodyPr/>
          <a:lstStyle/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th-TH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นโยบายที่ 4  ด้านโอกาส ความเสมอภาค และความเท่าเทียม การเข้าถึงบริการทางการศึกษา</a:t>
            </a:r>
            <a:endParaRPr lang="en-US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en-US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</a:t>
            </a:r>
            <a:r>
              <a:rPr lang="th-TH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ยุทธศาสตร์</a:t>
            </a:r>
            <a:r>
              <a:rPr lang="th-TH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ที่ 4  ขยายโอกาสการเข้าถึงบริการทางการศึกษาและการเรียนรู้อย่างมีคุณภาพ</a:t>
            </a:r>
            <a:endParaRPr lang="en-US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en-US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1.</a:t>
            </a:r>
            <a:r>
              <a:rPr lang="en-US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1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เพิ่มโอกาสการเข้าถึงการศึกษาที่มีคุณภาพ</a:t>
            </a:r>
            <a:endParaRPr lang="en-US" sz="28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720090" algn="l"/>
                <a:tab pos="900430" algn="l"/>
              </a:tabLst>
            </a:pPr>
            <a:r>
              <a:rPr lang="en-US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1.</a:t>
            </a:r>
            <a:r>
              <a:rPr lang="en-US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2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ส่งเสริมประชากรวัยเรียนทุกคนให้ได้รับโอกาสในการเข้าถึงบริการทางการศึกษาอย่าง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ทั่วถึงมี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คุณภาพและเสมอภาค</a:t>
            </a:r>
            <a:endParaRPr lang="en-US" sz="28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720090" algn="l"/>
                <a:tab pos="900430" algn="l"/>
              </a:tabLst>
            </a:pPr>
            <a:r>
              <a:rPr lang="en-US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1.</a:t>
            </a:r>
            <a:r>
              <a:rPr lang="en-US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3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สร้างความเข้มแข็งของระบบการดูแลช่วยเหลือนักเรียน ระบบส่งเสริมความประพฤติ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นักเรียน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ระบบคุ้มครองนักเรียน และการสร้างภูมิคุ้มกันทางสังคม</a:t>
            </a:r>
            <a:endParaRPr lang="en-US" sz="28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9FF99"/>
              </a:buClr>
              <a:tabLst>
                <a:tab pos="450215" algn="l"/>
                <a:tab pos="540385" algn="l"/>
                <a:tab pos="720090" algn="l"/>
                <a:tab pos="900430" algn="l"/>
              </a:tabLst>
            </a:pPr>
            <a:endParaRPr lang="en-US" sz="2800" dirty="0">
              <a:solidFill>
                <a:srgbClr val="FFFFFF"/>
              </a:solidFill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450215" algn="l"/>
                <a:tab pos="540385" algn="l"/>
                <a:tab pos="720090" algn="l"/>
                <a:tab pos="900430" algn="l"/>
              </a:tabLst>
            </a:pP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9928972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069" y="245661"/>
            <a:ext cx="11391331" cy="6455390"/>
          </a:xfrm>
          <a:solidFill>
            <a:srgbClr val="0070C0"/>
          </a:solidFill>
        </p:spPr>
        <p:txBody>
          <a:bodyPr/>
          <a:lstStyle/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</a:tabLst>
            </a:pPr>
            <a:r>
              <a:rPr lang="th-TH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2. ลดความเหลื่อมล้ำทางการศึกษา</a:t>
            </a:r>
            <a:endParaRPr lang="en-US" sz="20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</a:tabLst>
            </a:pPr>
            <a:r>
              <a:rPr lang="th-TH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	2.1 ประสานหน่วยงานที่เกี่ยวข้อง ในการจัดการศึกษาที่เหมาะสม สำหรับเด็กด้อยโอกาส ที่ไม่อยู่ในทะเบียนราษฎร เช่น เด็กไร้สัญชาติ เด็กพลัดถิ่น เด็กต่างด้าว เด็กไทยที่ไม่มีเลขประจำตัวประชาชน เป็นต้น</a:t>
            </a:r>
            <a:endParaRPr lang="en-US" sz="20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</a:tabLst>
            </a:pPr>
            <a:r>
              <a:rPr lang="th-TH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		2.2 ส่งเสริมสนับสนุนการใช้เทคโนโลยีในการจัดการศึกษาให้ครอบคลุมทุกพื้นที่อย่างทั่วถึง  เช่น</a:t>
            </a:r>
            <a:endParaRPr lang="en-US" sz="20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450215" algn="l"/>
                <a:tab pos="720090" algn="l"/>
                <a:tab pos="900430" algn="l"/>
              </a:tabLst>
            </a:pPr>
            <a:r>
              <a:rPr lang="th-TH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การพัฒนาคุณภาพศึกษาทางไกลผ่านเทคโนโลยีสารสนเทศ </a:t>
            </a:r>
            <a:r>
              <a:rPr lang="en-US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(Distance Learning information technology </a:t>
            </a:r>
            <a:r>
              <a:rPr lang="en-US" dirty="0" smtClean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:DLIT</a:t>
            </a:r>
            <a:r>
              <a:rPr lang="en-US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), </a:t>
            </a:r>
            <a:r>
              <a:rPr lang="th-TH" sz="4000" b="1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การพัฒนาคุณภาพการศึกษาด้วยเทคโนโลยีการศึกษาทางไกลผ่านดาวเทียม </a:t>
            </a:r>
            <a:r>
              <a:rPr lang="en-US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(Distance Learning Television : DLTV) </a:t>
            </a:r>
            <a:r>
              <a:rPr lang="th-TH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ฯลฯ</a:t>
            </a:r>
            <a:endParaRPr lang="en-US" sz="20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53659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534" y="122831"/>
            <a:ext cx="11937242" cy="6735169"/>
          </a:xfrm>
          <a:solidFill>
            <a:srgbClr val="800000"/>
          </a:solidFill>
        </p:spPr>
        <p:txBody>
          <a:bodyPr/>
          <a:lstStyle/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en-US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</a:t>
            </a: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th-TH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นโยบาย</a:t>
            </a:r>
            <a:r>
              <a:rPr lang="th-TH" sz="2800" b="1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ที่ 5  ด้านการจัดการศึกษาเพื่อสร้างเสริมคุณภาพชีวิตที่เป็นมิตรกับสิ่งแวดล้อม</a:t>
            </a:r>
            <a:endParaRPr lang="en-US" sz="2800" dirty="0">
              <a:solidFill>
                <a:schemeClr val="accent1">
                  <a:lumMod val="40000"/>
                  <a:lumOff val="60000"/>
                </a:schemeClr>
              </a:solidFill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en-US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 </a:t>
            </a:r>
            <a:r>
              <a:rPr lang="th-TH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ยุทธศาสตร์</a:t>
            </a:r>
            <a:r>
              <a:rPr lang="th-TH" sz="2800" b="1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ที่ 5  จัดการศึกษาเพื่อเสริมสร้างคุณภาพชีวิตที่เป็นมิตรกับสิ่งแวดล้อม</a:t>
            </a:r>
            <a:endParaRPr lang="en-US" sz="2800" dirty="0">
              <a:solidFill>
                <a:schemeClr val="accent1">
                  <a:lumMod val="40000"/>
                  <a:lumOff val="60000"/>
                </a:schemeClr>
              </a:solidFill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th-TH" sz="2800" b="1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	1. จัดการศึกษาเพื่อเสริมสร้างคุณภาพชีวิต</a:t>
            </a:r>
            <a:endParaRPr lang="en-US" sz="2800" dirty="0">
              <a:solidFill>
                <a:schemeClr val="accent1">
                  <a:lumMod val="40000"/>
                  <a:lumOff val="60000"/>
                </a:schemeClr>
              </a:solidFill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th-TH" sz="28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		</a:t>
            </a:r>
            <a:r>
              <a:rPr lang="th-TH" sz="2800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1.1 </a:t>
            </a:r>
            <a:r>
              <a:rPr lang="th-TH" sz="28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ส่งเสริม สนับสนุนการสร้างจิตสำนึกรักษ์สิ่งแวดล้อม มีคุณธรรม จริยธรรม และน้อมนำ</a:t>
            </a:r>
            <a:r>
              <a:rPr lang="th-TH" sz="2800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แนวคิดตาม</a:t>
            </a:r>
            <a:r>
              <a:rPr lang="th-TH" sz="28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หลักปรัชญาเศรษฐกิจพอเพียงสู่การปฏิบัติในการดำเนินชีวิต</a:t>
            </a:r>
            <a:endParaRPr lang="en-US" sz="2800" dirty="0">
              <a:solidFill>
                <a:schemeClr val="accent1">
                  <a:lumMod val="40000"/>
                  <a:lumOff val="60000"/>
                </a:schemeClr>
              </a:solidFill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</a:t>
            </a:r>
            <a:r>
              <a:rPr lang="th-TH" sz="2800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1.2 </a:t>
            </a:r>
            <a:r>
              <a:rPr lang="th-TH" sz="28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ส่งเสริม สนับสนุนให้สถานศึกษาพัฒนาหลักสูตร กระบวนการเรียนรู้ แหล่งเรียนรู้ และ</a:t>
            </a:r>
            <a:r>
              <a:rPr lang="th-TH" sz="2800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สื่อการ</a:t>
            </a:r>
            <a:r>
              <a:rPr lang="th-TH" sz="28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เรียนรู้ต่าง ๆ ที่เกี่ยวข้องกับการสร้างเสริมคุณภาพชีวิตที่เป็นมิตรกับสิ่งแวดล้อม</a:t>
            </a:r>
            <a:endParaRPr lang="en-US" sz="2800" dirty="0">
              <a:solidFill>
                <a:schemeClr val="accent1">
                  <a:lumMod val="40000"/>
                  <a:lumOff val="60000"/>
                </a:schemeClr>
              </a:solidFill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  </a:t>
            </a:r>
            <a:r>
              <a:rPr lang="th-TH" sz="2800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1.3 </a:t>
            </a:r>
            <a:r>
              <a:rPr lang="th-TH" sz="28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สร้างเครือข่ายความร่วมมือกับภาคส่วนต่าง ๆ ในการอนุรักษ์ทรัพยากรธรรมชาติ และสิ่งแวดล้อม</a:t>
            </a:r>
            <a:endParaRPr lang="en-US" sz="2800" dirty="0">
              <a:solidFill>
                <a:schemeClr val="accent1">
                  <a:lumMod val="40000"/>
                  <a:lumOff val="60000"/>
                </a:schemeClr>
              </a:solidFill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9293916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773" y="95535"/>
            <a:ext cx="11846257" cy="6605516"/>
          </a:xfrm>
          <a:solidFill>
            <a:schemeClr val="accent4">
              <a:lumMod val="10000"/>
            </a:schemeClr>
          </a:solidFill>
        </p:spPr>
        <p:txBody>
          <a:bodyPr/>
          <a:lstStyle/>
          <a:p>
            <a:pPr marL="0" marR="0" indent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en-US" sz="24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 </a:t>
            </a:r>
            <a:r>
              <a:rPr lang="th-TH" sz="24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นโยบาย</a:t>
            </a:r>
            <a:r>
              <a:rPr lang="th-TH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ที่ 6  ด้านการพัฒนาระบบบริหารจัดการและส่งเสริมให้</a:t>
            </a:r>
            <a:r>
              <a:rPr lang="th-TH" sz="24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ทุกภาคส่วนมีส่วนร่วมในการจัดการศึกษา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en-US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</a:t>
            </a:r>
            <a:r>
              <a:rPr lang="th-TH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ยุทธศาสตร์</a:t>
            </a:r>
            <a:r>
              <a:rPr lang="th-TH" sz="24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ที่ 6  พัฒนาระบบบริหารจัดการและส่งเสริมการมีส่วนร่วมในการจัดการศึกษา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    </a:t>
            </a:r>
            <a:r>
              <a:rPr lang="th-TH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1.</a:t>
            </a:r>
            <a:r>
              <a:rPr lang="en-US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1</a:t>
            </a:r>
            <a:r>
              <a:rPr lang="th-TH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พัฒนา</a:t>
            </a:r>
            <a:r>
              <a:rPr lang="th-TH" sz="24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ระบบบริหารจัดการให้มี</a:t>
            </a:r>
            <a:r>
              <a:rPr lang="th-TH" sz="24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ประสิทธิภาพ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1.1 พัฒนาระบบการวางแผน การนำแผนไปสู่การปฏิบัติ การกำกับ ติดตาม ตรวจสอบและประเมินผล เพื่อการบริหารจัดการที่มีประสิทธิภาพ  โดยยึดหลัก</a:t>
            </a:r>
            <a:r>
              <a:rPr lang="th-TH" sz="2400" dirty="0" err="1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ธรรมาภิ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บาล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40385" algn="l"/>
                <a:tab pos="720090" algn="l"/>
                <a:tab pos="900430" algn="l"/>
              </a:tabLst>
            </a:pPr>
            <a:r>
              <a:rPr lang="en-US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1.2 </a:t>
            </a: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พัฒนา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ระบบงบประมาณและการสนับสนุนค่าใช้จ่ายเพื่อการศึกษาขั้นพื้นฐาน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720090" algn="l"/>
                <a:tab pos="900430" algn="l"/>
              </a:tabLst>
            </a:pPr>
            <a:r>
              <a:rPr lang="en-US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1.3 </a:t>
            </a: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พัฒนา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ระบบ</a:t>
            </a:r>
            <a:r>
              <a:rPr lang="th-TH" sz="2400" dirty="0" err="1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เทคโนโลยีดิจิทัล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เพื่อการจัดการศึกษา ที่มีมาตรฐานเชื่อมโยงและเข้าถึงได้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457200" lvl="1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1.4 </a:t>
            </a: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สร้าง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ความเข้มแข็ง และยกระดับคุณภาพสถานศึกษาตามบริบทของเขตพื้นที่  เช่น โรงเรียนที่</a:t>
            </a: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ประสบปัญหา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วิกฤตทางการศึกษา </a:t>
            </a:r>
            <a:r>
              <a:rPr lang="en-US" sz="24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(ICU) </a:t>
            </a:r>
            <a:r>
              <a:rPr lang="th-TH" sz="32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, โรงเรียนประชารัฐ (ดีใกล้บ้าน) , โรงเรียนคุณธรรม , โรงเรียนห้องเรียนกีฬา, โรงเรียนมาตรฐานสากล ฯลฯ</a:t>
            </a:r>
            <a:endParaRPr lang="en-US" sz="32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     </a:t>
            </a: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1.5 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ส่งเสริมระบบประกันคุณภาพภายในของสถานศึกษาให้เข้มแข็ง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     </a:t>
            </a: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1.6 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ยกย่องเชิดชูเกียรติสำนักงานเขตพื้นที่การศึกษา สำนักบริหารงานการศึกษาพิเศษ </a:t>
            </a:r>
            <a:r>
              <a:rPr lang="th-TH" sz="24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สถานศึกษาและ</a:t>
            </a:r>
            <a:r>
              <a:rPr lang="th-TH" sz="24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องค์คณะบุคคล ที่มีผลงานเชิงประจักษ์ </a:t>
            </a:r>
            <a:endParaRPr lang="en-US" sz="24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endParaRPr lang="en-US" sz="1400" dirty="0">
              <a:latin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377510194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716" y="423081"/>
            <a:ext cx="11987284" cy="6264322"/>
          </a:xfrm>
          <a:solidFill>
            <a:schemeClr val="tx2">
              <a:lumMod val="10000"/>
            </a:schemeClr>
          </a:solidFill>
        </p:spPr>
        <p:txBody>
          <a:bodyPr/>
          <a:lstStyle/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en-US" sz="28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</a:t>
            </a: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th-TH" sz="28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2</a:t>
            </a:r>
            <a:r>
              <a:rPr lang="th-TH" sz="28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. สร้างความเข้มแข็งในการบริหารจัดการแบบมีส่วนร่วม</a:t>
            </a:r>
            <a:endParaRPr lang="en-US" sz="28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 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2.1 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ส่งเสริมการบริหารจัดการเขตพื้นที่การศึกษาโดยใช้พื้นที่เป็นฐาน </a:t>
            </a:r>
            <a:r>
              <a:rPr lang="en-US" sz="28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(Area-base Management) , 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รูปแบบการบริหารแบบกระจายอำนาจ “</a:t>
            </a:r>
            <a:r>
              <a:rPr lang="en-US" sz="28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CLUSTERs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” เป็นต้น</a:t>
            </a:r>
            <a:endParaRPr lang="en-US" sz="28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 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2.2 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เขตพื้นที่การศึกษาจัดทำแผน</a:t>
            </a:r>
            <a:r>
              <a:rPr lang="th-TH" sz="2800" dirty="0" err="1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บูรณา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การจัดการศึกษาร่วมกับสำนักงานศึกษาธิการจังหวัด 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และสำนักงาน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ศึกษาธิการภาค</a:t>
            </a:r>
            <a:endParaRPr lang="en-US" sz="28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 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2.3 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สร้างความเข้มแข็งในการยกระดับคุณภาพการศึกษารูปแบบเครือข่าย เช่น เครือข่าย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ส่งเสริมประสิทธิภาพ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การจัดการศึกษา ศูนย์พัฒนากลุ่มสาระการเรียนรู้ </a:t>
            </a:r>
            <a:r>
              <a:rPr lang="th-TH" sz="2800" dirty="0" err="1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สห</a:t>
            </a:r>
            <a:r>
              <a:rPr lang="th-TH" sz="28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วิทยาเขต กลุ่มโรงเรียน</a:t>
            </a:r>
            <a:r>
              <a:rPr lang="th-TH" sz="28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ฯลฯ</a:t>
            </a:r>
            <a:r>
              <a:rPr lang="th-TH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ส่งเสริม</a:t>
            </a:r>
            <a:r>
              <a:rPr lang="th-TH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และพัฒนาโรงเรียนด้วยพลังประชารัฐอย่างต่อเนื่อง และยั่งยืน</a:t>
            </a:r>
            <a:endParaRPr lang="en-US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endParaRPr lang="en-US" sz="2000" dirty="0">
              <a:latin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211592274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661" y="395785"/>
            <a:ext cx="11787116" cy="6359857"/>
          </a:xfrm>
          <a:solidFill>
            <a:srgbClr val="7030A0"/>
          </a:solidFill>
        </p:spPr>
        <p:txBody>
          <a:bodyPr/>
          <a:lstStyle/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60045" algn="l"/>
                <a:tab pos="450215" algn="l"/>
                <a:tab pos="720090" algn="l"/>
                <a:tab pos="900430" algn="l"/>
              </a:tabLst>
            </a:pPr>
            <a:r>
              <a:rPr lang="en-US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H SarabunPSK"/>
              </a:rPr>
              <a:t>    </a:t>
            </a:r>
            <a:r>
              <a:rPr lang="th-TH" sz="4000" b="1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3</a:t>
            </a:r>
            <a:r>
              <a:rPr lang="th-TH" sz="4000" b="1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. ส่งเสริมการมีส่วนร่วมพัฒนาคุณภาพผู้เรียน</a:t>
            </a:r>
            <a:endParaRPr lang="en-US" sz="40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en-US" sz="4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   </a:t>
            </a:r>
            <a:r>
              <a:rPr lang="th-TH" sz="4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3.1 </a:t>
            </a:r>
            <a:r>
              <a:rPr lang="th-TH" sz="4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ส่งเสริม สนับสนุนผู้ปกครอง ชุมชน สังคม และสาธารณชน ให้มีความรู้ ความ</a:t>
            </a:r>
            <a:r>
              <a:rPr lang="th-TH" sz="4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เข้าใจสร้าง</a:t>
            </a:r>
            <a:r>
              <a:rPr lang="th-TH" sz="4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ความระหนักในการจัดการศึกษาขั้นพื้นฐาน การกำกับดูแล  ตลอดจนการมีส่วนร่วมรับผิดชอบในการ</a:t>
            </a:r>
            <a:r>
              <a:rPr lang="th-TH" sz="4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พัฒนาคุณภาพ</a:t>
            </a:r>
            <a:r>
              <a:rPr lang="th-TH" sz="4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ผู้เรียน</a:t>
            </a:r>
            <a:endParaRPr lang="en-US" sz="40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0215" algn="l"/>
                <a:tab pos="540385" algn="l"/>
                <a:tab pos="720090" algn="l"/>
                <a:tab pos="900430" algn="l"/>
              </a:tabLst>
            </a:pPr>
            <a:r>
              <a:rPr lang="th-TH" sz="4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	</a:t>
            </a:r>
            <a:r>
              <a:rPr lang="th-TH" sz="4000" dirty="0" smtClean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     3.2 ประสานถา</a:t>
            </a:r>
            <a:r>
              <a:rPr lang="th-TH" sz="4000" dirty="0">
                <a:effectLst/>
                <a:latin typeface="TH SarabunPSK"/>
                <a:ea typeface="Calibri" panose="020F0502020204030204" pitchFamily="34" charset="0"/>
                <a:cs typeface="TH SarabunPSK"/>
              </a:rPr>
              <a:t>บันหรือหน่วยงานทางการศึกษาให้คัดเลือกผู้เรียนเข้าศึกษาต่อด้วยวิธีการที่หลากหลาย</a:t>
            </a:r>
            <a:endParaRPr lang="en-US" sz="4000" dirty="0">
              <a:effectLst/>
              <a:latin typeface="TH SarabunPSK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</a:pP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 indent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b="1" dirty="0">
                <a:effectLst/>
                <a:latin typeface="TH SarabunPSK"/>
                <a:ea typeface="Calibri" panose="020F0502020204030204" pitchFamily="34" charset="0"/>
                <a:cs typeface="Cordia New" panose="020B0304020202020204" pitchFamily="34" charset="-34"/>
              </a:rPr>
              <a:t>  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marR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</a:pP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758505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ctrTitle"/>
          </p:nvPr>
        </p:nvSpPr>
        <p:spPr>
          <a:xfrm>
            <a:off x="1524000" y="652463"/>
            <a:ext cx="9067800" cy="2705100"/>
          </a:xfrm>
        </p:spPr>
        <p:txBody>
          <a:bodyPr anchor="ctr"/>
          <a:lstStyle/>
          <a:p>
            <a:pPr eaLnBrk="1" hangingPunct="1">
              <a:spcBef>
                <a:spcPts val="1200"/>
              </a:spcBef>
              <a:defRPr/>
            </a:pPr>
            <a:r>
              <a:rPr lang="th-TH" altLang="th-TH" sz="6000" b="1" dirty="0">
                <a:latin typeface="AngsanaUPC" pitchFamily="18" charset="-34"/>
                <a:cs typeface="AngsanaUPC" pitchFamily="18" charset="-34"/>
              </a:rPr>
              <a:t>ชุมชนการเรียนรู้ทางวิชาชีพ</a:t>
            </a:r>
            <a:br>
              <a:rPr lang="th-TH" altLang="th-TH" sz="6000" b="1" dirty="0">
                <a:latin typeface="AngsanaUPC" pitchFamily="18" charset="-34"/>
                <a:cs typeface="AngsanaUPC" pitchFamily="18" charset="-34"/>
              </a:rPr>
            </a:br>
            <a:r>
              <a:rPr lang="en-US" altLang="th-TH" sz="5800" b="1" dirty="0">
                <a:solidFill>
                  <a:srgbClr val="FFFF00"/>
                </a:solidFill>
                <a:latin typeface="AngsanaUPC" pitchFamily="18" charset="-34"/>
                <a:cs typeface="AngsanaUPC" pitchFamily="18" charset="-34"/>
              </a:rPr>
              <a:t>Professional Learning Community </a:t>
            </a:r>
            <a:r>
              <a:rPr lang="th-TH" altLang="th-TH" sz="5800" b="1" dirty="0">
                <a:solidFill>
                  <a:srgbClr val="FFFF00"/>
                </a:solidFill>
                <a:latin typeface="AngsanaUPC" pitchFamily="18" charset="-34"/>
                <a:cs typeface="AngsanaUPC" pitchFamily="18" charset="-34"/>
              </a:rPr>
              <a:t>(</a:t>
            </a:r>
            <a:r>
              <a:rPr lang="en-US" altLang="th-TH" sz="5800" b="1" dirty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PLC</a:t>
            </a:r>
            <a:r>
              <a:rPr lang="th-TH" altLang="th-TH" sz="5800" b="1" dirty="0">
                <a:solidFill>
                  <a:srgbClr val="FFFF00"/>
                </a:solidFill>
                <a:latin typeface="AngsanaUPC" pitchFamily="18" charset="-34"/>
                <a:cs typeface="AngsanaUPC" pitchFamily="18" charset="-34"/>
              </a:rPr>
              <a:t>)</a:t>
            </a:r>
          </a:p>
        </p:txBody>
      </p:sp>
      <p:sp>
        <p:nvSpPr>
          <p:cNvPr id="819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fld id="{9289D429-5376-45A0-9243-160663A7A55C}" type="slidenum">
              <a:rPr lang="th-TH" altLang="th-TH">
                <a:solidFill>
                  <a:srgbClr val="FFFFFF"/>
                </a:solidFill>
              </a:rPr>
              <a:pPr eaLnBrk="1" hangingPunct="1"/>
              <a:t>54</a:t>
            </a:fld>
            <a:endParaRPr lang="th-TH" alt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71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027364" y="4003675"/>
            <a:ext cx="712787" cy="712788"/>
          </a:xfrm>
          <a:prstGeom prst="ellipse">
            <a:avLst/>
          </a:prstGeom>
          <a:solidFill>
            <a:srgbClr val="FF0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6" tIns="91443" rIns="182886" bIns="91443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1" dirty="0">
              <a:solidFill>
                <a:srgbClr val="FFFFFF"/>
              </a:solidFill>
              <a:latin typeface="Lato Light"/>
            </a:endParaRPr>
          </a:p>
        </p:txBody>
      </p:sp>
      <p:sp>
        <p:nvSpPr>
          <p:cNvPr id="5" name="Freeform 16"/>
          <p:cNvSpPr>
            <a:spLocks/>
          </p:cNvSpPr>
          <p:nvPr/>
        </p:nvSpPr>
        <p:spPr bwMode="auto">
          <a:xfrm>
            <a:off x="7788275" y="3808414"/>
            <a:ext cx="1246188" cy="1012825"/>
          </a:xfrm>
          <a:custGeom>
            <a:avLst/>
            <a:gdLst>
              <a:gd name="T0" fmla="*/ 2147483647 w 368"/>
              <a:gd name="T1" fmla="*/ 2147483647 h 299"/>
              <a:gd name="T2" fmla="*/ 2147483647 w 368"/>
              <a:gd name="T3" fmla="*/ 2147483647 h 299"/>
              <a:gd name="T4" fmla="*/ 2147483647 w 368"/>
              <a:gd name="T5" fmla="*/ 2147483647 h 299"/>
              <a:gd name="T6" fmla="*/ 2147483647 w 368"/>
              <a:gd name="T7" fmla="*/ 2147483647 h 299"/>
              <a:gd name="T8" fmla="*/ 2147483647 w 368"/>
              <a:gd name="T9" fmla="*/ 0 h 299"/>
              <a:gd name="T10" fmla="*/ 2147483647 w 368"/>
              <a:gd name="T11" fmla="*/ 2147483647 h 299"/>
              <a:gd name="T12" fmla="*/ 2147483647 w 368"/>
              <a:gd name="T13" fmla="*/ 2147483647 h 299"/>
              <a:gd name="T14" fmla="*/ 2147483647 w 368"/>
              <a:gd name="T15" fmla="*/ 2147483647 h 299"/>
              <a:gd name="T16" fmla="*/ 2147483647 w 368"/>
              <a:gd name="T17" fmla="*/ 2147483647 h 299"/>
              <a:gd name="T18" fmla="*/ 2147483647 w 368"/>
              <a:gd name="T19" fmla="*/ 2147483647 h 299"/>
              <a:gd name="T20" fmla="*/ 2147483647 w 368"/>
              <a:gd name="T21" fmla="*/ 2147483647 h 299"/>
              <a:gd name="T22" fmla="*/ 2147483647 w 368"/>
              <a:gd name="T23" fmla="*/ 2147483647 h 299"/>
              <a:gd name="T24" fmla="*/ 2147483647 w 368"/>
              <a:gd name="T25" fmla="*/ 2147483647 h 299"/>
              <a:gd name="T26" fmla="*/ 2147483647 w 368"/>
              <a:gd name="T27" fmla="*/ 2147483647 h 299"/>
              <a:gd name="T28" fmla="*/ 2147483647 w 368"/>
              <a:gd name="T29" fmla="*/ 2147483647 h 299"/>
              <a:gd name="T30" fmla="*/ 2147483647 w 368"/>
              <a:gd name="T31" fmla="*/ 2147483647 h 299"/>
              <a:gd name="T32" fmla="*/ 2147483647 w 368"/>
              <a:gd name="T33" fmla="*/ 2147483647 h 299"/>
              <a:gd name="T34" fmla="*/ 0 w 368"/>
              <a:gd name="T35" fmla="*/ 2147483647 h 299"/>
              <a:gd name="T36" fmla="*/ 2147483647 w 368"/>
              <a:gd name="T37" fmla="*/ 2147483647 h 299"/>
              <a:gd name="T38" fmla="*/ 2147483647 w 368"/>
              <a:gd name="T39" fmla="*/ 2147483647 h 299"/>
              <a:gd name="T40" fmla="*/ 2147483647 w 368"/>
              <a:gd name="T41" fmla="*/ 2147483647 h 299"/>
              <a:gd name="T42" fmla="*/ 2147483647 w 368"/>
              <a:gd name="T43" fmla="*/ 2147483647 h 299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368"/>
              <a:gd name="T67" fmla="*/ 0 h 299"/>
              <a:gd name="T68" fmla="*/ 368 w 368"/>
              <a:gd name="T69" fmla="*/ 299 h 299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368" h="299">
                <a:moveTo>
                  <a:pt x="368" y="36"/>
                </a:moveTo>
                <a:cubicBezTo>
                  <a:pt x="354" y="42"/>
                  <a:pt x="340" y="46"/>
                  <a:pt x="324" y="48"/>
                </a:cubicBezTo>
                <a:cubicBezTo>
                  <a:pt x="340" y="38"/>
                  <a:pt x="352" y="24"/>
                  <a:pt x="358" y="6"/>
                </a:cubicBezTo>
                <a:cubicBezTo>
                  <a:pt x="343" y="15"/>
                  <a:pt x="327" y="21"/>
                  <a:pt x="310" y="24"/>
                </a:cubicBezTo>
                <a:cubicBezTo>
                  <a:pt x="296" y="10"/>
                  <a:pt x="276" y="0"/>
                  <a:pt x="255" y="0"/>
                </a:cubicBezTo>
                <a:cubicBezTo>
                  <a:pt x="213" y="0"/>
                  <a:pt x="179" y="34"/>
                  <a:pt x="179" y="76"/>
                </a:cubicBezTo>
                <a:cubicBezTo>
                  <a:pt x="179" y="82"/>
                  <a:pt x="180" y="88"/>
                  <a:pt x="181" y="93"/>
                </a:cubicBezTo>
                <a:cubicBezTo>
                  <a:pt x="118" y="90"/>
                  <a:pt x="63" y="60"/>
                  <a:pt x="25" y="14"/>
                </a:cubicBezTo>
                <a:cubicBezTo>
                  <a:pt x="19" y="25"/>
                  <a:pt x="15" y="38"/>
                  <a:pt x="15" y="52"/>
                </a:cubicBezTo>
                <a:cubicBezTo>
                  <a:pt x="15" y="78"/>
                  <a:pt x="28" y="101"/>
                  <a:pt x="49" y="115"/>
                </a:cubicBezTo>
                <a:cubicBezTo>
                  <a:pt x="36" y="115"/>
                  <a:pt x="25" y="111"/>
                  <a:pt x="15" y="106"/>
                </a:cubicBezTo>
                <a:cubicBezTo>
                  <a:pt x="14" y="106"/>
                  <a:pt x="14" y="106"/>
                  <a:pt x="14" y="106"/>
                </a:cubicBezTo>
                <a:cubicBezTo>
                  <a:pt x="14" y="143"/>
                  <a:pt x="41" y="174"/>
                  <a:pt x="75" y="181"/>
                </a:cubicBezTo>
                <a:cubicBezTo>
                  <a:pt x="69" y="182"/>
                  <a:pt x="62" y="183"/>
                  <a:pt x="55" y="183"/>
                </a:cubicBezTo>
                <a:cubicBezTo>
                  <a:pt x="50" y="183"/>
                  <a:pt x="46" y="183"/>
                  <a:pt x="41" y="182"/>
                </a:cubicBezTo>
                <a:cubicBezTo>
                  <a:pt x="51" y="212"/>
                  <a:pt x="78" y="234"/>
                  <a:pt x="111" y="234"/>
                </a:cubicBezTo>
                <a:cubicBezTo>
                  <a:pt x="86" y="254"/>
                  <a:pt x="53" y="267"/>
                  <a:pt x="18" y="267"/>
                </a:cubicBezTo>
                <a:cubicBezTo>
                  <a:pt x="12" y="267"/>
                  <a:pt x="6" y="266"/>
                  <a:pt x="0" y="265"/>
                </a:cubicBezTo>
                <a:cubicBezTo>
                  <a:pt x="33" y="287"/>
                  <a:pt x="73" y="299"/>
                  <a:pt x="115" y="299"/>
                </a:cubicBezTo>
                <a:cubicBezTo>
                  <a:pt x="254" y="299"/>
                  <a:pt x="330" y="184"/>
                  <a:pt x="330" y="85"/>
                </a:cubicBezTo>
                <a:cubicBezTo>
                  <a:pt x="330" y="81"/>
                  <a:pt x="330" y="78"/>
                  <a:pt x="330" y="75"/>
                </a:cubicBezTo>
                <a:cubicBezTo>
                  <a:pt x="345" y="64"/>
                  <a:pt x="358" y="51"/>
                  <a:pt x="368" y="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82886" tIns="91443" rIns="182886" bIns="91443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3027364" y="2751139"/>
            <a:ext cx="739775" cy="739775"/>
          </a:xfrm>
          <a:prstGeom prst="ellipse">
            <a:avLst/>
          </a:prstGeom>
          <a:solidFill>
            <a:srgbClr val="FA84E9">
              <a:alpha val="8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6" tIns="91443" rIns="182886" bIns="91443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1" dirty="0">
              <a:solidFill>
                <a:srgbClr val="FFFFFF"/>
              </a:solidFill>
              <a:latin typeface="Lato Light"/>
            </a:endParaRPr>
          </a:p>
        </p:txBody>
      </p:sp>
      <p:sp>
        <p:nvSpPr>
          <p:cNvPr id="7" name="Oval 6"/>
          <p:cNvSpPr/>
          <p:nvPr/>
        </p:nvSpPr>
        <p:spPr>
          <a:xfrm>
            <a:off x="3054350" y="1463675"/>
            <a:ext cx="685800" cy="687388"/>
          </a:xfrm>
          <a:prstGeom prst="ellipse">
            <a:avLst/>
          </a:prstGeom>
          <a:solidFill>
            <a:srgbClr val="FFFFFF">
              <a:alpha val="8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6" tIns="91443" rIns="182886" bIns="91443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1" dirty="0">
              <a:solidFill>
                <a:srgbClr val="009999"/>
              </a:solidFill>
              <a:latin typeface="Lato Light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3929064" y="1463675"/>
            <a:ext cx="2338387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886" tIns="91443" rIns="182886" bIns="91443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th-TH" sz="4000">
                <a:solidFill>
                  <a:srgbClr val="FF0000"/>
                </a:solidFill>
                <a:latin typeface="Lato Regular"/>
                <a:ea typeface="Lato Regular"/>
                <a:cs typeface="Lato Regular"/>
              </a:rPr>
              <a:t>ปัญหา</a:t>
            </a:r>
            <a:endParaRPr lang="en-US" sz="4000">
              <a:solidFill>
                <a:srgbClr val="FF0000"/>
              </a:solidFill>
              <a:latin typeface="Lato Regular"/>
              <a:ea typeface="Lato Regular"/>
              <a:cs typeface="Lato Regular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2486026" y="193676"/>
            <a:ext cx="6697663" cy="1077913"/>
            <a:chOff x="5988388" y="483015"/>
            <a:chExt cx="12359700" cy="1990935"/>
          </a:xfrm>
        </p:grpSpPr>
        <p:sp>
          <p:nvSpPr>
            <p:cNvPr id="33806" name="TextBox 10"/>
            <p:cNvSpPr txBox="1">
              <a:spLocks noChangeArrowheads="1"/>
            </p:cNvSpPr>
            <p:nvPr/>
          </p:nvSpPr>
          <p:spPr bwMode="auto">
            <a:xfrm>
              <a:off x="5988388" y="483015"/>
              <a:ext cx="12359700" cy="16613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4" tIns="34292" rIns="68584" bIns="34292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sz="5400" b="1">
                  <a:solidFill>
                    <a:srgbClr val="FFFF00"/>
                  </a:solidFill>
                  <a:latin typeface="Lato Regular"/>
                  <a:ea typeface="Lato Regular"/>
                  <a:cs typeface="Lato Regular"/>
                </a:rPr>
                <a:t>การอบรม </a:t>
              </a:r>
              <a:r>
                <a:rPr lang="en-US" sz="5400" b="1">
                  <a:solidFill>
                    <a:srgbClr val="FFFF00"/>
                  </a:solidFill>
                  <a:latin typeface="Lato Regular"/>
                  <a:ea typeface="Lato Regular"/>
                  <a:cs typeface="Lato Regular"/>
                </a:rPr>
                <a:t>PLC</a:t>
              </a:r>
              <a:endParaRPr lang="id-ID" sz="5400" b="1">
                <a:solidFill>
                  <a:srgbClr val="FFFF00"/>
                </a:solidFill>
                <a:latin typeface="Lato Regular"/>
                <a:ea typeface="Lato Regular"/>
                <a:cs typeface="Lato Regular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410954" y="2048786"/>
              <a:ext cx="1555581" cy="9382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68522" tIns="34263" rIns="68522" bIns="34263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701" dirty="0">
                <a:solidFill>
                  <a:srgbClr val="0088E4"/>
                </a:solidFill>
                <a:latin typeface="Open Sans Light"/>
              </a:endParaRPr>
            </a:p>
          </p:txBody>
        </p:sp>
        <p:sp>
          <p:nvSpPr>
            <p:cNvPr id="13" name="Subtitle 2"/>
            <p:cNvSpPr txBox="1">
              <a:spLocks/>
            </p:cNvSpPr>
            <p:nvPr/>
          </p:nvSpPr>
          <p:spPr>
            <a:xfrm>
              <a:off x="6360440" y="1635353"/>
              <a:ext cx="11656610" cy="838597"/>
            </a:xfrm>
            <a:prstGeom prst="rect">
              <a:avLst/>
            </a:prstGeom>
          </p:spPr>
          <p:txBody>
            <a:bodyPr lIns="163160" tIns="81580" rIns="163160" bIns="81580">
              <a:normAutofit fontScale="77500" lnSpcReduction="20000"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>
                <a:spcAft>
                  <a:spcPct val="0"/>
                </a:spcAft>
                <a:defRPr/>
              </a:pPr>
              <a:endParaRPr lang="en-US" sz="2326" dirty="0">
                <a:solidFill>
                  <a:srgbClr val="009999"/>
                </a:solidFill>
                <a:latin typeface="Lato Light"/>
                <a:cs typeface="Lato Light"/>
              </a:endParaRPr>
            </a:p>
          </p:txBody>
        </p:sp>
      </p:grp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929064" y="2689225"/>
            <a:ext cx="2338387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886" tIns="91443" rIns="182886" bIns="91443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th-TH" sz="4000">
                <a:solidFill>
                  <a:srgbClr val="99FF99"/>
                </a:solidFill>
                <a:latin typeface="Lato Regular"/>
                <a:ea typeface="Lato Regular"/>
                <a:cs typeface="Lato Regular"/>
              </a:rPr>
              <a:t>สาเหตุ</a:t>
            </a:r>
            <a:endParaRPr lang="en-US" sz="4000">
              <a:solidFill>
                <a:srgbClr val="99FF99"/>
              </a:solidFill>
              <a:latin typeface="Lato Regular"/>
              <a:ea typeface="Lato Regular"/>
              <a:cs typeface="Lato Regular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3929064" y="3778833"/>
            <a:ext cx="4987925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886" tIns="91443" rIns="182886" bIns="91443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th-TH" sz="4000" b="1" dirty="0">
                <a:solidFill>
                  <a:srgbClr val="FFFF00"/>
                </a:solidFill>
                <a:latin typeface="Lato Regular"/>
                <a:ea typeface="Lato Regular"/>
                <a:cs typeface="Lato Regular"/>
              </a:rPr>
              <a:t>แนวทางแก้ปัญหา</a:t>
            </a:r>
            <a:endParaRPr lang="en-US" sz="4000" b="1" dirty="0">
              <a:solidFill>
                <a:srgbClr val="FFFF00"/>
              </a:solidFill>
              <a:latin typeface="Lato Regular"/>
              <a:ea typeface="Lato Regular"/>
              <a:cs typeface="Lato Regular"/>
            </a:endParaRPr>
          </a:p>
        </p:txBody>
      </p:sp>
      <p:cxnSp>
        <p:nvCxnSpPr>
          <p:cNvPr id="17" name="Elbow Connector 16"/>
          <p:cNvCxnSpPr/>
          <p:nvPr/>
        </p:nvCxnSpPr>
        <p:spPr>
          <a:xfrm>
            <a:off x="4151313" y="4919663"/>
            <a:ext cx="1535112" cy="423862"/>
          </a:xfrm>
          <a:prstGeom prst="bentConnector3">
            <a:avLst>
              <a:gd name="adj1" fmla="val 784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03" name="TextBox 17"/>
          <p:cNvSpPr txBox="1">
            <a:spLocks noChangeArrowheads="1"/>
          </p:cNvSpPr>
          <p:nvPr/>
        </p:nvSpPr>
        <p:spPr bwMode="auto">
          <a:xfrm>
            <a:off x="5746750" y="4995863"/>
            <a:ext cx="20637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4800" b="1">
                <a:solidFill>
                  <a:srgbClr val="FFFFFF"/>
                </a:solidFill>
                <a:latin typeface="Lato Regular"/>
              </a:rPr>
              <a:t>ครู</a:t>
            </a:r>
            <a:endParaRPr lang="en-US" sz="4800" b="1">
              <a:solidFill>
                <a:srgbClr val="FFFFFF"/>
              </a:solidFill>
              <a:latin typeface="Lato Regular"/>
            </a:endParaRPr>
          </a:p>
        </p:txBody>
      </p:sp>
      <p:cxnSp>
        <p:nvCxnSpPr>
          <p:cNvPr id="20" name="Elbow Connector 19"/>
          <p:cNvCxnSpPr/>
          <p:nvPr/>
        </p:nvCxnSpPr>
        <p:spPr>
          <a:xfrm>
            <a:off x="4151313" y="5343526"/>
            <a:ext cx="1535112" cy="739775"/>
          </a:xfrm>
          <a:prstGeom prst="bentConnector3">
            <a:avLst>
              <a:gd name="adj1" fmla="val 1594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05" name="TextBox 20"/>
          <p:cNvSpPr txBox="1">
            <a:spLocks noChangeArrowheads="1"/>
          </p:cNvSpPr>
          <p:nvPr/>
        </p:nvSpPr>
        <p:spPr bwMode="auto">
          <a:xfrm>
            <a:off x="5676901" y="5780088"/>
            <a:ext cx="2633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4800" b="1">
                <a:solidFill>
                  <a:srgbClr val="FFFF00"/>
                </a:solidFill>
                <a:latin typeface="Lato Regular"/>
              </a:rPr>
              <a:t>ผู้บริหาร</a:t>
            </a:r>
            <a:endParaRPr lang="en-US" sz="4800" b="1">
              <a:solidFill>
                <a:srgbClr val="FFFF00"/>
              </a:solidFill>
              <a:latin typeface="Lato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79996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14" grpId="0"/>
      <p:bldP spid="1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3"/>
          <p:cNvSpPr txBox="1">
            <a:spLocks noChangeArrowheads="1"/>
          </p:cNvSpPr>
          <p:nvPr/>
        </p:nvSpPr>
        <p:spPr bwMode="auto">
          <a:xfrm>
            <a:off x="2667001" y="214314"/>
            <a:ext cx="6697663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4" tIns="34292" rIns="68584" bIns="342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4800" b="1">
                <a:solidFill>
                  <a:srgbClr val="FFFF00"/>
                </a:solidFill>
                <a:latin typeface="Lato Regular"/>
                <a:ea typeface="Lato Regular"/>
                <a:cs typeface="Lato Regular"/>
              </a:rPr>
              <a:t>ตัวชี้วัดความสำเร็จ </a:t>
            </a:r>
            <a:r>
              <a:rPr lang="en-US" sz="4800" b="1">
                <a:solidFill>
                  <a:srgbClr val="FF0000"/>
                </a:solidFill>
                <a:latin typeface="Lato Regular"/>
                <a:ea typeface="Lato Regular"/>
                <a:cs typeface="Lato Regular"/>
              </a:rPr>
              <a:t>PLC</a:t>
            </a:r>
            <a:endParaRPr lang="id-ID" sz="4800" b="1">
              <a:solidFill>
                <a:srgbClr val="FF0000"/>
              </a:solidFill>
              <a:latin typeface="Lato Regular"/>
              <a:ea typeface="Lato Regular"/>
              <a:cs typeface="Lato Regular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2166910" y="1071546"/>
          <a:ext cx="8085228" cy="5786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250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0" y="790719"/>
            <a:ext cx="12192000" cy="4278094"/>
          </a:xfrm>
          <a:prstGeom prst="rect">
            <a:avLst/>
          </a:prstGeom>
          <a:solidFill>
            <a:srgbClr val="000000"/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6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ea typeface="Tahoma" panose="020B0604030504040204" pitchFamily="34" charset="0"/>
                <a:cs typeface="Cordia New" pitchFamily="34" charset="-34"/>
              </a:rPr>
              <a:t> </a:t>
            </a:r>
            <a:r>
              <a:rPr lang="th-TH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มาตรฐาน </a:t>
            </a:r>
            <a:r>
              <a:rPr lang="en-US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4</a:t>
            </a:r>
            <a:r>
              <a:rPr lang="en-US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 </a:t>
            </a:r>
            <a:r>
              <a:rPr lang="th-TH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ด้าน </a:t>
            </a:r>
            <a:endParaRPr lang="en-US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asmineUPC" pitchFamily="18" charset="-34"/>
              <a:ea typeface="Tahoma" panose="020B0604030504040204" pitchFamily="34" charset="0"/>
              <a:cs typeface="JasmineUPC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6000" b="1" dirty="0" smtClean="0">
                <a:solidFill>
                  <a:srgbClr val="5B9B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เพื่อนำไปสู่</a:t>
            </a:r>
            <a:r>
              <a:rPr lang="en-US" sz="6000" b="1" dirty="0" smtClean="0">
                <a:solidFill>
                  <a:srgbClr val="5B9B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….</a:t>
            </a:r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“</a:t>
            </a:r>
            <a:r>
              <a:rPr lang="th-TH" sz="6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คุณภาพนักเรียนพะเยาเขต </a:t>
            </a:r>
            <a:r>
              <a:rPr lang="en-US" sz="6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1</a:t>
            </a:r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”</a:t>
            </a:r>
            <a:r>
              <a:rPr lang="th-TH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 </a:t>
            </a:r>
            <a:endParaRPr lang="th-TH" sz="6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asmineUPC" pitchFamily="18" charset="-34"/>
              <a:ea typeface="Tahoma" panose="020B0604030504040204" pitchFamily="34" charset="0"/>
              <a:cs typeface="JasmineUPC" pitchFamily="18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 </a:t>
            </a:r>
            <a:r>
              <a:rPr lang="th-TH" sz="66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ส</a:t>
            </a:r>
            <a:r>
              <a:rPr lang="th-TH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มรรถน</a:t>
            </a:r>
            <a:r>
              <a:rPr lang="th-TH" sz="6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ะ</a:t>
            </a:r>
            <a:r>
              <a:rPr lang="th-TH" sz="66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 </a:t>
            </a:r>
            <a:r>
              <a:rPr lang="th-TH" sz="66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สุ</a:t>
            </a:r>
            <a:r>
              <a:rPr lang="th-TH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ขภาพ</a:t>
            </a:r>
            <a:r>
              <a:rPr lang="th-TH" sz="6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(กายจิต) ดี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6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มี</a:t>
            </a:r>
            <a:r>
              <a:rPr lang="th-TH" sz="66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ค</a:t>
            </a:r>
            <a:r>
              <a:rPr lang="th-TH" sz="6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วามรู้ </a:t>
            </a:r>
            <a:r>
              <a:rPr 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  </a:t>
            </a:r>
            <a:r>
              <a:rPr lang="th-TH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คู่</a:t>
            </a:r>
            <a:r>
              <a:rPr lang="th-TH" sz="66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คุ</a:t>
            </a:r>
            <a:r>
              <a:rPr lang="th-TH" sz="6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ณธรรม</a:t>
            </a:r>
          </a:p>
        </p:txBody>
      </p:sp>
    </p:spTree>
    <p:extLst>
      <p:ext uri="{BB962C8B-B14F-4D97-AF65-F5344CB8AC3E}">
        <p14:creationId xmlns:p14="http://schemas.microsoft.com/office/powerpoint/2010/main" val="115337056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136479" y="141810"/>
            <a:ext cx="11900847" cy="655564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6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6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 </a:t>
            </a:r>
            <a:r>
              <a:rPr lang="th-TH" sz="6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    </a:t>
            </a:r>
            <a:r>
              <a:rPr lang="th-TH" sz="7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กายภาพ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7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          ประสิทธิภาพ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7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                  สัมพันธภาพ และ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                          ภาพ</a:t>
            </a:r>
            <a:r>
              <a:rPr lang="th-TH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แห่ง</a:t>
            </a:r>
            <a:r>
              <a:rPr lang="th-TH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Tahoma" panose="020B0604030504040204" pitchFamily="34" charset="0"/>
                <a:cs typeface="JasmineUPC" pitchFamily="18" charset="-34"/>
              </a:rPr>
              <a:t>ความสำเร็จ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asmineUPC" pitchFamily="18" charset="-34"/>
              <a:ea typeface="Tahoma" panose="020B0604030504040204" pitchFamily="34" charset="0"/>
              <a:cs typeface="Jasmine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0123744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477" y="982639"/>
            <a:ext cx="11941791" cy="5377218"/>
          </a:xfrm>
          <a:solidFill>
            <a:srgbClr val="00B050"/>
          </a:solidFill>
        </p:spPr>
        <p:txBody>
          <a:bodyPr/>
          <a:lstStyle/>
          <a:p>
            <a:pPr marL="0" indent="0">
              <a:buNone/>
            </a:pPr>
            <a:endParaRPr lang="en-US" sz="4000" b="1" dirty="0" smtClean="0">
              <a:latin typeface="JasmineUPC" panose="02020603050405020304" pitchFamily="18" charset="-34"/>
              <a:cs typeface="JasmineUPC" panose="02020603050405020304" pitchFamily="18" charset="-34"/>
            </a:endParaRPr>
          </a:p>
          <a:p>
            <a:pPr marL="0" indent="0" algn="ctr">
              <a:buNone/>
            </a:pPr>
            <a:r>
              <a:rPr lang="th-TH" sz="15000" b="1" dirty="0" smtClean="0">
                <a:latin typeface="JasmineUPC" panose="02020603050405020304" pitchFamily="18" charset="-34"/>
                <a:cs typeface="JasmineUPC" panose="02020603050405020304" pitchFamily="18" charset="-34"/>
              </a:rPr>
              <a:t>กายภาพ</a:t>
            </a:r>
            <a:endParaRPr lang="en-US" sz="15000" b="1" dirty="0"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1786010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364" y="277814"/>
            <a:ext cx="11873552" cy="6273111"/>
          </a:xfrm>
          <a:solidFill>
            <a:srgbClr val="92D050"/>
          </a:solidFill>
        </p:spPr>
        <p:txBody>
          <a:bodyPr/>
          <a:lstStyle/>
          <a:p>
            <a:r>
              <a:rPr lang="th-TH" sz="15000" b="1" dirty="0" smtClean="0">
                <a:solidFill>
                  <a:schemeClr val="accent4">
                    <a:lumMod val="10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ประสิทธิภาพ</a:t>
            </a:r>
            <a:endParaRPr lang="en-US" sz="15000" b="1" dirty="0">
              <a:solidFill>
                <a:schemeClr val="accent4">
                  <a:lumMod val="10000"/>
                </a:schemeClr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5499726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011" y="277814"/>
            <a:ext cx="11832609" cy="6314055"/>
          </a:xfrm>
          <a:solidFill>
            <a:srgbClr val="000000"/>
          </a:solidFill>
        </p:spPr>
        <p:txBody>
          <a:bodyPr/>
          <a:lstStyle/>
          <a:p>
            <a:r>
              <a:rPr lang="th-TH" sz="15000" b="1" dirty="0" smtClean="0">
                <a:solidFill>
                  <a:srgbClr val="FF0066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สัมพันธภาพ</a:t>
            </a:r>
            <a:endParaRPr lang="en-US" sz="15000" b="1" dirty="0">
              <a:solidFill>
                <a:srgbClr val="FF0066"/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0890132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21" y="150126"/>
            <a:ext cx="11914495" cy="6523630"/>
          </a:xfrm>
          <a:solidFill>
            <a:srgbClr val="800000"/>
          </a:solidFill>
        </p:spPr>
        <p:txBody>
          <a:bodyPr/>
          <a:lstStyle/>
          <a:p>
            <a:r>
              <a:rPr lang="th-TH" sz="15000" b="1" dirty="0" smtClean="0">
                <a:solidFill>
                  <a:srgbClr val="00B0F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ภาพแห่งความสำเร็</a:t>
            </a:r>
            <a:r>
              <a:rPr lang="th-TH" sz="15000" b="1" dirty="0">
                <a:solidFill>
                  <a:srgbClr val="00B0F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จ</a:t>
            </a:r>
            <a:endParaRPr lang="en-US" sz="15000" b="1" dirty="0">
              <a:solidFill>
                <a:srgbClr val="00B0F0"/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5441203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91319"/>
            <a:ext cx="12192000" cy="5827593"/>
          </a:xfrm>
          <a:solidFill>
            <a:srgbClr val="FFFFFF"/>
          </a:solidFill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th-TH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/>
              </a:rPr>
              <a:t>เรามี อนาคตของประเทศ</a:t>
            </a:r>
            <a:br>
              <a:rPr lang="th-TH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/>
              </a:rPr>
            </a:br>
            <a:r>
              <a:rPr lang="th-TH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/>
              </a:rPr>
              <a:t>เป็นเดิมพัน</a:t>
            </a:r>
            <a:br>
              <a:rPr lang="th-TH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/>
              </a:rPr>
            </a:br>
            <a:r>
              <a:rPr lang="th-TH" sz="9600" b="1" i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/>
              </a:rPr>
              <a:t>ที่พวกเราแพ้ไม่ได้</a:t>
            </a:r>
            <a:r>
              <a:rPr lang="th-TH" sz="96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/>
              </a:rPr>
              <a:t> </a:t>
            </a:r>
            <a:r>
              <a:rPr lang="en-US" sz="96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/>
              </a:rPr>
              <a:t>!!</a:t>
            </a:r>
            <a:r>
              <a:rPr lang="th-TH" sz="96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/>
              </a:rPr>
              <a:t/>
            </a:r>
            <a:br>
              <a:rPr lang="th-TH" sz="96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/>
              </a:rPr>
            </a:br>
            <a:endParaRPr lang="en-US" sz="9600" b="1" i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396805869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1" name="Picture 3" descr="007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775" y="3544888"/>
            <a:ext cx="8305800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9572" name="WordArt 4"/>
          <p:cNvSpPr>
            <a:spLocks noChangeArrowheads="1" noChangeShapeType="1" noTextEdit="1"/>
          </p:cNvSpPr>
          <p:nvPr/>
        </p:nvSpPr>
        <p:spPr bwMode="auto">
          <a:xfrm>
            <a:off x="2053611" y="332656"/>
            <a:ext cx="8353425" cy="22308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755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th-TH" sz="3600" b="1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333399"/>
              </a:solidFill>
              <a:effectLst>
                <a:outerShdw dist="107763" dir="2700000" algn="ctr" rotWithShape="0">
                  <a:srgbClr val="990000"/>
                </a:outerShdw>
              </a:effectLst>
              <a:latin typeface="JasmineUPC"/>
              <a:cs typeface="JasmineUPC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th-TH" sz="3600" b="1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333399"/>
              </a:solidFill>
              <a:effectLst>
                <a:outerShdw dist="107763" dir="2700000" algn="ctr" rotWithShape="0">
                  <a:srgbClr val="990000"/>
                </a:outerShdw>
              </a:effectLst>
              <a:latin typeface="JasmineUPC"/>
              <a:cs typeface="JasmineUPC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107763" dir="2700000" algn="ctr" rotWithShape="0">
                    <a:srgbClr val="990000"/>
                  </a:outerShdw>
                </a:effectLst>
                <a:latin typeface="JasmineUPC"/>
                <a:cs typeface="JasmineUPC"/>
              </a:rPr>
              <a:t>ขอขอบคุณที่ตั้งใจฟัง</a:t>
            </a:r>
          </a:p>
        </p:txBody>
      </p:sp>
    </p:spTree>
    <p:extLst>
      <p:ext uri="{BB962C8B-B14F-4D97-AF65-F5344CB8AC3E}">
        <p14:creationId xmlns:p14="http://schemas.microsoft.com/office/powerpoint/2010/main" val="3808671828"/>
      </p:ext>
    </p:extLst>
  </p:cSld>
  <p:clrMapOvr>
    <a:masterClrMapping/>
  </p:clrMapOvr>
  <p:transition spd="med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863" y="620713"/>
            <a:ext cx="25146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71" name="Picture 3" descr="007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650" y="3544888"/>
            <a:ext cx="8305800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9572" name="WordArt 4"/>
          <p:cNvSpPr>
            <a:spLocks noChangeArrowheads="1" noChangeShapeType="1" noTextEdit="1"/>
          </p:cNvSpPr>
          <p:nvPr/>
        </p:nvSpPr>
        <p:spPr bwMode="auto">
          <a:xfrm>
            <a:off x="4495801" y="4010025"/>
            <a:ext cx="2987675" cy="1371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107763" dir="2700000" algn="ctr" rotWithShape="0">
                    <a:srgbClr val="990000"/>
                  </a:outerShdw>
                </a:effectLst>
                <a:latin typeface="Browallia New" panose="020B0604020202020204" pitchFamily="34" charset="-34"/>
                <a:cs typeface="Browallia New" panose="020B0604020202020204" pitchFamily="34" charset="-34"/>
              </a:rPr>
              <a:t>สวัสดี</a:t>
            </a:r>
            <a:endParaRPr lang="en-US" sz="3600" b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107763" dir="2700000" algn="ctr" rotWithShape="0">
                  <a:srgbClr val="990000"/>
                </a:outerShdw>
              </a:effectLst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pic>
        <p:nvPicPr>
          <p:cNvPr id="136197" name="Picture 4" descr="shutterstock_75396796-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63" r="51479"/>
          <a:stretch>
            <a:fillRect/>
          </a:stretch>
        </p:blipFill>
        <p:spPr bwMode="auto">
          <a:xfrm>
            <a:off x="9239250" y="1125539"/>
            <a:ext cx="108585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1480054"/>
      </p:ext>
    </p:extLst>
  </p:cSld>
  <p:clrMapOvr>
    <a:masterClrMapping/>
  </p:clrMapOvr>
  <p:transition spd="med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2" grpId="0" animBg="1"/>
    </p:bldLst>
  </p:timing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3" dist="53882" dir="13500000">
            <a:schemeClr val="bg2">
              <a:alpha val="50000"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3" dist="53882" dir="13500000">
            <a:schemeClr val="bg2">
              <a:alpha val="50000"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ahoma" pitchFamily="34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3" dist="53882" dir="13500000">
            <a:schemeClr val="bg2">
              <a:alpha val="50000"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3" dist="53882" dir="13500000">
            <a:schemeClr val="bg2">
              <a:alpha val="50000"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ahoma" pitchFamily="34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Ripple">
  <a:themeElements>
    <a:clrScheme name="Ripple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Ripple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  <a:scene3d>
          <a:camera prst="legacyPerspectiveBottomLeft"/>
          <a:lightRig rig="legacyFlat3" dir="t"/>
        </a:scene3d>
        <a:sp3d extrusionH="121893000" prstMaterial="legacyMatte">
          <a:bevelT w="13500" h="13500" prst="angle"/>
          <a:bevelB w="13500" h="13500" prst="angle"/>
          <a:extrusionClr>
            <a:schemeClr val="accent1"/>
          </a:extrusionClr>
        </a:sp3d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  <a:scene3d>
          <a:camera prst="legacyPerspectiveBottomLeft"/>
          <a:lightRig rig="legacyFlat3" dir="t"/>
        </a:scene3d>
        <a:sp3d extrusionH="121893000" prstMaterial="legacyMatte">
          <a:bevelT w="13500" h="13500" prst="angle"/>
          <a:bevelB w="13500" h="13500" prst="angle"/>
          <a:extrusionClr>
            <a:schemeClr val="accent1"/>
          </a:extrusionClr>
        </a:sp3d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ngsana New" pitchFamily="18" charset="-34"/>
          </a:defRPr>
        </a:defPPr>
      </a:lstStyle>
    </a:lnDef>
  </a:objectDefaults>
  <a:extraClrSchemeLst>
    <a:extraClrScheme>
      <a:clrScheme name="Ripple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การออกแบบเริ่มต้น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</a:defRPr>
        </a:defPPr>
      </a:lstStyle>
    </a:lnDef>
  </a:objectDefaults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การออกแบบเริ่มต้น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</a:defRPr>
        </a:defPPr>
      </a:lstStyle>
    </a:lnDef>
  </a:objectDefaults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Glass Layers">
  <a:themeElements>
    <a:clrScheme name="Glass Layers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Glass Layers">
      <a:majorFont>
        <a:latin typeface="Arial Black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lass Layers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ass Layers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ass Layers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923</TotalTime>
  <Words>3462</Words>
  <Application>Microsoft Office PowerPoint</Application>
  <PresentationFormat>Widescreen</PresentationFormat>
  <Paragraphs>490</Paragraphs>
  <Slides>65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22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65</vt:i4>
      </vt:variant>
    </vt:vector>
  </HeadingPairs>
  <TitlesOfParts>
    <vt:vector size="94" baseType="lpstr">
      <vt:lpstr>SimSun</vt:lpstr>
      <vt:lpstr>Angsana New</vt:lpstr>
      <vt:lpstr>AngsanaUPC</vt:lpstr>
      <vt:lpstr>Arial</vt:lpstr>
      <vt:lpstr>Arial Black</vt:lpstr>
      <vt:lpstr>Batang</vt:lpstr>
      <vt:lpstr>Browallia New</vt:lpstr>
      <vt:lpstr>Calibri</vt:lpstr>
      <vt:lpstr>Calibri Light</vt:lpstr>
      <vt:lpstr>Century Gothic</vt:lpstr>
      <vt:lpstr>Cordia New</vt:lpstr>
      <vt:lpstr>JasmineUPC</vt:lpstr>
      <vt:lpstr>Lato Light</vt:lpstr>
      <vt:lpstr>Lato Regular</vt:lpstr>
      <vt:lpstr>LilyUPC</vt:lpstr>
      <vt:lpstr>Open Sans Light</vt:lpstr>
      <vt:lpstr>Snap ITC</vt:lpstr>
      <vt:lpstr>Tahoma</vt:lpstr>
      <vt:lpstr>TH Baijam</vt:lpstr>
      <vt:lpstr>TH SarabunIT๙</vt:lpstr>
      <vt:lpstr>TH SarabunPSK</vt:lpstr>
      <vt:lpstr>Wingdings</vt:lpstr>
      <vt:lpstr>ธีมของ Office</vt:lpstr>
      <vt:lpstr>Custom Design</vt:lpstr>
      <vt:lpstr>1_Custom Design</vt:lpstr>
      <vt:lpstr>Ripple</vt:lpstr>
      <vt:lpstr>การออกแบบเริ่มต้น</vt:lpstr>
      <vt:lpstr>1_การออกแบบเริ่มต้น</vt:lpstr>
      <vt:lpstr>Glass Layers</vt:lpstr>
      <vt:lpstr>PowerPoint Presentation</vt:lpstr>
      <vt:lpstr>PowerPoint Presentation</vt:lpstr>
      <vt:lpstr>PowerPoint Presentation</vt:lpstr>
      <vt:lpstr> หมวด ๕ หน้าที่ของรัฐ </vt:lpstr>
      <vt:lpstr>มาตรา ๕๔  รัฐต้องดําเนินการให้เด็กทุกคนได้รับการศึกษาเป็นเวลาสิบสองปี ตั้งแต่ก่อนวัยเรียนจนจบการศึกษาภาคบังคับอย่างมีคุณภาพ โดยไม่เก็บค่าใช้จ่าย </vt:lpstr>
      <vt:lpstr>          รัฐต้องดําเนินการให้เด็กเล็กได้รับการดูแลและพัฒนาก่อนเข้ารับการศึกษาตามวรรคหนึ่ง เพื่อพัฒนาร่างกาย จิตใจ วินัย อารมณ์ สังคม และสติปัญญาให้สมกับวัย โดยส่งเสริมและสนับสนุน ให้องค์กรปกครองส่วนท้องถิ่นและภาคเอกชนเข้ามีส่วนร่วมในการดําเนินการด้วย  </vt:lpstr>
      <vt:lpstr>           รัฐต้องดําเนินการให้ประชาชนได้รับการศึกษาตามความต้องการในระบบต่างๆ รวมทั้งส่งเสริม ให้มีการเรียนรู้ตลอดชีวิต และจัดให้มีการร่วมมือกันระหว่างรัฐ องค์กรปกครองส่วนท้องถิ่น และภาคเอกชน ในการจัดการศึกษาทุกระดับ  โดยรัฐมีหน้าที่ กํากับ ส่งเสริม และสนับสนุนให้การจัดการศึกษา ดังกล่าวมีคุณภาพและได้มาตรฐานสากล ทั้งนี้ ตามกฎหมายว่าด้วยการศึกษาแห่งชาติซึ่งอย่างน้อย ต้องมีบทบัญญัติเกี่ยวกับการจัดทําแผนการศึกษาแห่งชาติ และการดําเนินการและตรวจสอบให้เป็นไปตามแผนการศึกษาแห่งชาติด้วย  </vt:lpstr>
      <vt:lpstr>       การศึกษาทั้งปวงต้องมุ่งพัฒนาผู้เรียนให้เป็น คนดี มีวินัย ภูมิใจในชาติ สามารถเชี่ยวชาญได้ ตามความถนัดของตน และมีความรับผิดชอบต่อครอบครัว ชุมชน สังคมและประเทศชาติ ในการดําเนินการให้เด็กเล็ก ได้รับการดูแลและพัฒนาตามวรรคสองหรือให้ประชาชนได้รับการศึกษาตามวรรคสาม รัฐต้องดําเนินการให้ผู้ขาดแคลนทุนทรัพย์ได้รับการสนับสนุนค่าใช้จ่ายในการศึกษา ตามความถนัดของตน</vt:lpstr>
      <vt:lpstr>     ให้จัดตั้งกองทุนเพื่อใช้ในการช่วยเหลือผู้ขาดแคลนทุนทรัพย์ เพื่อ ลดความเหลื่อมล้ำในการศึกษา และเพื่อเสริมสร้างและพัฒนาคุณภาพและประสิทธิภาพครู โดยให้รัฐจัดสรรงบประมาณให้แก่กองทุน หรือใช้มาตรการหรือกลไกทางภาษีรวมทั้งการให้ผู้บริจาคทรัพย์ เงินเข้ากองทุนได้รับประโยชน์ในการลดหย่อนภาษีด้วย ทั้งนี้ ตามที่กฎหมายบัญญัติ ซึ่งกฎหมายดังกล่าวอย่างน้อยต้องกําหนดให้การบริหารจัดการกองทุน เป็นอิสระและกําหนดให้มีการใช้จ่ายเงินกองทุนเพื่อบรรลุวัตถุประสงค์ดังกล่าว</vt:lpstr>
      <vt:lpstr>PowerPoint Presentation</vt:lpstr>
      <vt:lpstr>หมวด ๑๖ การปฏิรูปประเทศ</vt:lpstr>
      <vt:lpstr>จ. ด้านการศึกษา</vt:lpstr>
      <vt:lpstr>          (๓) ให้มีกลไกและระบบการผลิต คัดกรองและพัฒนาผู้ประกอบวิชาชีพครูและอาจารย์ ให้ได้ผู้มีจิตวิญญาณของความเป็นครู มีความรู้ความสามารถอย่างแท้จริง ได้รับค่าตอบแทนที่เหมาะสมกับ ความสามารถและประสิทธิภาพในการสอน รวมทั้งมีกลไกสร้างระบบคุณธรรมในการบริหารงานบุคคลของ ผู้ประกอบวิชาชีพครู     (๔) ปรับปรุงการจัดการเรียนการสอนทุกระดับเพื่อให้ผู้เรียนสามารถเรียนได้ตามความถนัด และปรับปรุงโครงสร้างของหน่วยงานที่เกี่ยวข้องเพื่อบรรลุเป้าหมายดังกล่าว โดยสอดคล้องกันทั้งในระดับชาติ และระดับพื้นที่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ยุทธศาสตร์ของแผนพัฒนาฯ ฉบับที่ 12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สำนักงานคณะกรรมการการศึกษาขั้นพื้นฐาน   ปีงบประมาณ พ.ศ.2561  วิสัยทัศน์  การศึกษาขั้นพื้นฐานของประเทศไทย มีคุณภาพและมาตรฐานระดับสากล  บนพื้นฐานของความเป็นไทย </vt:lpstr>
      <vt:lpstr>ยุทธศาสตร์  1. จัดการศึกษาเพื่อความมั่นคง  2. พัฒนาคุณภาพผู้เรียนและส่งเสริมการจัดการศึกษาเพื่อสร้างขีดความสามารถในการแข่งขัน  3. ส่งเสริม สนับสนุนการพัฒนาคุณภาพและบุคลากรทางการศึกษา  4. ขยายโอกาสทางการเข้าถึงบริการทางการศึกษาและการเรียนรู้อย่างมีประสิทธิภาพ  5. จัดการศึกษาเพื่อเสริมสร้างคุณภาพชีวิตที่เป็นมิตรกับสิ่งแวดล้อม  6. พัฒนาระบบบริหารจัดการและส่งเสริมการมีส่วนร่วมในการจัดการศึกษา</vt:lpstr>
      <vt:lpstr>นโยบาย  สำนักงานคณะกรรมการการศึกษาชั้นพื้นฐาน    มีนโยบายในการดำเนินงาน  6  ด้าน  ดังนี้        นโยบายที่ 1  ด้านการจัดการศึกษาเพื่อความมั่นคง                   ยุทธศาสตร์ที่ 1  จัดการศึกษาเพื่อความมั่นคง เสริมสร้างความมั่นคงของสถาบันหลัก และการปกครองในระบอบประชาธิปไตยอันมีพระมหากษัตริย์ทรงเป็นประมุขน้อมนำแนวพระราชดำริ สืบสานพระราชปณิธานและพระบรมราโชบายด้านการศึกษา หรือ“ศาสตร์พระราชา” มาใช้ในการจัดกระบวนการเรียนรู้อย่างยั่งยืนปลูกฝังและเสริมสร้างวิถีประชาธิปไตย ความสามัคคี สมานฉันท์ สันติวิธี ต่อต้านการทุจริตคอรัปชั่นและยึดมั่นในการปกครองระบอบประชาธิปไตยอันมีพระมหากษัตริย์ทรงเป็นประมุขเสริมสร้างความรู้ความเข้าใจที่ถูกต้องเกี่ยวกับสถาบันชาติ ศาสนา พระมหากษัตริย์ ผ่านหลักสูตรและกระบวนการเรียนรู้ประวัติศาสตร์และความเป็นพลเมือง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ชุมชนการเรียนรู้ทางวิชาชีพ Professional Learning Community (PLC)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ประสิทธิภาพ</vt:lpstr>
      <vt:lpstr>สัมพันธภาพ</vt:lpstr>
      <vt:lpstr>ภาพแห่งความสำเร็จ</vt:lpstr>
      <vt:lpstr>เรามี อนาคตของประเทศ เป็นเดิมพัน ที่พวกเราแพ้ไม่ได้ !! </vt:lpstr>
      <vt:lpstr>PowerPoint Presentation</vt:lpstr>
      <vt:lpstr>PowerPoint Presentation</vt:lpstr>
    </vt:vector>
  </TitlesOfParts>
  <Company>www.easyosteam.com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Mr.KKD</dc:creator>
  <cp:lastModifiedBy>Windows User</cp:lastModifiedBy>
  <cp:revision>315</cp:revision>
  <cp:lastPrinted>2018-04-20T09:15:34Z</cp:lastPrinted>
  <dcterms:created xsi:type="dcterms:W3CDTF">2018-04-20T07:06:14Z</dcterms:created>
  <dcterms:modified xsi:type="dcterms:W3CDTF">2018-05-29T14:26:39Z</dcterms:modified>
</cp:coreProperties>
</file>