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60" r:id="rId2"/>
    <p:sldId id="258" r:id="rId3"/>
    <p:sldId id="264" r:id="rId4"/>
    <p:sldId id="262" r:id="rId5"/>
    <p:sldId id="265" r:id="rId6"/>
    <p:sldId id="266" r:id="rId7"/>
    <p:sldId id="267" r:id="rId8"/>
    <p:sldId id="268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ส่วนเริ่มต้น" id="{CFACB0C5-3AE6-4E89-AAE7-8854EAA75B04}">
          <p14:sldIdLst>
            <p14:sldId id="260"/>
            <p14:sldId id="258"/>
            <p14:sldId id="264"/>
            <p14:sldId id="262"/>
            <p14:sldId id="265"/>
            <p14:sldId id="266"/>
            <p14:sldId id="267"/>
            <p14:sldId id="268"/>
          </p14:sldIdLst>
        </p14:section>
        <p14:section name="(ส่วนที่ไม่มีชื่อ)" id="{FF2835A6-A8DE-45BC-992E-5C69A24A6D8F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CCEC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FA7A27-7164-4AEE-AAB9-9907FD013FF3}" type="datetimeFigureOut">
              <a:rPr lang="th-TH" smtClean="0"/>
              <a:t>06/03/61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E796A7-DAE6-4622-A1CB-6AB8980DE02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794393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B9F24-C664-4915-B03B-BE11AF57AFBF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95EAE1-33FE-4A12-A2F7-8C02491814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458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5EAE1-33FE-4A12-A2F7-8C024918144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6831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F3919-E0F5-46D2-9BCD-671F165B2940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BC34-4E83-4D53-A98E-FDD01FD3F9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386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F3919-E0F5-46D2-9BCD-671F165B2940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BC34-4E83-4D53-A98E-FDD01FD3F9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7167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F3919-E0F5-46D2-9BCD-671F165B2940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BC34-4E83-4D53-A98E-FDD01FD3F9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342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F3919-E0F5-46D2-9BCD-671F165B2940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BC34-4E83-4D53-A98E-FDD01FD3F9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605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F3919-E0F5-46D2-9BCD-671F165B2940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BC34-4E83-4D53-A98E-FDD01FD3F9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910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F3919-E0F5-46D2-9BCD-671F165B2940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BC34-4E83-4D53-A98E-FDD01FD3F9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511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F3919-E0F5-46D2-9BCD-671F165B2940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BC34-4E83-4D53-A98E-FDD01FD3F9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932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F3919-E0F5-46D2-9BCD-671F165B2940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BC34-4E83-4D53-A98E-FDD01FD3F9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922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F3919-E0F5-46D2-9BCD-671F165B2940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BC34-4E83-4D53-A98E-FDD01FD3F9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035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F3919-E0F5-46D2-9BCD-671F165B2940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BC34-4E83-4D53-A98E-FDD01FD3F9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323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F3919-E0F5-46D2-9BCD-671F165B2940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BC34-4E83-4D53-A98E-FDD01FD3F9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028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4F3919-E0F5-46D2-9BCD-671F165B2940}" type="datetimeFigureOut">
              <a:rPr lang="en-US" smtClean="0"/>
              <a:t>3/6/2018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ACBC34-4E83-4D53-A98E-FDD01FD3F9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08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idx="1"/>
          </p:nvPr>
        </p:nvSpPr>
        <p:spPr>
          <a:xfrm>
            <a:off x="874389" y="3861048"/>
            <a:ext cx="7560840" cy="93610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800" b="1" dirty="0">
                <a:latin typeface="TH Fah kwang" pitchFamily="2" charset="-34"/>
                <a:cs typeface="TH Fah kwang" pitchFamily="2" charset="-34"/>
              </a:rPr>
              <a:t>(Self - Assessment Report:</a:t>
            </a:r>
            <a:r>
              <a:rPr lang="th-TH" sz="4800" b="1" dirty="0">
                <a:latin typeface="TH Fah kwang" pitchFamily="2" charset="-34"/>
                <a:cs typeface="TH Fah kwang" pitchFamily="2" charset="-34"/>
              </a:rPr>
              <a:t> </a:t>
            </a:r>
            <a:r>
              <a:rPr lang="en-US" sz="4800" b="1" dirty="0">
                <a:latin typeface="TH Fah kwang" pitchFamily="2" charset="-34"/>
                <a:cs typeface="TH Fah kwang" pitchFamily="2" charset="-34"/>
              </a:rPr>
              <a:t>SAR)</a:t>
            </a:r>
            <a:endParaRPr lang="en-US" sz="4800" dirty="0">
              <a:latin typeface="TH Fah kwang" pitchFamily="2" charset="-34"/>
              <a:cs typeface="TH Fah kwang" pitchFamily="2" charset="-34"/>
            </a:endParaRPr>
          </a:p>
          <a:p>
            <a:pPr marL="114300" indent="0" algn="ctr">
              <a:buNone/>
            </a:pPr>
            <a:endParaRPr lang="en-US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1001913" y="1772816"/>
            <a:ext cx="7305793" cy="144655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h-TH" sz="4400" b="1" dirty="0">
                <a:solidFill>
                  <a:schemeClr val="tx1"/>
                </a:solidFill>
                <a:latin typeface="TH Fah kwang" pitchFamily="2" charset="-34"/>
                <a:cs typeface="TH Fah kwang" pitchFamily="2" charset="-34"/>
              </a:rPr>
              <a:t>รายงาน</a:t>
            </a:r>
          </a:p>
          <a:p>
            <a:pPr algn="ctr"/>
            <a:r>
              <a:rPr lang="th-TH" sz="4400" b="1" dirty="0">
                <a:solidFill>
                  <a:schemeClr val="tx1"/>
                </a:solidFill>
                <a:latin typeface="TH Fah kwang" pitchFamily="2" charset="-34"/>
                <a:cs typeface="TH Fah kwang" pitchFamily="2" charset="-34"/>
              </a:rPr>
              <a:t>การประเมินตนเองของสถานศึกษา</a:t>
            </a:r>
            <a:endParaRPr lang="en-US" sz="4400" dirty="0">
              <a:solidFill>
                <a:schemeClr val="tx1"/>
              </a:solidFill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686906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สี่เหลี่ยมผืนผ้า 19"/>
          <p:cNvSpPr/>
          <p:nvPr/>
        </p:nvSpPr>
        <p:spPr>
          <a:xfrm>
            <a:off x="742154" y="603251"/>
            <a:ext cx="7201015" cy="120032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h-TH" sz="3600" b="1" dirty="0"/>
              <a:t>ขั้นตอน</a:t>
            </a:r>
            <a:endParaRPr lang="en-US" sz="3600" b="1" dirty="0"/>
          </a:p>
          <a:p>
            <a:pPr algn="ctr"/>
            <a:r>
              <a:rPr lang="th-TH" sz="3600" b="1" dirty="0"/>
              <a:t>การจัดทำรายงานประเมินตนเองของสถานศึกษา</a:t>
            </a:r>
            <a:endParaRPr lang="en-US" sz="3600" dirty="0"/>
          </a:p>
        </p:txBody>
      </p:sp>
      <p:grpSp>
        <p:nvGrpSpPr>
          <p:cNvPr id="4" name="กลุ่ม 3"/>
          <p:cNvGrpSpPr/>
          <p:nvPr/>
        </p:nvGrpSpPr>
        <p:grpSpPr>
          <a:xfrm>
            <a:off x="737150" y="2060848"/>
            <a:ext cx="7579265" cy="688371"/>
            <a:chOff x="0" y="0"/>
            <a:chExt cx="3703796" cy="625792"/>
          </a:xfrm>
        </p:grpSpPr>
        <p:sp>
          <p:nvSpPr>
            <p:cNvPr id="14" name="สี่เหลี่ยมผืนผ้ามุมมน 13"/>
            <p:cNvSpPr/>
            <p:nvPr/>
          </p:nvSpPr>
          <p:spPr>
            <a:xfrm>
              <a:off x="0" y="0"/>
              <a:ext cx="3703796" cy="625792"/>
            </a:xfrm>
            <a:prstGeom prst="roundRect">
              <a:avLst>
                <a:gd name="adj" fmla="val 10000"/>
              </a:avLst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</p:sp>
        <p:sp>
          <p:nvSpPr>
            <p:cNvPr id="15" name="สี่เหลี่ยมผืนผ้ามุมมน 4"/>
            <p:cNvSpPr/>
            <p:nvPr/>
          </p:nvSpPr>
          <p:spPr>
            <a:xfrm>
              <a:off x="18329" y="18329"/>
              <a:ext cx="2955299" cy="5891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4000" b="1" kern="1200" dirty="0">
                  <a:solidFill>
                    <a:sysClr val="windowText" lastClr="000000"/>
                  </a:solidFill>
                  <a:latin typeface="TH SarabunIT๙" panose="020B0500040200020003" pitchFamily="34" charset="-34"/>
                  <a:cs typeface="TH SarabunIT๙" panose="020B0500040200020003" pitchFamily="34" charset="-34"/>
                </a:rPr>
                <a:t>๑. แต่งตั้งคณะทำงาน</a:t>
              </a:r>
            </a:p>
          </p:txBody>
        </p:sp>
      </p:grpSp>
      <p:grpSp>
        <p:nvGrpSpPr>
          <p:cNvPr id="5" name="กลุ่ม 4"/>
          <p:cNvGrpSpPr/>
          <p:nvPr/>
        </p:nvGrpSpPr>
        <p:grpSpPr>
          <a:xfrm>
            <a:off x="755576" y="2924944"/>
            <a:ext cx="7560840" cy="688371"/>
            <a:chOff x="276582" y="712708"/>
            <a:chExt cx="3703796" cy="625792"/>
          </a:xfrm>
        </p:grpSpPr>
        <p:sp>
          <p:nvSpPr>
            <p:cNvPr id="12" name="สี่เหลี่ยมผืนผ้ามุมมน 11"/>
            <p:cNvSpPr/>
            <p:nvPr/>
          </p:nvSpPr>
          <p:spPr>
            <a:xfrm>
              <a:off x="276582" y="712708"/>
              <a:ext cx="3703796" cy="625792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</p:sp>
        <p:sp>
          <p:nvSpPr>
            <p:cNvPr id="13" name="สี่เหลี่ยมผืนผ้ามุมมน 6"/>
            <p:cNvSpPr/>
            <p:nvPr/>
          </p:nvSpPr>
          <p:spPr>
            <a:xfrm>
              <a:off x="294911" y="731037"/>
              <a:ext cx="2983790" cy="5891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000" b="1" kern="1200" dirty="0">
                  <a:solidFill>
                    <a:sysClr val="windowText" lastClr="000000"/>
                  </a:solidFill>
                  <a:latin typeface="TH SarabunIT๙" panose="020B0500040200020003" pitchFamily="34" charset="-34"/>
                  <a:cs typeface="TH SarabunIT๙" panose="020B0500040200020003" pitchFamily="34" charset="-34"/>
                </a:rPr>
                <a:t>2. </a:t>
              </a:r>
              <a:r>
                <a:rPr lang="th-TH" sz="4000" b="1" kern="1200" dirty="0">
                  <a:solidFill>
                    <a:sysClr val="windowText" lastClr="000000"/>
                  </a:solidFill>
                  <a:latin typeface="TH SarabunIT๙" panose="020B0500040200020003" pitchFamily="34" charset="-34"/>
                  <a:cs typeface="TH SarabunIT๙" panose="020B0500040200020003" pitchFamily="34" charset="-34"/>
                </a:rPr>
                <a:t>รวบรวมข้อมูลสารสนเทศ </a:t>
              </a:r>
              <a:endParaRPr lang="th-TH" sz="4000" kern="1200" dirty="0">
                <a:solidFill>
                  <a:sysClr val="windowText" lastClr="00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endParaRPr>
            </a:p>
          </p:txBody>
        </p:sp>
      </p:grpSp>
      <p:grpSp>
        <p:nvGrpSpPr>
          <p:cNvPr id="6" name="กลุ่ม 5"/>
          <p:cNvGrpSpPr/>
          <p:nvPr/>
        </p:nvGrpSpPr>
        <p:grpSpPr>
          <a:xfrm>
            <a:off x="755576" y="3748741"/>
            <a:ext cx="7560840" cy="688371"/>
            <a:chOff x="553164" y="1425416"/>
            <a:chExt cx="3703796" cy="625792"/>
          </a:xfrm>
        </p:grpSpPr>
        <p:sp>
          <p:nvSpPr>
            <p:cNvPr id="10" name="สี่เหลี่ยมผืนผ้ามุมมน 9"/>
            <p:cNvSpPr/>
            <p:nvPr/>
          </p:nvSpPr>
          <p:spPr>
            <a:xfrm>
              <a:off x="553164" y="1425416"/>
              <a:ext cx="3703796" cy="625792"/>
            </a:xfrm>
            <a:prstGeom prst="roundRect">
              <a:avLst>
                <a:gd name="adj" fmla="val 10000"/>
              </a:avLst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</p:sp>
        <p:sp>
          <p:nvSpPr>
            <p:cNvPr id="11" name="สี่เหลี่ยมผืนผ้ามุมมน 8"/>
            <p:cNvSpPr/>
            <p:nvPr/>
          </p:nvSpPr>
          <p:spPr>
            <a:xfrm>
              <a:off x="571493" y="1443745"/>
              <a:ext cx="3650193" cy="5891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3600" b="1" kern="1200" dirty="0">
                  <a:solidFill>
                    <a:sysClr val="windowText" lastClr="000000"/>
                  </a:solidFill>
                  <a:latin typeface="TH SarabunIT๙" panose="020B0500040200020003" pitchFamily="34" charset="-34"/>
                  <a:cs typeface="TH SarabunIT๙" panose="020B0500040200020003" pitchFamily="34" charset="-34"/>
                </a:rPr>
                <a:t>3. เขียนรายงานการประเมินตนเองของสถานศึกษา</a:t>
              </a:r>
            </a:p>
          </p:txBody>
        </p:sp>
      </p:grpSp>
      <p:grpSp>
        <p:nvGrpSpPr>
          <p:cNvPr id="16" name="กลุ่ม 15"/>
          <p:cNvGrpSpPr/>
          <p:nvPr/>
        </p:nvGrpSpPr>
        <p:grpSpPr>
          <a:xfrm>
            <a:off x="750357" y="5301208"/>
            <a:ext cx="7566057" cy="757208"/>
            <a:chOff x="1106328" y="2850832"/>
            <a:chExt cx="3703796" cy="625792"/>
          </a:xfrm>
        </p:grpSpPr>
        <p:sp>
          <p:nvSpPr>
            <p:cNvPr id="17" name="สี่เหลี่ยมผืนผ้ามุมมน 16"/>
            <p:cNvSpPr/>
            <p:nvPr/>
          </p:nvSpPr>
          <p:spPr>
            <a:xfrm>
              <a:off x="1106328" y="2850832"/>
              <a:ext cx="3703796" cy="625792"/>
            </a:xfrm>
            <a:prstGeom prst="roundRect">
              <a:avLst>
                <a:gd name="adj" fmla="val 10000"/>
              </a:avLst>
            </a:prstGeom>
            <a:solidFill>
              <a:srgbClr val="00B0F0"/>
            </a:solidFill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</p:sp>
        <p:sp>
          <p:nvSpPr>
            <p:cNvPr id="18" name="สี่เหลี่ยมผืนผ้ามุมมน 4"/>
            <p:cNvSpPr/>
            <p:nvPr/>
          </p:nvSpPr>
          <p:spPr>
            <a:xfrm>
              <a:off x="1124656" y="2869161"/>
              <a:ext cx="3650218" cy="5891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4000" b="1" kern="1200" dirty="0">
                  <a:solidFill>
                    <a:sysClr val="windowText" lastClr="000000"/>
                  </a:solidFill>
                  <a:latin typeface="TH SarabunIT๙" panose="020B0500040200020003" pitchFamily="34" charset="-34"/>
                  <a:cs typeface="TH SarabunIT๙" panose="020B0500040200020003" pitchFamily="34" charset="-34"/>
                </a:rPr>
                <a:t>5. รายงานและเปิดเผยต่อผู้เกี่ยวข้อง</a:t>
              </a:r>
            </a:p>
          </p:txBody>
        </p:sp>
      </p:grpSp>
      <p:grpSp>
        <p:nvGrpSpPr>
          <p:cNvPr id="24" name="กลุ่ม 23"/>
          <p:cNvGrpSpPr/>
          <p:nvPr/>
        </p:nvGrpSpPr>
        <p:grpSpPr>
          <a:xfrm>
            <a:off x="6876256" y="5241841"/>
            <a:ext cx="244945" cy="406765"/>
            <a:chOff x="3377940" y="457176"/>
            <a:chExt cx="244945" cy="406765"/>
          </a:xfrm>
        </p:grpSpPr>
        <p:sp>
          <p:nvSpPr>
            <p:cNvPr id="25" name="ลูกศรลง 24"/>
            <p:cNvSpPr/>
            <p:nvPr/>
          </p:nvSpPr>
          <p:spPr>
            <a:xfrm flipH="1">
              <a:off x="3377940" y="457176"/>
              <a:ext cx="244945" cy="406765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chemeClr val="accent6">
                <a:lumMod val="50000"/>
                <a:alpha val="90000"/>
              </a:scheme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" name="ลูกศรลง 4"/>
            <p:cNvSpPr/>
            <p:nvPr/>
          </p:nvSpPr>
          <p:spPr>
            <a:xfrm>
              <a:off x="3433053" y="457176"/>
              <a:ext cx="134719" cy="3461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th-TH" sz="1800" kern="1200"/>
            </a:p>
          </p:txBody>
        </p:sp>
      </p:grpSp>
      <p:grpSp>
        <p:nvGrpSpPr>
          <p:cNvPr id="27" name="กลุ่ม 26"/>
          <p:cNvGrpSpPr/>
          <p:nvPr/>
        </p:nvGrpSpPr>
        <p:grpSpPr>
          <a:xfrm>
            <a:off x="6696314" y="4221088"/>
            <a:ext cx="244945" cy="406765"/>
            <a:chOff x="3377940" y="457176"/>
            <a:chExt cx="244945" cy="406765"/>
          </a:xfrm>
        </p:grpSpPr>
        <p:sp>
          <p:nvSpPr>
            <p:cNvPr id="28" name="ลูกศรลง 27"/>
            <p:cNvSpPr/>
            <p:nvPr/>
          </p:nvSpPr>
          <p:spPr>
            <a:xfrm flipH="1">
              <a:off x="3377940" y="457176"/>
              <a:ext cx="244945" cy="406765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chemeClr val="accent6">
                <a:lumMod val="50000"/>
                <a:alpha val="90000"/>
              </a:scheme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9" name="ลูกศรลง 4"/>
            <p:cNvSpPr/>
            <p:nvPr/>
          </p:nvSpPr>
          <p:spPr>
            <a:xfrm>
              <a:off x="3433053" y="457176"/>
              <a:ext cx="134719" cy="3461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th-TH" sz="1800" kern="1200"/>
            </a:p>
          </p:txBody>
        </p:sp>
      </p:grpSp>
      <p:grpSp>
        <p:nvGrpSpPr>
          <p:cNvPr id="30" name="กลุ่ม 29"/>
          <p:cNvGrpSpPr/>
          <p:nvPr/>
        </p:nvGrpSpPr>
        <p:grpSpPr>
          <a:xfrm>
            <a:off x="6418841" y="3341976"/>
            <a:ext cx="244945" cy="406765"/>
            <a:chOff x="3377940" y="457176"/>
            <a:chExt cx="244945" cy="406765"/>
          </a:xfrm>
        </p:grpSpPr>
        <p:sp>
          <p:nvSpPr>
            <p:cNvPr id="31" name="ลูกศรลง 30"/>
            <p:cNvSpPr/>
            <p:nvPr/>
          </p:nvSpPr>
          <p:spPr>
            <a:xfrm flipH="1">
              <a:off x="3377940" y="457176"/>
              <a:ext cx="244945" cy="406765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chemeClr val="accent6">
                <a:lumMod val="50000"/>
                <a:alpha val="90000"/>
              </a:scheme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2" name="ลูกศรลง 4"/>
            <p:cNvSpPr/>
            <p:nvPr/>
          </p:nvSpPr>
          <p:spPr>
            <a:xfrm>
              <a:off x="3433053" y="457176"/>
              <a:ext cx="134719" cy="3461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th-TH" sz="1800" kern="1200"/>
            </a:p>
          </p:txBody>
        </p:sp>
      </p:grpSp>
      <p:grpSp>
        <p:nvGrpSpPr>
          <p:cNvPr id="33" name="กลุ่ม 32"/>
          <p:cNvGrpSpPr/>
          <p:nvPr/>
        </p:nvGrpSpPr>
        <p:grpSpPr>
          <a:xfrm>
            <a:off x="6096329" y="2557243"/>
            <a:ext cx="244945" cy="406765"/>
            <a:chOff x="3377940" y="457176"/>
            <a:chExt cx="244945" cy="406765"/>
          </a:xfrm>
        </p:grpSpPr>
        <p:sp>
          <p:nvSpPr>
            <p:cNvPr id="34" name="ลูกศรลง 33"/>
            <p:cNvSpPr/>
            <p:nvPr/>
          </p:nvSpPr>
          <p:spPr>
            <a:xfrm flipH="1">
              <a:off x="3377940" y="457176"/>
              <a:ext cx="244945" cy="406765"/>
            </a:xfrm>
            <a:prstGeom prst="downArrow">
              <a:avLst>
                <a:gd name="adj1" fmla="val 55000"/>
                <a:gd name="adj2" fmla="val 45000"/>
              </a:avLst>
            </a:prstGeom>
            <a:solidFill>
              <a:schemeClr val="accent6">
                <a:lumMod val="50000"/>
                <a:alpha val="90000"/>
              </a:scheme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5" name="ลูกศรลง 4"/>
            <p:cNvSpPr/>
            <p:nvPr/>
          </p:nvSpPr>
          <p:spPr>
            <a:xfrm>
              <a:off x="3433053" y="457176"/>
              <a:ext cx="134719" cy="3461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th-TH" sz="1800" kern="1200"/>
            </a:p>
          </p:txBody>
        </p:sp>
      </p:grpSp>
      <p:sp>
        <p:nvSpPr>
          <p:cNvPr id="37" name="สี่เหลี่ยมผืนผ้า 36"/>
          <p:cNvSpPr/>
          <p:nvPr/>
        </p:nvSpPr>
        <p:spPr>
          <a:xfrm>
            <a:off x="791236" y="4616811"/>
            <a:ext cx="7525180" cy="53662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3200" b="1" dirty="0">
                <a:solidFill>
                  <a:srgbClr val="FFFF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๔.  นำเสนอคณะกรรมการสถานศึกษาพิจารณาให้ความเห็นชอบ</a:t>
            </a:r>
          </a:p>
        </p:txBody>
      </p:sp>
    </p:spTree>
    <p:extLst>
      <p:ext uri="{BB962C8B-B14F-4D97-AF65-F5344CB8AC3E}">
        <p14:creationId xmlns:p14="http://schemas.microsoft.com/office/powerpoint/2010/main" val="1914164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กล่องข้อความ 1"/>
          <p:cNvSpPr txBox="1"/>
          <p:nvPr/>
        </p:nvSpPr>
        <p:spPr>
          <a:xfrm>
            <a:off x="-24275" y="188640"/>
            <a:ext cx="9144000" cy="707886"/>
          </a:xfrm>
          <a:prstGeom prst="rect">
            <a:avLst/>
          </a:prstGeom>
          <a:solidFill>
            <a:srgbClr val="CCECFF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400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โครงสร้างรายงานการประเมินตนเองของสถานศึกษา (</a:t>
            </a:r>
            <a:r>
              <a:rPr lang="en-US" sz="400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SAR)</a:t>
            </a:r>
            <a:endParaRPr lang="th-TH" sz="40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6" name="สี่เหลี่ยมผืนผ้า 1"/>
          <p:cNvSpPr/>
          <p:nvPr/>
        </p:nvSpPr>
        <p:spPr>
          <a:xfrm>
            <a:off x="-1" y="1061831"/>
            <a:ext cx="9119725" cy="5632311"/>
          </a:xfrm>
          <a:prstGeom prst="rect">
            <a:avLst/>
          </a:prstGeom>
          <a:solidFill>
            <a:srgbClr val="FFFFCC"/>
          </a:soli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th-TH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นำเสนอข้อมูลทั้งเชิงปริมาณ และคุณภาพได้ตามความเหมาะสม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th-TH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วิธีนำเสนอเป็นความเรียง ตารางประกอบความเรียง บรรยายประกอบแผนภูมิ รูปภาพ หรือกราฟ ฯลฯ ตามลักษณะของข้อมูล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th-TH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ใช้ภาษาที่อ่านเข้าใจง่าย กระชับ สะท้อนคุณภาพตามมาตรฐาน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th-TH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สาระสำคัญของรายงานฯ แบ่งเป็น 4 ส่วน </a:t>
            </a:r>
            <a:endParaRPr lang="en-US" sz="36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	ส่วนที่ 1  ข้อมูลพื้นฐาน</a:t>
            </a:r>
            <a:endParaRPr lang="en-US" sz="36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	ส่วนที่ 2  ผลการประเมินตนเองของสถานศึกษา</a:t>
            </a:r>
            <a:endParaRPr lang="en-US" sz="36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	ส่วนที่ </a:t>
            </a:r>
            <a:r>
              <a:rPr lang="en-US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3</a:t>
            </a:r>
            <a:r>
              <a:rPr lang="th-TH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สรุปผล แนวทางการพัฒนาและความต้องการ</a:t>
            </a:r>
          </a:p>
          <a:p>
            <a:r>
              <a:rPr lang="th-TH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การช่วยเหลือ</a:t>
            </a:r>
          </a:p>
          <a:p>
            <a:r>
              <a:rPr lang="th-TH" sz="36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ส่วนที่ ๔  ภาคผนวก</a:t>
            </a:r>
            <a:endParaRPr lang="en-US" sz="36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6350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กล่องข้อความ 1"/>
          <p:cNvSpPr txBox="1"/>
          <p:nvPr/>
        </p:nvSpPr>
        <p:spPr>
          <a:xfrm>
            <a:off x="0" y="2"/>
            <a:ext cx="9144000" cy="707886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400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โครงสร้างรายงานการประเมินตนเองของสถานศึกษา (</a:t>
            </a:r>
            <a:r>
              <a:rPr lang="en-US" sz="400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SAR)</a:t>
            </a:r>
            <a:endParaRPr lang="th-TH" sz="40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4" name="กล่องข้อความ 2"/>
          <p:cNvSpPr txBox="1">
            <a:spLocks noChangeArrowheads="1"/>
          </p:cNvSpPr>
          <p:nvPr/>
        </p:nvSpPr>
        <p:spPr bwMode="auto">
          <a:xfrm>
            <a:off x="171453" y="908484"/>
            <a:ext cx="2417284" cy="5760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srgbClr val="0070C0"/>
                </a:solidFill>
                <a:effectLst/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ส่วนที่ </a:t>
            </a:r>
            <a:r>
              <a:rPr lang="en-US" sz="2800" b="1" dirty="0">
                <a:solidFill>
                  <a:srgbClr val="0070C0"/>
                </a:solidFill>
                <a:effectLst/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1</a:t>
            </a:r>
            <a:r>
              <a:rPr lang="th-TH" sz="2800" b="1" dirty="0">
                <a:solidFill>
                  <a:srgbClr val="0070C0"/>
                </a:solidFill>
                <a:effectLst/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ข้อมูลพื้นฐาน 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th-TH" sz="2800" dirty="0"/>
              <a:t>ข้อมูลทั่วไป </a:t>
            </a:r>
            <a:endParaRPr lang="en-US" sz="2800" dirty="0"/>
          </a:p>
          <a:p>
            <a:pPr marL="457200" lvl="0" indent="-457200">
              <a:buFont typeface="Arial" pitchFamily="34" charset="0"/>
              <a:buChar char="•"/>
            </a:pPr>
            <a:r>
              <a:rPr lang="th-TH" sz="2800" dirty="0"/>
              <a:t>ข้อมูลครูและบุคลากร</a:t>
            </a:r>
            <a:endParaRPr lang="en-US" sz="2800" dirty="0"/>
          </a:p>
          <a:p>
            <a:pPr marL="457200" lvl="0" indent="-457200">
              <a:buFont typeface="Arial" pitchFamily="34" charset="0"/>
              <a:buChar char="•"/>
            </a:pPr>
            <a:r>
              <a:rPr lang="th-TH" sz="2800" dirty="0"/>
              <a:t>ข้อมูลนักเรียน</a:t>
            </a:r>
            <a:endParaRPr lang="en-US" sz="2800" dirty="0"/>
          </a:p>
          <a:p>
            <a:pPr marL="457200" lvl="0" indent="-457200">
              <a:buFont typeface="Arial" pitchFamily="34" charset="0"/>
              <a:buChar char="•"/>
            </a:pPr>
            <a:r>
              <a:rPr lang="th-TH" sz="2800" dirty="0"/>
              <a:t>สรุปข้อมูลผลสัมฤทธิ์ทางการเรียนระดับสถานศึกษา</a:t>
            </a:r>
            <a:endParaRPr lang="en-US" sz="2800" dirty="0"/>
          </a:p>
          <a:p>
            <a:pPr marL="457200" lvl="0" indent="-457200">
              <a:buFont typeface="Arial" pitchFamily="34" charset="0"/>
              <a:buChar char="•"/>
            </a:pPr>
            <a:r>
              <a:rPr lang="th-TH" sz="2800" dirty="0"/>
              <a:t>ผลการทดสอบระดับชาติของผู้เรียน</a:t>
            </a:r>
            <a:endParaRPr lang="en-US" sz="2800" dirty="0"/>
          </a:p>
          <a:p>
            <a:pPr lvl="0"/>
            <a:r>
              <a:rPr lang="en-US" sz="2800" dirty="0"/>
              <a:t>      </a:t>
            </a:r>
            <a:r>
              <a:rPr lang="th-TH" sz="2800" dirty="0"/>
              <a:t>ฯลฯ</a:t>
            </a:r>
            <a:endParaRPr lang="en-US" sz="2800" dirty="0"/>
          </a:p>
        </p:txBody>
      </p:sp>
      <p:sp>
        <p:nvSpPr>
          <p:cNvPr id="5" name="กล่องข้อความ 2"/>
          <p:cNvSpPr txBox="1">
            <a:spLocks noChangeArrowheads="1"/>
          </p:cNvSpPr>
          <p:nvPr/>
        </p:nvSpPr>
        <p:spPr bwMode="auto">
          <a:xfrm>
            <a:off x="2771799" y="906001"/>
            <a:ext cx="3657419" cy="4328337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srgbClr val="0070C0"/>
                </a:solidFill>
                <a:effectLst/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ส่วนที่ </a:t>
            </a:r>
            <a:r>
              <a:rPr lang="en-US" sz="2800" b="1" dirty="0">
                <a:solidFill>
                  <a:srgbClr val="0070C0"/>
                </a:solidFill>
                <a:effectLst/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2</a:t>
            </a:r>
            <a:r>
              <a:rPr lang="th-TH" sz="2800" b="1" dirty="0">
                <a:solidFill>
                  <a:srgbClr val="0070C0"/>
                </a:solidFill>
                <a:effectLst/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ผลการประเมินตนเอง</a:t>
            </a:r>
            <a:endParaRPr lang="en-US" b="1" dirty="0">
              <a:solidFill>
                <a:srgbClr val="0070C0"/>
              </a:solidFill>
              <a:effectLst/>
              <a:latin typeface="TH SarabunIT๙" panose="020B0500040200020003" pitchFamily="34" charset="-34"/>
              <a:ea typeface="Calibri"/>
              <a:cs typeface="TH SarabunIT๙" panose="020B0500040200020003" pitchFamily="34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srgbClr val="0070C0"/>
                </a:solidFill>
                <a:effectLst/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   ของสถานศึกษา</a:t>
            </a:r>
          </a:p>
          <a:p>
            <a:pPr lvl="0"/>
            <a:r>
              <a:rPr lang="th-TH" dirty="0"/>
              <a:t>● </a:t>
            </a:r>
            <a:r>
              <a:rPr lang="th-TH" sz="2800" dirty="0" err="1"/>
              <a:t>มฐ</a:t>
            </a:r>
            <a:r>
              <a:rPr lang="th-TH" sz="2800" dirty="0"/>
              <a:t>.ที่ ๑ คุณภาพของผู้เรียน</a:t>
            </a:r>
            <a:endParaRPr lang="en-US" sz="2800" dirty="0"/>
          </a:p>
          <a:p>
            <a:pPr lvl="0"/>
            <a:r>
              <a:rPr lang="th-TH" sz="2000" dirty="0"/>
              <a:t>●</a:t>
            </a:r>
            <a:r>
              <a:rPr lang="th-TH" sz="2800" dirty="0"/>
              <a:t> </a:t>
            </a:r>
            <a:r>
              <a:rPr lang="th-TH" sz="2800" dirty="0" err="1"/>
              <a:t>มฐ</a:t>
            </a:r>
            <a:r>
              <a:rPr lang="th-TH" sz="2800" dirty="0"/>
              <a:t>.ที่ ๒ กระบวนการบริหารและการจัดการของ ผู้บริหารสถานศึกษา</a:t>
            </a:r>
            <a:endParaRPr lang="en-US" sz="2800" dirty="0"/>
          </a:p>
          <a:p>
            <a:pPr lvl="0"/>
            <a:r>
              <a:rPr lang="th-TH" dirty="0"/>
              <a:t>●</a:t>
            </a:r>
            <a:r>
              <a:rPr lang="th-TH" sz="2800" dirty="0"/>
              <a:t> </a:t>
            </a:r>
            <a:r>
              <a:rPr lang="th-TH" sz="2800" dirty="0" err="1"/>
              <a:t>มฐ</a:t>
            </a:r>
            <a:r>
              <a:rPr lang="th-TH" sz="2800" dirty="0"/>
              <a:t>.ที่ ๓ กระบวนการจัดการเรียนการ สอนที่เน้นผู้เรียนเป็นสำคัญ  </a:t>
            </a:r>
            <a:endParaRPr lang="en-US" sz="2800" dirty="0"/>
          </a:p>
          <a:p>
            <a:pPr lvl="0"/>
            <a:r>
              <a:rPr lang="th-TH" sz="2000" dirty="0"/>
              <a:t>●</a:t>
            </a:r>
            <a:r>
              <a:rPr lang="th-TH" sz="2800" dirty="0"/>
              <a:t> </a:t>
            </a:r>
            <a:r>
              <a:rPr lang="th-TH" sz="2800" dirty="0" err="1"/>
              <a:t>มฐ</a:t>
            </a:r>
            <a:r>
              <a:rPr lang="th-TH" sz="2800" dirty="0"/>
              <a:t>.ที่ ๔ ระบบการประกัน</a:t>
            </a:r>
          </a:p>
          <a:p>
            <a:pPr lvl="0"/>
            <a:r>
              <a:rPr lang="th-TH" sz="2800" dirty="0"/>
              <a:t>     คุณภาพภายในที่มีประสิทธิผล </a:t>
            </a:r>
          </a:p>
          <a:p>
            <a:pPr lvl="0"/>
            <a:r>
              <a:rPr lang="th-TH" sz="2000" dirty="0"/>
              <a:t>●</a:t>
            </a:r>
            <a:r>
              <a:rPr lang="th-TH" sz="2800" dirty="0"/>
              <a:t> ผลการประเมินภาพรวม</a:t>
            </a:r>
            <a:endParaRPr lang="en-US" sz="2800" dirty="0"/>
          </a:p>
          <a:p>
            <a:pPr marL="342900" marR="0" indent="-171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effectLst/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 </a:t>
            </a:r>
            <a:endParaRPr lang="en-US" b="1" dirty="0">
              <a:effectLst/>
              <a:latin typeface="TH SarabunIT๙" panose="020B0500040200020003" pitchFamily="34" charset="-34"/>
              <a:ea typeface="Calibri"/>
              <a:cs typeface="TH SarabunIT๙" panose="020B0500040200020003" pitchFamily="34" charset="-34"/>
            </a:endParaRPr>
          </a:p>
        </p:txBody>
      </p:sp>
      <p:sp>
        <p:nvSpPr>
          <p:cNvPr id="7" name="กล่องข้อความ 2"/>
          <p:cNvSpPr txBox="1">
            <a:spLocks noChangeArrowheads="1"/>
          </p:cNvSpPr>
          <p:nvPr/>
        </p:nvSpPr>
        <p:spPr bwMode="auto">
          <a:xfrm>
            <a:off x="6620181" y="906000"/>
            <a:ext cx="2344307" cy="576335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r>
              <a:rPr lang="th-TH" sz="2800" b="1" dirty="0">
                <a:solidFill>
                  <a:srgbClr val="0070C0"/>
                </a:solidFill>
                <a:effectLst/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ส่วนที่ </a:t>
            </a:r>
            <a:r>
              <a:rPr lang="en-US" sz="2800" b="1" dirty="0">
                <a:solidFill>
                  <a:srgbClr val="0070C0"/>
                </a:solidFill>
                <a:effectLst/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3</a:t>
            </a:r>
            <a:r>
              <a:rPr lang="th-TH" sz="2800" b="1" dirty="0">
                <a:solidFill>
                  <a:srgbClr val="0070C0"/>
                </a:solidFill>
                <a:effectLst/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</a:t>
            </a:r>
            <a:r>
              <a:rPr lang="th-TH" sz="2800" b="1" dirty="0">
                <a:solidFill>
                  <a:srgbClr val="0070C0"/>
                </a:solidFill>
              </a:rPr>
              <a:t>สรุปผล แนวทางการพัฒนา</a:t>
            </a:r>
            <a:r>
              <a:rPr lang="th-TH" sz="2800" dirty="0">
                <a:solidFill>
                  <a:srgbClr val="0070C0"/>
                </a:solidFill>
              </a:rPr>
              <a:t> </a:t>
            </a:r>
            <a:r>
              <a:rPr lang="th-TH" sz="2800" b="1" dirty="0">
                <a:solidFill>
                  <a:srgbClr val="0070C0"/>
                </a:solidFill>
              </a:rPr>
              <a:t>และความต้องการ</a:t>
            </a:r>
          </a:p>
          <a:p>
            <a:r>
              <a:rPr lang="th-TH" sz="2800" b="1" dirty="0">
                <a:solidFill>
                  <a:srgbClr val="0070C0"/>
                </a:solidFill>
              </a:rPr>
              <a:t>การช่วยเหลือ</a:t>
            </a:r>
            <a:endParaRPr lang="en-US" sz="2800" dirty="0">
              <a:solidFill>
                <a:srgbClr val="0070C0"/>
              </a:solidFill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r>
              <a:rPr lang="th-TH" sz="2800" dirty="0">
                <a:effectLst/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จุดเด่น 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r>
              <a:rPr lang="th-TH" sz="2800" dirty="0">
                <a:effectLst/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จุดควรพัฒนา</a:t>
            </a:r>
            <a:endParaRPr lang="en-US" dirty="0">
              <a:effectLst/>
              <a:latin typeface="TH SarabunIT๙" panose="020B0500040200020003" pitchFamily="34" charset="-34"/>
              <a:ea typeface="Calibri"/>
              <a:cs typeface="TH SarabunIT๙" panose="020B0500040200020003" pitchFamily="34" charset="-34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r>
              <a:rPr lang="th-TH" sz="2800" dirty="0">
                <a:effectLst/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แนวทางการพัฒนาในอนาคต</a:t>
            </a:r>
            <a:endParaRPr lang="en-US" dirty="0">
              <a:effectLst/>
              <a:latin typeface="TH SarabunIT๙" panose="020B0500040200020003" pitchFamily="34" charset="-34"/>
              <a:ea typeface="Calibri"/>
              <a:cs typeface="TH SarabunIT๙" panose="020B0500040200020003" pitchFamily="34" charset="-34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r>
              <a:rPr lang="th-TH" sz="2800" dirty="0">
                <a:effectLst/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ความต้องการ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r>
              <a:rPr lang="th-TH" sz="2800" dirty="0">
                <a:effectLst/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การช่วยเหลือ</a:t>
            </a:r>
            <a:endParaRPr lang="en-US" dirty="0">
              <a:effectLst/>
              <a:latin typeface="TH SarabunIT๙" panose="020B0500040200020003" pitchFamily="34" charset="-34"/>
              <a:ea typeface="Calibri"/>
              <a:cs typeface="TH SarabunIT๙" panose="020B0500040200020003" pitchFamily="34" charset="-34"/>
            </a:endParaRPr>
          </a:p>
          <a:p>
            <a:pPr marL="45720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effectLst/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 </a:t>
            </a:r>
            <a:endParaRPr lang="en-US" dirty="0">
              <a:effectLst/>
              <a:latin typeface="TH SarabunIT๙" panose="020B0500040200020003" pitchFamily="34" charset="-34"/>
              <a:ea typeface="Calibri"/>
              <a:cs typeface="TH SarabunIT๙" panose="020B0500040200020003" pitchFamily="34" charset="-34"/>
            </a:endParaRPr>
          </a:p>
        </p:txBody>
      </p:sp>
      <p:sp>
        <p:nvSpPr>
          <p:cNvPr id="8" name="กล่องข้อความ 2"/>
          <p:cNvSpPr txBox="1">
            <a:spLocks noChangeArrowheads="1"/>
          </p:cNvSpPr>
          <p:nvPr/>
        </p:nvSpPr>
        <p:spPr bwMode="auto">
          <a:xfrm>
            <a:off x="2771800" y="5322450"/>
            <a:ext cx="3657419" cy="13469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2800" b="1" dirty="0">
                <a:solidFill>
                  <a:srgbClr val="0070C0"/>
                </a:solidFill>
                <a:effectLst/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ส่วนที่ </a:t>
            </a:r>
            <a:r>
              <a:rPr lang="en-US" sz="2800" b="1" dirty="0">
                <a:solidFill>
                  <a:srgbClr val="0070C0"/>
                </a:solidFill>
                <a:effectLst/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4</a:t>
            </a:r>
            <a:r>
              <a:rPr lang="th-TH" sz="2800" b="1" dirty="0">
                <a:solidFill>
                  <a:srgbClr val="0070C0"/>
                </a:solidFill>
                <a:effectLst/>
                <a:latin typeface="TH SarabunIT๙" panose="020B0500040200020003" pitchFamily="34" charset="-34"/>
                <a:ea typeface="Calibri"/>
                <a:cs typeface="TH SarabunIT๙" panose="020B0500040200020003" pitchFamily="34" charset="-34"/>
              </a:rPr>
              <a:t> ภาคผนวก</a:t>
            </a:r>
            <a:endParaRPr lang="en-US" sz="2800" b="1" dirty="0">
              <a:solidFill>
                <a:srgbClr val="0070C0"/>
              </a:solidFill>
              <a:effectLst/>
              <a:latin typeface="TH SarabunIT๙" panose="020B0500040200020003" pitchFamily="34" charset="-34"/>
              <a:ea typeface="Calibri"/>
              <a:cs typeface="TH SarabunIT๙" panose="020B0500040200020003" pitchFamily="34" charset="-34"/>
            </a:endParaRPr>
          </a:p>
          <a:p>
            <a:pPr lvl="0"/>
            <a:r>
              <a:rPr lang="th-TH" sz="2400" b="1" dirty="0"/>
              <a:t>●  </a:t>
            </a:r>
            <a:r>
              <a:rPr lang="th-TH" sz="2800" dirty="0"/>
              <a:t>หลักฐานข้อมูลสำคัญ </a:t>
            </a:r>
          </a:p>
          <a:p>
            <a:pPr lvl="0"/>
            <a:r>
              <a:rPr lang="th-TH" sz="2800" dirty="0"/>
              <a:t>     เอกสารอ้างอิงต่างๆ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58870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94116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ข้อมูลทั่วไป 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>
              <a:spcBef>
                <a:spcPts val="0"/>
              </a:spcBef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ข้อมูลครูและบุคลากร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>
              <a:spcBef>
                <a:spcPts val="0"/>
              </a:spcBef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ข้อมูลนักเรียน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>
              <a:spcBef>
                <a:spcPts val="0"/>
              </a:spcBef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สรุปข้อมูลผลสัมฤทธิ์ทางการเรียนระดับสถานศึกษา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>
              <a:spcBef>
                <a:spcPts val="0"/>
              </a:spcBef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ผลการทดสอบระดับชาติของผู้เรียน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>
              <a:spcBef>
                <a:spcPts val="0"/>
              </a:spcBef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สรุปการใช้แหล่งเรียนรู้ภายในและภายนอกสถานศึกษา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>
              <a:spcBef>
                <a:spcPts val="0"/>
              </a:spcBef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ข้อมูลงบประมาณ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>
              <a:spcBef>
                <a:spcPts val="0"/>
              </a:spcBef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สภาพชุมชนโดยรวม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>
              <a:spcBef>
                <a:spcPts val="0"/>
              </a:spcBef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สรุปผลการประเมินจากหน่วยงานภายนอกและข้อเสนอแนะ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>
              <a:spcBef>
                <a:spcPts val="0"/>
              </a:spcBef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ฯลฯ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spcBef>
                <a:spcPts val="0"/>
              </a:spcBef>
            </a:pP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กล่องข้อความ 1"/>
          <p:cNvSpPr txBox="1">
            <a:spLocks noGrp="1"/>
          </p:cNvSpPr>
          <p:nvPr>
            <p:ph type="title"/>
          </p:nvPr>
        </p:nvSpPr>
        <p:spPr>
          <a:xfrm>
            <a:off x="457200" y="404664"/>
            <a:ext cx="8579296" cy="70788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400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โครงสร้างรายงานการประเมินตนเองของสถานศึกษา </a:t>
            </a:r>
            <a:r>
              <a:rPr lang="th-TH" sz="320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</a:t>
            </a:r>
            <a:r>
              <a:rPr lang="en-US" sz="320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SAR)</a:t>
            </a:r>
            <a:endParaRPr lang="th-TH" sz="32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467544" y="1196752"/>
            <a:ext cx="2837636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ส่วนที่ ๑  ข้อมูลพื้นฐาน</a:t>
            </a:r>
            <a:endParaRPr lang="en-US" sz="3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21227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1"/>
          <p:cNvSpPr txBox="1">
            <a:spLocks/>
          </p:cNvSpPr>
          <p:nvPr/>
        </p:nvSpPr>
        <p:spPr>
          <a:xfrm>
            <a:off x="457200" y="188640"/>
            <a:ext cx="8229600" cy="70788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4000" b="1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โครงสร้างรายงานการประเมินตนเองของสถานศึกษา </a:t>
            </a:r>
            <a:r>
              <a:rPr lang="th-TH" sz="2800" b="1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</a:t>
            </a:r>
            <a:r>
              <a:rPr lang="en-US" sz="2800" b="1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SAR)</a:t>
            </a:r>
            <a:endParaRPr lang="th-TH" sz="28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467544" y="980728"/>
            <a:ext cx="5367175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ส่วนที่ ๒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ผลการประเมินตนเองของสถานศึกษา</a:t>
            </a:r>
            <a:endParaRPr lang="en-US" sz="3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67544" y="1700808"/>
            <a:ext cx="8475240" cy="501675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● มาตรฐานที่ ๑ คุณภาพของผู้เรียน</a:t>
            </a:r>
            <a:endParaRPr lang="en-US" sz="4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● มาตรฐานที่ ๒ กระบวนการบริหารและการจัดการของ</a:t>
            </a:r>
          </a:p>
          <a:p>
            <a:pPr lvl="0"/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ผู้บริหารสถานศึกษา</a:t>
            </a:r>
            <a:endParaRPr lang="en-US" sz="4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● มาตรฐานที่ ๓ กระบวนการจัดการเรียนการสอนที่เน้น</a:t>
            </a:r>
          </a:p>
          <a:p>
            <a:pPr lvl="0"/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ผู้เรียนเป็นสำคัญ  </a:t>
            </a:r>
            <a:endParaRPr lang="en-US" sz="4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● มาตรฐานที่ ๔ ระบบการประกันคุณภาพภายในที่มี</a:t>
            </a:r>
          </a:p>
          <a:p>
            <a:pPr lvl="0"/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ประสิทธิผล </a:t>
            </a:r>
          </a:p>
          <a:p>
            <a:pPr lvl="0"/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● ผลการประเมินภาพรวม</a:t>
            </a:r>
            <a:endParaRPr lang="en-US" sz="4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58929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1"/>
          <p:cNvSpPr txBox="1">
            <a:spLocks/>
          </p:cNvSpPr>
          <p:nvPr/>
        </p:nvSpPr>
        <p:spPr>
          <a:xfrm>
            <a:off x="457200" y="404664"/>
            <a:ext cx="8229600" cy="70788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400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โครงสร้างรายงานการประเมินตนเองของสถานศึกษา </a:t>
            </a:r>
            <a:r>
              <a:rPr lang="th-TH" sz="280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</a:t>
            </a:r>
            <a:r>
              <a:rPr lang="en-US" sz="280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SAR)</a:t>
            </a:r>
            <a:endParaRPr lang="th-TH" sz="28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457200" y="1268760"/>
            <a:ext cx="8229600" cy="107721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ส่วนที่ ๓  สรุปผล แนวทางการพัฒนา</a:t>
            </a:r>
            <a:r>
              <a:rPr lang="th-TH" sz="3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และความต้องการ</a:t>
            </a: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การช่วยเหลือ</a:t>
            </a:r>
            <a:endParaRPr lang="en-US" sz="3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1691680" y="2569920"/>
            <a:ext cx="4572000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lvl="0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● จุดเด่น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● แนวทางการพัฒนาในอนาคต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● ความต้องการการช่วยเหลือ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467544" y="4716433"/>
            <a:ext cx="8219256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ส่วนที่ ๔  ภาคผนวก</a:t>
            </a:r>
            <a:endParaRPr lang="en-US" sz="3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1709936" y="5580529"/>
            <a:ext cx="5958408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●หลักฐานข้อมูลสำคัญ เอกสารอ้างอิงต่างๆ 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74251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0" t="212" r="24216" b="-52"/>
          <a:stretch/>
        </p:blipFill>
        <p:spPr bwMode="auto">
          <a:xfrm>
            <a:off x="0" y="-1"/>
            <a:ext cx="9143999" cy="7303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896738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426</Words>
  <Application>Microsoft Office PowerPoint</Application>
  <PresentationFormat>นำเสนอทางหน้าจอ (4:3)</PresentationFormat>
  <Paragraphs>79</Paragraphs>
  <Slides>8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8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8</vt:i4>
      </vt:variant>
    </vt:vector>
  </HeadingPairs>
  <TitlesOfParts>
    <vt:vector size="17" baseType="lpstr">
      <vt:lpstr>Angsana New</vt:lpstr>
      <vt:lpstr>Arial</vt:lpstr>
      <vt:lpstr>Calibri</vt:lpstr>
      <vt:lpstr>Cordia New</vt:lpstr>
      <vt:lpstr>Symbol</vt:lpstr>
      <vt:lpstr>TH Fah kwang</vt:lpstr>
      <vt:lpstr>TH SarabunIT๙</vt:lpstr>
      <vt:lpstr>TH SarabunPSK</vt:lpstr>
      <vt:lpstr>ชุดรูปแบบของ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โครงสร้างรายงานการประเมินตนเองของสถานศึกษา (SAR)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Waraporn_Ptt1</dc:creator>
  <cp:lastModifiedBy>ASUS</cp:lastModifiedBy>
  <cp:revision>19</cp:revision>
  <cp:lastPrinted>2017-10-18T08:26:38Z</cp:lastPrinted>
  <dcterms:created xsi:type="dcterms:W3CDTF">2017-01-10T02:58:54Z</dcterms:created>
  <dcterms:modified xsi:type="dcterms:W3CDTF">2018-03-06T14:04:02Z</dcterms:modified>
</cp:coreProperties>
</file>