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2" r:id="rId4"/>
    <p:sldId id="258" r:id="rId5"/>
    <p:sldId id="273" r:id="rId6"/>
    <p:sldId id="274" r:id="rId7"/>
    <p:sldId id="260" r:id="rId8"/>
    <p:sldId id="279" r:id="rId9"/>
    <p:sldId id="275" r:id="rId10"/>
    <p:sldId id="262" r:id="rId11"/>
    <p:sldId id="266" r:id="rId12"/>
    <p:sldId id="261" r:id="rId13"/>
    <p:sldId id="277" r:id="rId14"/>
    <p:sldId id="264" r:id="rId15"/>
    <p:sldId id="265" r:id="rId16"/>
    <p:sldId id="263" r:id="rId17"/>
    <p:sldId id="278" r:id="rId18"/>
    <p:sldId id="267" r:id="rId19"/>
    <p:sldId id="268" r:id="rId20"/>
    <p:sldId id="270" r:id="rId21"/>
    <p:sldId id="271" r:id="rId22"/>
    <p:sldId id="269" r:id="rId23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1267" y="-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85C95C-CC0D-486B-91B2-16492604A391}" type="datetimeFigureOut">
              <a:rPr lang="th-TH" smtClean="0"/>
              <a:pPr/>
              <a:t>22/01/56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66F49-F56A-4B9F-B5DF-BBA5C7FAD44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85C95C-CC0D-486B-91B2-16492604A391}" type="datetimeFigureOut">
              <a:rPr lang="th-TH" smtClean="0"/>
              <a:pPr/>
              <a:t>22/01/56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66F49-F56A-4B9F-B5DF-BBA5C7FAD44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85C95C-CC0D-486B-91B2-16492604A391}" type="datetimeFigureOut">
              <a:rPr lang="th-TH" smtClean="0"/>
              <a:pPr/>
              <a:t>22/01/56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66F49-F56A-4B9F-B5DF-BBA5C7FAD44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85C95C-CC0D-486B-91B2-16492604A391}" type="datetimeFigureOut">
              <a:rPr lang="th-TH" smtClean="0"/>
              <a:pPr/>
              <a:t>22/01/56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66F49-F56A-4B9F-B5DF-BBA5C7FAD44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85C95C-CC0D-486B-91B2-16492604A391}" type="datetimeFigureOut">
              <a:rPr lang="th-TH" smtClean="0"/>
              <a:pPr/>
              <a:t>22/01/56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66F49-F56A-4B9F-B5DF-BBA5C7FAD44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85C95C-CC0D-486B-91B2-16492604A391}" type="datetimeFigureOut">
              <a:rPr lang="th-TH" smtClean="0"/>
              <a:pPr/>
              <a:t>22/01/56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66F49-F56A-4B9F-B5DF-BBA5C7FAD44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85C95C-CC0D-486B-91B2-16492604A391}" type="datetimeFigureOut">
              <a:rPr lang="th-TH" smtClean="0"/>
              <a:pPr/>
              <a:t>22/01/56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66F49-F56A-4B9F-B5DF-BBA5C7FAD44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85C95C-CC0D-486B-91B2-16492604A391}" type="datetimeFigureOut">
              <a:rPr lang="th-TH" smtClean="0"/>
              <a:pPr/>
              <a:t>22/01/56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66F49-F56A-4B9F-B5DF-BBA5C7FAD44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85C95C-CC0D-486B-91B2-16492604A391}" type="datetimeFigureOut">
              <a:rPr lang="th-TH" smtClean="0"/>
              <a:pPr/>
              <a:t>22/01/56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66F49-F56A-4B9F-B5DF-BBA5C7FAD44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85C95C-CC0D-486B-91B2-16492604A391}" type="datetimeFigureOut">
              <a:rPr lang="th-TH" smtClean="0"/>
              <a:pPr/>
              <a:t>22/01/56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66F49-F56A-4B9F-B5DF-BBA5C7FAD44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85C95C-CC0D-486B-91B2-16492604A391}" type="datetimeFigureOut">
              <a:rPr lang="th-TH" smtClean="0"/>
              <a:pPr/>
              <a:t>22/01/56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66F49-F56A-4B9F-B5DF-BBA5C7FAD44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85C95C-CC0D-486B-91B2-16492604A391}" type="datetimeFigureOut">
              <a:rPr lang="th-TH" smtClean="0"/>
              <a:pPr/>
              <a:t>22/01/56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A66F49-F56A-4B9F-B5DF-BBA5C7FAD44A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57158" y="928671"/>
            <a:ext cx="8358246" cy="2671780"/>
          </a:xfrm>
        </p:spPr>
        <p:txBody>
          <a:bodyPr>
            <a:normAutofit fontScale="90000"/>
          </a:bodyPr>
          <a:lstStyle/>
          <a:p>
            <a:r>
              <a:rPr lang="th-TH" b="1" dirty="0" smtClean="0">
                <a:latin typeface="TH Niramit AS" pitchFamily="2" charset="-34"/>
                <a:cs typeface="TH Niramit AS" pitchFamily="2" charset="-34"/>
              </a:rPr>
              <a:t>การใช้ผลการทดสอบทางการศึกษาระดับชาติ        ขั้นพื้นฐานเป็นองค์ประกอบหนึ่งในการตัดสิน</a:t>
            </a:r>
            <a:br>
              <a:rPr lang="th-TH" b="1" dirty="0" smtClean="0">
                <a:latin typeface="TH Niramit AS" pitchFamily="2" charset="-34"/>
                <a:cs typeface="TH Niramit AS" pitchFamily="2" charset="-34"/>
              </a:rPr>
            </a:br>
            <a:r>
              <a:rPr lang="th-TH" b="1" dirty="0" smtClean="0">
                <a:latin typeface="TH Niramit AS" pitchFamily="2" charset="-34"/>
                <a:cs typeface="TH Niramit AS" pitchFamily="2" charset="-34"/>
              </a:rPr>
              <a:t>ผลการเรียนของผู้เรียนที่จบการศึกษาตามหลักสูตรแกนกลางการศึกษาขั้นพื้นฐาน พุทธศักราช ๒๕๕๑</a:t>
            </a:r>
            <a:endParaRPr lang="th-TH" b="1" dirty="0">
              <a:latin typeface="TH Niramit AS" pitchFamily="2" charset="-34"/>
              <a:cs typeface="TH Niramit AS" pitchFamily="2" charset="-34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0100" y="4429132"/>
            <a:ext cx="7072362" cy="1209668"/>
          </a:xfr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th-TH" b="1" dirty="0" smtClean="0">
                <a:solidFill>
                  <a:schemeClr val="tx1"/>
                </a:solidFill>
                <a:latin typeface="TH Niramit AS" pitchFamily="2" charset="-34"/>
                <a:cs typeface="TH Niramit AS" pitchFamily="2" charset="-34"/>
              </a:rPr>
              <a:t>กลุ่มงานวัดและประเมินผลทางการศึกษา</a:t>
            </a:r>
          </a:p>
          <a:p>
            <a:r>
              <a:rPr lang="th-TH" b="1" dirty="0" smtClean="0">
                <a:solidFill>
                  <a:schemeClr val="tx1"/>
                </a:solidFill>
                <a:latin typeface="TH Niramit AS" pitchFamily="2" charset="-34"/>
                <a:cs typeface="TH Niramit AS" pitchFamily="2" charset="-34"/>
              </a:rPr>
              <a:t>สำนักงานเขตพื้นที่การศึกษาประถมศึกษาพะเยา เขต ๑</a:t>
            </a:r>
          </a:p>
          <a:p>
            <a:endParaRPr lang="th-TH" dirty="0">
              <a:latin typeface="TH Niramit AS" pitchFamily="2" charset="-34"/>
              <a:cs typeface="TH Niramit AS" pitchFamily="2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ln>
            <a:solidFill>
              <a:schemeClr val="accent1"/>
            </a:solidFill>
          </a:ln>
        </p:spPr>
        <p:txBody>
          <a:bodyPr/>
          <a:lstStyle/>
          <a:p>
            <a:r>
              <a:rPr lang="th-TH" b="1" dirty="0" smtClean="0">
                <a:latin typeface="TH Niramit AS" pitchFamily="2" charset="-34"/>
                <a:cs typeface="TH Niramit AS" pitchFamily="2" charset="-34"/>
              </a:rPr>
              <a:t>ประเด็นการนำเสนอ</a:t>
            </a:r>
            <a:endParaRPr lang="th-TH" b="1" dirty="0">
              <a:latin typeface="TH Niramit AS" pitchFamily="2" charset="-34"/>
              <a:cs typeface="TH Niramit AS" pitchFamily="2" charset="-34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971675"/>
          </a:xfrm>
          <a:ln>
            <a:solidFill>
              <a:schemeClr val="accent1"/>
            </a:solidFill>
          </a:ln>
        </p:spPr>
        <p:txBody>
          <a:bodyPr>
            <a:noAutofit/>
          </a:bodyPr>
          <a:lstStyle/>
          <a:p>
            <a:r>
              <a:rPr lang="th-TH" b="1" dirty="0" smtClean="0">
                <a:latin typeface="TH Niramit AS" pitchFamily="2" charset="-34"/>
                <a:cs typeface="TH Niramit AS" pitchFamily="2" charset="-34"/>
              </a:rPr>
              <a:t>แนวทางการใช้ผลทดสอบทางการศึกษาระดับชาติขั้นพื้นฐานเป็นองค์ประกอบหนึ่งในการตัดสินผลการเรียนของผู้เรียนที่จบการศึกษาตามหลักสูตรแกนกลางการศึกษาขั้นพื้นฐาน พุทธศักราช ๒๕๕๑</a:t>
            </a:r>
            <a:endParaRPr lang="th-TH" b="1" dirty="0">
              <a:latin typeface="TH Niramit AS" pitchFamily="2" charset="-34"/>
              <a:cs typeface="TH Niramit AS" pitchFamily="2" charset="-34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460030" y="4672011"/>
            <a:ext cx="8229600" cy="785818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th-TH" sz="3200" b="1" noProof="0" dirty="0" smtClean="0">
                <a:latin typeface="TH Niramit AS" pitchFamily="2" charset="-34"/>
                <a:cs typeface="TH Niramit AS" pitchFamily="2" charset="-34"/>
              </a:rPr>
              <a:t>แบบปพ.</a:t>
            </a:r>
            <a:r>
              <a:rPr lang="en-US" sz="3200" b="1" noProof="0" dirty="0" smtClean="0">
                <a:latin typeface="TH Niramit AS" pitchFamily="2" charset="-34"/>
                <a:cs typeface="TH Niramit AS" pitchFamily="2" charset="-34"/>
              </a:rPr>
              <a:t>1</a:t>
            </a:r>
            <a:r>
              <a:rPr lang="th-TH" sz="3200" b="1" noProof="0" dirty="0" smtClean="0">
                <a:latin typeface="TH Niramit AS" pitchFamily="2" charset="-34"/>
                <a:cs typeface="TH Niramit AS" pitchFamily="2" charset="-34"/>
              </a:rPr>
              <a:t> ใหม่ และแนวทางการกรอก</a:t>
            </a:r>
            <a:endParaRPr kumimoji="0" lang="th-TH" sz="32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H Niramit AS" pitchFamily="2" charset="-34"/>
              <a:cs typeface="TH Niramit AS" pitchFamily="2" charset="-34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457200" y="3550921"/>
            <a:ext cx="8229600" cy="1114419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vert="horz" lIns="91440" tIns="45720" rIns="91440" bIns="45720" rtlCol="0">
            <a:normAutofit lnSpcReduction="1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th-TH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Niramit AS" pitchFamily="2" charset="-34"/>
                <a:cs typeface="TH Niramit AS" pitchFamily="2" charset="-34"/>
              </a:rPr>
              <a:t>แนวทางการคิดผลการเรียนของผู้เรียนที่จบการศึกษาชั้น ป.</a:t>
            </a: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Niramit AS" pitchFamily="2" charset="-34"/>
                <a:cs typeface="TH Niramit AS" pitchFamily="2" charset="-34"/>
              </a:rPr>
              <a:t>6</a:t>
            </a:r>
            <a:r>
              <a:rPr kumimoji="0" lang="th-TH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Niramit AS" pitchFamily="2" charset="-34"/>
                <a:cs typeface="TH Niramit AS" pitchFamily="2" charset="-34"/>
              </a:rPr>
              <a:t>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th-TH" sz="3200" b="1" dirty="0">
                <a:latin typeface="TH Niramit AS" pitchFamily="2" charset="-34"/>
                <a:cs typeface="TH Niramit AS" pitchFamily="2" charset="-34"/>
              </a:rPr>
              <a:t> </a:t>
            </a:r>
            <a:r>
              <a:rPr lang="th-TH" sz="3200" b="1" dirty="0" smtClean="0">
                <a:latin typeface="TH Niramit AS" pitchFamily="2" charset="-34"/>
                <a:cs typeface="TH Niramit AS" pitchFamily="2" charset="-34"/>
              </a:rPr>
              <a:t>   </a:t>
            </a:r>
            <a:r>
              <a:rPr kumimoji="0" lang="th-TH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Niramit AS" pitchFamily="2" charset="-34"/>
                <a:cs typeface="TH Niramit AS" pitchFamily="2" charset="-34"/>
              </a:rPr>
              <a:t>ม.</a:t>
            </a:r>
            <a:r>
              <a:rPr lang="en-US" sz="3200" b="1" dirty="0" smtClean="0">
                <a:latin typeface="TH Niramit AS" pitchFamily="2" charset="-34"/>
                <a:cs typeface="TH Niramit AS" pitchFamily="2" charset="-34"/>
              </a:rPr>
              <a:t>3</a:t>
            </a: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Niramit AS" pitchFamily="2" charset="-34"/>
                <a:cs typeface="TH Niramit AS" pitchFamily="2" charset="-34"/>
              </a:rPr>
              <a:t> </a:t>
            </a:r>
            <a:r>
              <a:rPr kumimoji="0" lang="th-TH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Niramit AS" pitchFamily="2" charset="-34"/>
                <a:cs typeface="TH Niramit AS" pitchFamily="2" charset="-34"/>
              </a:rPr>
              <a:t>และ ม.</a:t>
            </a: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Niramit AS" pitchFamily="2" charset="-34"/>
                <a:cs typeface="TH Niramit AS" pitchFamily="2" charset="-34"/>
              </a:rPr>
              <a:t>6</a:t>
            </a:r>
            <a:endParaRPr kumimoji="0" lang="th-TH" sz="32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H Niramit AS" pitchFamily="2" charset="-34"/>
              <a:cs typeface="TH Niramit AS" pitchFamily="2" charset="-34"/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464792" y="5454028"/>
            <a:ext cx="8229600" cy="785818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th-TH" sz="3200" b="1" noProof="0" dirty="0" smtClean="0">
                <a:latin typeface="TH Niramit AS" pitchFamily="2" charset="-34"/>
                <a:cs typeface="TH Niramit AS" pitchFamily="2" charset="-34"/>
              </a:rPr>
              <a:t>แนะนำโปรแกรมการกรอกแบบปพ.</a:t>
            </a:r>
            <a:r>
              <a:rPr lang="en-US" sz="3200" b="1" noProof="0" dirty="0" smtClean="0">
                <a:latin typeface="TH Niramit AS" pitchFamily="2" charset="-34"/>
                <a:cs typeface="TH Niramit AS" pitchFamily="2" charset="-34"/>
              </a:rPr>
              <a:t>1</a:t>
            </a:r>
            <a:r>
              <a:rPr lang="th-TH" sz="3200" b="1" noProof="0" dirty="0" smtClean="0">
                <a:latin typeface="TH Niramit AS" pitchFamily="2" charset="-34"/>
                <a:cs typeface="TH Niramit AS" pitchFamily="2" charset="-34"/>
              </a:rPr>
              <a:t> ใหม่</a:t>
            </a:r>
            <a:endParaRPr kumimoji="0" lang="th-TH" sz="32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H Niramit AS" pitchFamily="2" charset="-34"/>
              <a:cs typeface="TH Niramit AS" pitchFamily="2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b="1" dirty="0" smtClean="0">
                <a:latin typeface="TH Niramit AS" pitchFamily="2" charset="-34"/>
                <a:cs typeface="TH Niramit AS" pitchFamily="2" charset="-34"/>
              </a:rPr>
              <a:t>หลักการและเหตุผลการใช้ผล </a:t>
            </a:r>
            <a:r>
              <a:rPr lang="en-US" b="1" dirty="0" smtClean="0">
                <a:latin typeface="TH Niramit AS" pitchFamily="2" charset="-34"/>
                <a:cs typeface="TH Niramit AS" pitchFamily="2" charset="-34"/>
              </a:rPr>
              <a:t>O-NET</a:t>
            </a:r>
            <a:endParaRPr lang="th-TH" b="1" dirty="0">
              <a:latin typeface="TH Niramit AS" pitchFamily="2" charset="-34"/>
              <a:cs typeface="TH Niramit AS" pitchFamily="2" charset="-34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7472386" cy="3614749"/>
          </a:xfrm>
        </p:spPr>
        <p:txBody>
          <a:bodyPr>
            <a:noAutofit/>
          </a:bodyPr>
          <a:lstStyle/>
          <a:p>
            <a:r>
              <a:rPr lang="th-TH" b="1" dirty="0" smtClean="0">
                <a:latin typeface="TH Niramit AS" pitchFamily="2" charset="-34"/>
                <a:cs typeface="TH Niramit AS" pitchFamily="2" charset="-34"/>
              </a:rPr>
              <a:t>พรบ.การศึกษา มาตร </a:t>
            </a:r>
            <a:r>
              <a:rPr lang="en-US" b="1" dirty="0" smtClean="0">
                <a:latin typeface="TH Niramit AS" pitchFamily="2" charset="-34"/>
                <a:cs typeface="TH Niramit AS" pitchFamily="2" charset="-34"/>
              </a:rPr>
              <a:t>9</a:t>
            </a:r>
            <a:r>
              <a:rPr lang="th-TH" b="1" dirty="0" smtClean="0">
                <a:latin typeface="TH Niramit AS" pitchFamily="2" charset="-34"/>
                <a:cs typeface="TH Niramit AS" pitchFamily="2" charset="-34"/>
              </a:rPr>
              <a:t> กำหนดให้ </a:t>
            </a:r>
          </a:p>
          <a:p>
            <a:pPr>
              <a:buNone/>
            </a:pPr>
            <a:r>
              <a:rPr lang="th-TH" b="1" dirty="0">
                <a:latin typeface="TH Niramit AS" pitchFamily="2" charset="-34"/>
                <a:cs typeface="TH Niramit AS" pitchFamily="2" charset="-34"/>
              </a:rPr>
              <a:t>	</a:t>
            </a:r>
            <a:r>
              <a:rPr lang="th-TH" b="1" dirty="0" smtClean="0">
                <a:latin typeface="TH Niramit AS" pitchFamily="2" charset="-34"/>
                <a:cs typeface="TH Niramit AS" pitchFamily="2" charset="-34"/>
              </a:rPr>
              <a:t>	“ การจัดการศึกษาต้องมีเอกภาพเชิงนโยบาย หลากหลายเชิงปฏิบัติ กระจายอำนาจให้สำนักงานเขตพื้นที่การศึกษา องค์การปกครองส่วนท้องถิ่น และสถานศึกษา แต่ต้องมี</a:t>
            </a:r>
            <a:r>
              <a:rPr lang="th-TH" b="1" u="sng" dirty="0" smtClean="0">
                <a:latin typeface="TH Niramit AS" pitchFamily="2" charset="-34"/>
                <a:cs typeface="TH Niramit AS" pitchFamily="2" charset="-34"/>
              </a:rPr>
              <a:t>เอกภาพเชิงคุณภาพและมาตรฐานการประกันคุณภาพการศึกษา</a:t>
            </a:r>
            <a:r>
              <a:rPr lang="th-TH" b="1" dirty="0" smtClean="0">
                <a:latin typeface="TH Niramit AS" pitchFamily="2" charset="-34"/>
                <a:cs typeface="TH Niramit AS" pitchFamily="2" charset="-34"/>
              </a:rPr>
              <a:t>”</a:t>
            </a:r>
            <a:endParaRPr lang="th-TH" b="1" dirty="0">
              <a:latin typeface="TH Niramit AS" pitchFamily="2" charset="-34"/>
              <a:cs typeface="TH Niramit AS" pitchFamily="2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b="1" dirty="0" smtClean="0">
                <a:latin typeface="TH Niramit AS" pitchFamily="2" charset="-34"/>
                <a:cs typeface="TH Niramit AS" pitchFamily="2" charset="-34"/>
              </a:rPr>
              <a:t>หลักการและเหตุผลการใช้ผล </a:t>
            </a:r>
            <a:r>
              <a:rPr lang="en-US" b="1" dirty="0" smtClean="0">
                <a:latin typeface="TH Niramit AS" pitchFamily="2" charset="-34"/>
                <a:cs typeface="TH Niramit AS" pitchFamily="2" charset="-34"/>
              </a:rPr>
              <a:t>O-NET</a:t>
            </a:r>
            <a:endParaRPr lang="th-TH" b="1" dirty="0">
              <a:latin typeface="TH Niramit AS" pitchFamily="2" charset="-34"/>
              <a:cs typeface="TH Niramit AS" pitchFamily="2" charset="-34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1357298"/>
            <a:ext cx="7472386" cy="4857784"/>
          </a:xfrm>
        </p:spPr>
        <p:txBody>
          <a:bodyPr>
            <a:noAutofit/>
          </a:bodyPr>
          <a:lstStyle/>
          <a:p>
            <a:r>
              <a:rPr lang="th-TH" b="1" dirty="0" smtClean="0">
                <a:latin typeface="TH Niramit AS" pitchFamily="2" charset="-34"/>
                <a:cs typeface="TH Niramit AS" pitchFamily="2" charset="-34"/>
              </a:rPr>
              <a:t>พรบ.การศึกษา มาตร </a:t>
            </a:r>
            <a:r>
              <a:rPr lang="en-US" b="1" dirty="0" smtClean="0">
                <a:latin typeface="TH Niramit AS" pitchFamily="2" charset="-34"/>
                <a:cs typeface="TH Niramit AS" pitchFamily="2" charset="-34"/>
              </a:rPr>
              <a:t>26</a:t>
            </a:r>
            <a:r>
              <a:rPr lang="th-TH" b="1" dirty="0" smtClean="0">
                <a:latin typeface="TH Niramit AS" pitchFamily="2" charset="-34"/>
                <a:cs typeface="TH Niramit AS" pitchFamily="2" charset="-34"/>
              </a:rPr>
              <a:t> กำหนดให้ </a:t>
            </a:r>
          </a:p>
          <a:p>
            <a:pPr>
              <a:buNone/>
            </a:pPr>
            <a:r>
              <a:rPr lang="th-TH" b="1" dirty="0">
                <a:latin typeface="TH Niramit AS" pitchFamily="2" charset="-34"/>
                <a:cs typeface="TH Niramit AS" pitchFamily="2" charset="-34"/>
              </a:rPr>
              <a:t>	</a:t>
            </a:r>
            <a:r>
              <a:rPr lang="th-TH" b="1" dirty="0" smtClean="0">
                <a:latin typeface="TH Niramit AS" pitchFamily="2" charset="-34"/>
                <a:cs typeface="TH Niramit AS" pitchFamily="2" charset="-34"/>
              </a:rPr>
              <a:t>	“ สถานศึกษาจัดการประเมินผู้เรียนโดยพิจารณาจากพัฒนาการของผู้เรียน ความประพฤติ การสังเกตพฤติกรรมการเรียน การร่วมกิจกรรมและการทดสอบควบคู่ไปในกระบวนการเรียนการสอนตามความเหมาะสมของแต่ละระดับและรูปแบบการศึกษา</a:t>
            </a:r>
          </a:p>
          <a:p>
            <a:pPr>
              <a:buNone/>
            </a:pPr>
            <a:r>
              <a:rPr lang="th-TH" b="1" dirty="0">
                <a:latin typeface="TH Niramit AS" pitchFamily="2" charset="-34"/>
                <a:cs typeface="TH Niramit AS" pitchFamily="2" charset="-34"/>
              </a:rPr>
              <a:t>	</a:t>
            </a:r>
            <a:r>
              <a:rPr lang="th-TH" b="1" dirty="0" smtClean="0">
                <a:latin typeface="TH Niramit AS" pitchFamily="2" charset="-34"/>
                <a:cs typeface="TH Niramit AS" pitchFamily="2" charset="-34"/>
              </a:rPr>
              <a:t>	ให้สถานศึกษาใช้วิธีการที่หลากหลายในการจัดสรรโอกาสการจัดการศึกษาต่อ และ</a:t>
            </a:r>
            <a:r>
              <a:rPr lang="th-TH" b="1" u="sng" dirty="0" smtClean="0">
                <a:latin typeface="TH Niramit AS" pitchFamily="2" charset="-34"/>
                <a:cs typeface="TH Niramit AS" pitchFamily="2" charset="-34"/>
              </a:rPr>
              <a:t>ให้นำผลประเมินผู้เรียนตามวรรคหนึ่งมาใช้ประกอบการพิจารณาด้วย</a:t>
            </a:r>
            <a:r>
              <a:rPr lang="th-TH" b="1" dirty="0" smtClean="0">
                <a:latin typeface="TH Niramit AS" pitchFamily="2" charset="-34"/>
                <a:cs typeface="TH Niramit AS" pitchFamily="2" charset="-34"/>
              </a:rPr>
              <a:t>”</a:t>
            </a:r>
            <a:endParaRPr lang="th-TH" b="1" dirty="0">
              <a:latin typeface="TH Niramit AS" pitchFamily="2" charset="-34"/>
              <a:cs typeface="TH Niramit AS" pitchFamily="2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b="1" dirty="0" smtClean="0">
                <a:latin typeface="TH Niramit AS" pitchFamily="2" charset="-34"/>
                <a:cs typeface="TH Niramit AS" pitchFamily="2" charset="-34"/>
              </a:rPr>
              <a:t>หลักการและเหตุผลการใช้ผล </a:t>
            </a:r>
            <a:r>
              <a:rPr lang="en-US" b="1" dirty="0" smtClean="0">
                <a:latin typeface="TH Niramit AS" pitchFamily="2" charset="-34"/>
                <a:cs typeface="TH Niramit AS" pitchFamily="2" charset="-34"/>
              </a:rPr>
              <a:t>O-NET</a:t>
            </a:r>
            <a:endParaRPr lang="th-TH" b="1" dirty="0">
              <a:latin typeface="TH Niramit AS" pitchFamily="2" charset="-34"/>
              <a:cs typeface="TH Niramit AS" pitchFamily="2" charset="-34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1357298"/>
            <a:ext cx="7472386" cy="4857784"/>
          </a:xfrm>
        </p:spPr>
        <p:txBody>
          <a:bodyPr>
            <a:noAutofit/>
          </a:bodyPr>
          <a:lstStyle/>
          <a:p>
            <a:r>
              <a:rPr lang="th-TH" b="1" dirty="0" smtClean="0">
                <a:latin typeface="TH Niramit AS" pitchFamily="2" charset="-34"/>
                <a:cs typeface="TH Niramit AS" pitchFamily="2" charset="-34"/>
              </a:rPr>
              <a:t>งานวิจัยของ รศ.ดร.บุญมี  พันธุ์ไทย </a:t>
            </a:r>
          </a:p>
          <a:p>
            <a:pPr>
              <a:buNone/>
            </a:pPr>
            <a:r>
              <a:rPr lang="th-TH" b="1" dirty="0">
                <a:latin typeface="TH Niramit AS" pitchFamily="2" charset="-34"/>
                <a:cs typeface="TH Niramit AS" pitchFamily="2" charset="-34"/>
              </a:rPr>
              <a:t>	</a:t>
            </a:r>
            <a:r>
              <a:rPr lang="th-TH" b="1" dirty="0" smtClean="0">
                <a:latin typeface="TH Niramit AS" pitchFamily="2" charset="-34"/>
                <a:cs typeface="TH Niramit AS" pitchFamily="2" charset="-34"/>
              </a:rPr>
              <a:t>	เรื่อง “ผลการรับรู้ผลของการทดสอบ และแบบแผนการตอบที่มีต่อความคลาดเคลื่อนมาตรฐานของการวัดของแบบทดสอบวัดผลสัมฤทธิ์วิชาคณิตศาสตร์ชั้นมัธยมศึกษาปีที่ ๔” </a:t>
            </a:r>
          </a:p>
          <a:p>
            <a:pPr>
              <a:buNone/>
            </a:pPr>
            <a:r>
              <a:rPr lang="th-TH" b="1" dirty="0">
                <a:latin typeface="TH Niramit AS" pitchFamily="2" charset="-34"/>
                <a:cs typeface="TH Niramit AS" pitchFamily="2" charset="-34"/>
              </a:rPr>
              <a:t>	</a:t>
            </a:r>
            <a:r>
              <a:rPr lang="th-TH" b="1" dirty="0" smtClean="0">
                <a:latin typeface="TH Niramit AS" pitchFamily="2" charset="-34"/>
                <a:cs typeface="TH Niramit AS" pitchFamily="2" charset="-34"/>
              </a:rPr>
              <a:t>	พบว่า การกำหนดให้นักเรียนต้องสอบ </a:t>
            </a:r>
            <a:r>
              <a:rPr lang="en-US" b="1" dirty="0" smtClean="0">
                <a:latin typeface="TH Niramit AS" pitchFamily="2" charset="-34"/>
                <a:cs typeface="TH Niramit AS" pitchFamily="2" charset="-34"/>
              </a:rPr>
              <a:t>O-NET </a:t>
            </a:r>
            <a:r>
              <a:rPr lang="th-TH" b="1" dirty="0" smtClean="0">
                <a:latin typeface="TH Niramit AS" pitchFamily="2" charset="-34"/>
                <a:cs typeface="TH Niramit AS" pitchFamily="2" charset="-34"/>
              </a:rPr>
              <a:t>ทุกคนทำให้นักเรียนตั้งใจและได้คะแนนที่สะท้อนผลสัมฤทธิ์ทางการเรียนของนักเรียนส่งผลให้คะแนน </a:t>
            </a:r>
            <a:r>
              <a:rPr lang="en-US" b="1" dirty="0" smtClean="0">
                <a:latin typeface="TH Niramit AS" pitchFamily="2" charset="-34"/>
                <a:cs typeface="TH Niramit AS" pitchFamily="2" charset="-34"/>
              </a:rPr>
              <a:t>O-NET</a:t>
            </a:r>
            <a:r>
              <a:rPr lang="th-TH" b="1" dirty="0" smtClean="0">
                <a:latin typeface="TH Niramit AS" pitchFamily="2" charset="-34"/>
                <a:cs typeface="TH Niramit AS" pitchFamily="2" charset="-34"/>
              </a:rPr>
              <a:t> มีค่าเฉลี่ยสูงขึ้นสะท้อนผลสัมฤทธิ์ในสภาพจริง</a:t>
            </a:r>
            <a:endParaRPr lang="th-TH" b="1" dirty="0">
              <a:latin typeface="TH Niramit AS" pitchFamily="2" charset="-34"/>
              <a:cs typeface="TH Niramit AS" pitchFamily="2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b="1" dirty="0" smtClean="0">
                <a:latin typeface="TH Niramit AS" pitchFamily="2" charset="-34"/>
                <a:cs typeface="TH Niramit AS" pitchFamily="2" charset="-34"/>
              </a:rPr>
              <a:t>หลักการและเหตุผลการใช้ผล </a:t>
            </a:r>
            <a:r>
              <a:rPr lang="en-US" b="1" dirty="0" smtClean="0">
                <a:latin typeface="TH Niramit AS" pitchFamily="2" charset="-34"/>
                <a:cs typeface="TH Niramit AS" pitchFamily="2" charset="-34"/>
              </a:rPr>
              <a:t>O-NET</a:t>
            </a:r>
            <a:endParaRPr lang="th-TH" b="1" dirty="0">
              <a:latin typeface="TH Niramit AS" pitchFamily="2" charset="-34"/>
              <a:cs typeface="TH Niramit AS" pitchFamily="2" charset="-34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1357298"/>
            <a:ext cx="7472386" cy="4857784"/>
          </a:xfrm>
        </p:spPr>
        <p:txBody>
          <a:bodyPr>
            <a:noAutofit/>
          </a:bodyPr>
          <a:lstStyle/>
          <a:p>
            <a:r>
              <a:rPr lang="th-TH" b="1" dirty="0" smtClean="0">
                <a:latin typeface="TH Niramit AS" pitchFamily="2" charset="-34"/>
                <a:cs typeface="TH Niramit AS" pitchFamily="2" charset="-34"/>
              </a:rPr>
              <a:t>งานวิจัยของ ศ.ดร.ศิริชัย  กาญจนวาศี</a:t>
            </a:r>
          </a:p>
          <a:p>
            <a:pPr>
              <a:buNone/>
            </a:pPr>
            <a:r>
              <a:rPr lang="th-TH" b="1" dirty="0">
                <a:latin typeface="TH Niramit AS" pitchFamily="2" charset="-34"/>
                <a:cs typeface="TH Niramit AS" pitchFamily="2" charset="-34"/>
              </a:rPr>
              <a:t>	</a:t>
            </a:r>
            <a:r>
              <a:rPr lang="th-TH" b="1" dirty="0" smtClean="0">
                <a:latin typeface="TH Niramit AS" pitchFamily="2" charset="-34"/>
                <a:cs typeface="TH Niramit AS" pitchFamily="2" charset="-34"/>
              </a:rPr>
              <a:t>	เรื่อง “การพัฒนาวิธีการปรับเทียบผลการเรียนเฉลี่ยสะสมตามกลุ่มสาระการเรียนรู้โดยใช้คะแนน </a:t>
            </a:r>
            <a:r>
              <a:rPr lang="en-US" b="1" dirty="0" smtClean="0">
                <a:latin typeface="TH Niramit AS" pitchFamily="2" charset="-34"/>
                <a:cs typeface="TH Niramit AS" pitchFamily="2" charset="-34"/>
              </a:rPr>
              <a:t>O-NET</a:t>
            </a:r>
            <a:r>
              <a:rPr lang="th-TH" b="1" dirty="0" smtClean="0">
                <a:latin typeface="TH Niramit AS" pitchFamily="2" charset="-34"/>
                <a:cs typeface="TH Niramit AS" pitchFamily="2" charset="-34"/>
              </a:rPr>
              <a:t> ของนักเรียนมัธยมศึกษาตอนปลาย” </a:t>
            </a:r>
          </a:p>
          <a:p>
            <a:pPr>
              <a:buNone/>
            </a:pPr>
            <a:r>
              <a:rPr lang="th-TH" b="1" dirty="0">
                <a:latin typeface="TH Niramit AS" pitchFamily="2" charset="-34"/>
                <a:cs typeface="TH Niramit AS" pitchFamily="2" charset="-34"/>
              </a:rPr>
              <a:t>	</a:t>
            </a:r>
            <a:r>
              <a:rPr lang="th-TH" b="1" dirty="0" smtClean="0">
                <a:latin typeface="TH Niramit AS" pitchFamily="2" charset="-34"/>
                <a:cs typeface="TH Niramit AS" pitchFamily="2" charset="-34"/>
              </a:rPr>
              <a:t>	พบว่า การประเมินผลการเรียนรู้ในระดับสถานศึกษายังไม่มีเอกภาพ และไม่เป็นมาตรฐานเดียวกันจำเป็นต้องใช้ผลการทดสอบ </a:t>
            </a:r>
            <a:r>
              <a:rPr lang="en-US" b="1" dirty="0" smtClean="0">
                <a:latin typeface="TH Niramit AS" pitchFamily="2" charset="-34"/>
                <a:cs typeface="TH Niramit AS" pitchFamily="2" charset="-34"/>
              </a:rPr>
              <a:t>O-NET </a:t>
            </a:r>
            <a:r>
              <a:rPr lang="th-TH" b="1" dirty="0" smtClean="0">
                <a:latin typeface="TH Niramit AS" pitchFamily="2" charset="-34"/>
                <a:cs typeface="TH Niramit AS" pitchFamily="2" charset="-34"/>
              </a:rPr>
              <a:t>เพื่อเป็นมาตรฐานเดียวกันทั้งประเทศ</a:t>
            </a:r>
            <a:endParaRPr lang="th-TH" b="1" dirty="0">
              <a:latin typeface="TH Niramit AS" pitchFamily="2" charset="-34"/>
              <a:cs typeface="TH Niramit AS" pitchFamily="2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b="1" dirty="0" smtClean="0">
                <a:latin typeface="TH Niramit AS" pitchFamily="2" charset="-34"/>
                <a:cs typeface="TH Niramit AS" pitchFamily="2" charset="-34"/>
              </a:rPr>
              <a:t>ประโยชน์การใช้ผล </a:t>
            </a:r>
            <a:r>
              <a:rPr lang="en-US" b="1" dirty="0" smtClean="0">
                <a:latin typeface="TH Niramit AS" pitchFamily="2" charset="-34"/>
                <a:cs typeface="TH Niramit AS" pitchFamily="2" charset="-34"/>
              </a:rPr>
              <a:t>O-NET</a:t>
            </a:r>
            <a:endParaRPr lang="th-TH" b="1" dirty="0">
              <a:latin typeface="TH Niramit AS" pitchFamily="2" charset="-34"/>
              <a:cs typeface="TH Niramit AS" pitchFamily="2" charset="-34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185857"/>
          </a:xfrm>
        </p:spPr>
        <p:txBody>
          <a:bodyPr>
            <a:noAutofit/>
          </a:bodyPr>
          <a:lstStyle/>
          <a:p>
            <a:r>
              <a:rPr lang="th-TH" b="1" dirty="0" smtClean="0">
                <a:latin typeface="TH Niramit AS" pitchFamily="2" charset="-34"/>
                <a:cs typeface="TH Niramit AS" pitchFamily="2" charset="-34"/>
              </a:rPr>
              <a:t>ครูปรับปรุง/พัฒนา กระบวนการจัดการเรียน การสอน การบริหาร</a:t>
            </a:r>
            <a:endParaRPr lang="th-TH" b="1" dirty="0">
              <a:latin typeface="TH Niramit AS" pitchFamily="2" charset="-34"/>
              <a:cs typeface="TH Niramit AS" pitchFamily="2" charset="-34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428596" y="4000504"/>
            <a:ext cx="8229600" cy="11144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th-TH" sz="3200" b="1" dirty="0" smtClean="0">
                <a:latin typeface="TH Niramit AS" pitchFamily="2" charset="-34"/>
                <a:cs typeface="TH Niramit AS" pitchFamily="2" charset="-34"/>
              </a:rPr>
              <a:t>ช่วย</a:t>
            </a:r>
            <a:r>
              <a:rPr lang="th-TH" sz="3200" b="1" dirty="0">
                <a:latin typeface="TH Niramit AS" pitchFamily="2" charset="-34"/>
                <a:cs typeface="TH Niramit AS" pitchFamily="2" charset="-34"/>
              </a:rPr>
              <a:t>สร้างความกระตือรือร้นให้เด็กสนใจสอบโอเน็ตมากขึ้น</a:t>
            </a:r>
            <a:endParaRPr lang="th-TH" sz="3200" b="1" dirty="0" smtClean="0">
              <a:latin typeface="TH Niramit AS" pitchFamily="2" charset="-34"/>
              <a:cs typeface="TH Niramit AS" pitchFamily="2" charset="-34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th-TH" sz="32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itchFamily="34" charset="0"/>
              <a:ea typeface="+mn-ea"/>
              <a:cs typeface="+mn-cs"/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403832" y="2786058"/>
            <a:ext cx="8229600" cy="118585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th-TH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Niramit AS" pitchFamily="2" charset="-34"/>
                <a:ea typeface="+mn-ea"/>
                <a:cs typeface="TH Niramit AS" pitchFamily="2" charset="-34"/>
              </a:rPr>
              <a:t>การถ่วงดุลผลการเรียน ทำให้คนไทยและการศึกษาไทยมีคุณภาพทัดเทียมกัน และได้มาตรฐานสากล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b="1" dirty="0" smtClean="0">
                <a:latin typeface="TH Niramit AS" pitchFamily="2" charset="-34"/>
                <a:cs typeface="TH Niramit AS" pitchFamily="2" charset="-34"/>
              </a:rPr>
              <a:t>นโยบายการใช้ผล </a:t>
            </a:r>
            <a:r>
              <a:rPr lang="en-US" b="1" dirty="0" smtClean="0">
                <a:latin typeface="TH Niramit AS" pitchFamily="2" charset="-34"/>
                <a:cs typeface="TH Niramit AS" pitchFamily="2" charset="-34"/>
              </a:rPr>
              <a:t>O-NET</a:t>
            </a:r>
            <a:endParaRPr lang="th-TH" b="1" dirty="0">
              <a:latin typeface="TH Niramit AS" pitchFamily="2" charset="-34"/>
              <a:cs typeface="TH Niramit AS" pitchFamily="2" charset="-34"/>
            </a:endParaRP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249681"/>
            <a:ext cx="8229600" cy="2543179"/>
          </a:xfrm>
        </p:spPr>
        <p:txBody>
          <a:bodyPr>
            <a:noAutofit/>
          </a:bodyPr>
          <a:lstStyle/>
          <a:p>
            <a:r>
              <a:rPr lang="th-TH" b="1" dirty="0" smtClean="0">
                <a:latin typeface="TH Niramit AS" pitchFamily="2" charset="-34"/>
                <a:cs typeface="TH Niramit AS" pitchFamily="2" charset="-34"/>
              </a:rPr>
              <a:t>ประกาศกระทรวงศึกษาธิการ เรื่อง การใช้ผลการทดสอบทางการศึกษาระดับชาติขั้นพื้นฐานเป็นองค์ประกอบหนึ่งในการตัดสินผลการเรียนของผู้เรียนที่จบการศึกษาตามหลักสูตรแกนกลางการศึกษาขั้นพื้นฐาน พุทธศักราช ๒๕๕๑        ประกาศ ณ วันที่ ๒๑ มิถุนายน ๒๕๕๕</a:t>
            </a:r>
            <a:endParaRPr lang="th-TH" b="1" dirty="0">
              <a:latin typeface="TH Niramit AS" pitchFamily="2" charset="-34"/>
              <a:cs typeface="TH Niramit AS" pitchFamily="2" charset="-34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403832" y="3842381"/>
            <a:ext cx="8229600" cy="254317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th-TH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Niramit AS" pitchFamily="2" charset="-34"/>
                <a:ea typeface="+mn-ea"/>
                <a:cs typeface="TH Niramit AS" pitchFamily="2" charset="-34"/>
              </a:rPr>
              <a:t>ประกาศกระทรวงศึกษาธิการ เรื่อง การใช้ผลการทดสอบทางการศึกษาระดับชาติขั้นพื้นฐานเป็นองค์ประกอบหนึ่งในการตัดสินผลการเรียนของผู้เรียนที่จบการศึกษาตามหลักสูตรแกนกลางการศึกษาขั้นพื้นฐาน พุทธศักราช ๒๕๕๑ </a:t>
            </a:r>
            <a:r>
              <a:rPr kumimoji="0" lang="th-TH" sz="3200" b="1" i="0" u="sng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Niramit AS" pitchFamily="2" charset="-34"/>
                <a:ea typeface="+mn-ea"/>
                <a:cs typeface="TH Niramit AS" pitchFamily="2" charset="-34"/>
              </a:rPr>
              <a:t>สำหรับกลุ่มเป้าหมายเฉพาะ </a:t>
            </a:r>
            <a:r>
              <a:rPr kumimoji="0" lang="th-TH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Niramit AS" pitchFamily="2" charset="-34"/>
                <a:ea typeface="+mn-ea"/>
                <a:cs typeface="TH Niramit AS" pitchFamily="2" charset="-34"/>
              </a:rPr>
              <a:t>ประกาศ ณ วันที่ ๑๘ กันยายน ๒๕๕๕</a:t>
            </a:r>
            <a:endParaRPr kumimoji="0" lang="th-TH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H Niramit AS" pitchFamily="2" charset="-34"/>
              <a:ea typeface="+mn-ea"/>
              <a:cs typeface="TH Niramit AS" pitchFamily="2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b="1" dirty="0" smtClean="0">
                <a:latin typeface="TH Niramit AS" pitchFamily="2" charset="-34"/>
                <a:cs typeface="TH Niramit AS" pitchFamily="2" charset="-34"/>
              </a:rPr>
              <a:t>นโยบายการใช้ผล </a:t>
            </a:r>
            <a:r>
              <a:rPr lang="en-US" b="1" dirty="0" smtClean="0">
                <a:latin typeface="TH Niramit AS" pitchFamily="2" charset="-34"/>
                <a:cs typeface="TH Niramit AS" pitchFamily="2" charset="-34"/>
              </a:rPr>
              <a:t>O-NET</a:t>
            </a:r>
            <a:endParaRPr lang="th-TH" b="1" dirty="0">
              <a:latin typeface="TH Niramit AS" pitchFamily="2" charset="-34"/>
              <a:cs typeface="TH Niramit AS" pitchFamily="2" charset="-34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/>
        </p:nvGraphicFramePr>
        <p:xfrm>
          <a:off x="714348" y="1397000"/>
          <a:ext cx="7786742" cy="4541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85950"/>
                <a:gridCol w="6000792"/>
              </a:tblGrid>
              <a:tr h="370840">
                <a:tc>
                  <a:txBody>
                    <a:bodyPr/>
                    <a:lstStyle/>
                    <a:p>
                      <a:r>
                        <a:rPr lang="th-TH" sz="3600" b="1" dirty="0" smtClean="0">
                          <a:latin typeface="TH Niramit AS" pitchFamily="2" charset="-34"/>
                          <a:cs typeface="TH Niramit AS" pitchFamily="2" charset="-34"/>
                        </a:rPr>
                        <a:t>ปีการศึกษา</a:t>
                      </a:r>
                      <a:endParaRPr lang="th-TH" sz="3600" b="1" dirty="0">
                        <a:latin typeface="TH Niramit AS" pitchFamily="2" charset="-34"/>
                        <a:cs typeface="TH Niramit AS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600" b="1" dirty="0" smtClean="0">
                          <a:latin typeface="TH Niramit AS" pitchFamily="2" charset="-34"/>
                          <a:cs typeface="TH Niramit AS" pitchFamily="2" charset="-34"/>
                        </a:rPr>
                        <a:t>สัดส่วนคะแนนของผลการประเมินระดับโรงเรียนต่อคะแนนของผลการประเมินระดับชาติ</a:t>
                      </a:r>
                      <a:endParaRPr lang="th-TH" sz="3600" b="1" dirty="0">
                        <a:latin typeface="TH Niramit AS" pitchFamily="2" charset="-34"/>
                        <a:cs typeface="TH Niramit AS" pitchFamily="2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4000" b="1" dirty="0" smtClean="0">
                          <a:latin typeface="TH Niramit AS" pitchFamily="2" charset="-34"/>
                          <a:cs typeface="TH Niramit AS" pitchFamily="2" charset="-34"/>
                        </a:rPr>
                        <a:t>2555</a:t>
                      </a:r>
                      <a:endParaRPr lang="th-TH" sz="4000" b="1" dirty="0">
                        <a:latin typeface="TH Niramit AS" pitchFamily="2" charset="-34"/>
                        <a:cs typeface="TH Niramit AS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b="1" dirty="0" smtClean="0">
                          <a:latin typeface="TH Niramit AS" pitchFamily="2" charset="-34"/>
                          <a:cs typeface="TH Niramit AS" pitchFamily="2" charset="-34"/>
                        </a:rPr>
                        <a:t>80:20</a:t>
                      </a:r>
                      <a:endParaRPr lang="th-TH" sz="4000" b="1" dirty="0">
                        <a:latin typeface="TH Niramit AS" pitchFamily="2" charset="-34"/>
                        <a:cs typeface="TH Niramit AS" pitchFamily="2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4000" b="1" dirty="0" smtClean="0">
                          <a:latin typeface="TH Niramit AS" pitchFamily="2" charset="-34"/>
                          <a:cs typeface="TH Niramit AS" pitchFamily="2" charset="-34"/>
                        </a:rPr>
                        <a:t>2556</a:t>
                      </a:r>
                      <a:endParaRPr lang="th-TH" sz="4000" b="1" dirty="0">
                        <a:latin typeface="TH Niramit AS" pitchFamily="2" charset="-34"/>
                        <a:cs typeface="TH Niramit AS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4000" b="1" dirty="0" smtClean="0">
                          <a:latin typeface="TH Niramit AS" pitchFamily="2" charset="-34"/>
                          <a:cs typeface="TH Niramit AS" pitchFamily="2" charset="-34"/>
                        </a:rPr>
                        <a:t>70:30</a:t>
                      </a:r>
                      <a:endParaRPr lang="th-TH" sz="4000" b="1" dirty="0" smtClean="0">
                        <a:latin typeface="TH Niramit AS" pitchFamily="2" charset="-34"/>
                        <a:cs typeface="TH Niramit AS" pitchFamily="2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4000" b="1" dirty="0" smtClean="0">
                          <a:latin typeface="TH Niramit AS" pitchFamily="2" charset="-34"/>
                          <a:cs typeface="TH Niramit AS" pitchFamily="2" charset="-34"/>
                        </a:rPr>
                        <a:t>2557</a:t>
                      </a:r>
                      <a:endParaRPr lang="th-TH" sz="4000" b="1" dirty="0">
                        <a:latin typeface="TH Niramit AS" pitchFamily="2" charset="-34"/>
                        <a:cs typeface="TH Niramit AS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4000" b="1" dirty="0" smtClean="0">
                          <a:latin typeface="TH Niramit AS" pitchFamily="2" charset="-34"/>
                          <a:cs typeface="TH Niramit AS" pitchFamily="2" charset="-34"/>
                        </a:rPr>
                        <a:t>60:40</a:t>
                      </a:r>
                      <a:endParaRPr lang="th-TH" sz="4000" b="1" dirty="0" smtClean="0">
                        <a:latin typeface="TH Niramit AS" pitchFamily="2" charset="-34"/>
                        <a:cs typeface="TH Niramit AS" pitchFamily="2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4000" b="1" dirty="0" smtClean="0">
                          <a:latin typeface="TH Niramit AS" pitchFamily="2" charset="-34"/>
                          <a:cs typeface="TH Niramit AS" pitchFamily="2" charset="-34"/>
                        </a:rPr>
                        <a:t>2558</a:t>
                      </a:r>
                      <a:endParaRPr lang="th-TH" sz="4000" b="1" dirty="0">
                        <a:latin typeface="TH Niramit AS" pitchFamily="2" charset="-34"/>
                        <a:cs typeface="TH Niramit AS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4000" b="1" dirty="0" smtClean="0">
                          <a:latin typeface="TH Niramit AS" pitchFamily="2" charset="-34"/>
                          <a:cs typeface="TH Niramit AS" pitchFamily="2" charset="-34"/>
                        </a:rPr>
                        <a:t>50:50</a:t>
                      </a:r>
                      <a:endParaRPr lang="th-TH" sz="4000" b="1" dirty="0" smtClean="0">
                        <a:latin typeface="TH Niramit AS" pitchFamily="2" charset="-34"/>
                        <a:cs typeface="TH Niramit AS" pitchFamily="2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342900" lvl="0" indent="-342900">
              <a:spcBef>
                <a:spcPct val="20000"/>
              </a:spcBef>
              <a:defRPr/>
            </a:pPr>
            <a:r>
              <a:rPr lang="th-TH" b="1" dirty="0">
                <a:latin typeface="TH Niramit AS" pitchFamily="2" charset="-34"/>
                <a:cs typeface="TH Niramit AS" pitchFamily="2" charset="-34"/>
              </a:rPr>
              <a:t>แนวทางการคิดผลการ</a:t>
            </a:r>
            <a:r>
              <a:rPr lang="th-TH" b="1" dirty="0" smtClean="0">
                <a:latin typeface="TH Niramit AS" pitchFamily="2" charset="-34"/>
                <a:cs typeface="TH Niramit AS" pitchFamily="2" charset="-34"/>
              </a:rPr>
              <a:t>เรียน</a:t>
            </a:r>
            <a:endParaRPr lang="th-TH" b="1" dirty="0">
              <a:latin typeface="TH Niramit AS" pitchFamily="2" charset="-34"/>
              <a:cs typeface="TH Niramit AS" pitchFamily="2" charset="-34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9078" y="3225156"/>
            <a:ext cx="8229600" cy="1132538"/>
          </a:xfrm>
        </p:spPr>
        <p:txBody>
          <a:bodyPr>
            <a:noAutofit/>
          </a:bodyPr>
          <a:lstStyle/>
          <a:p>
            <a:r>
              <a:rPr lang="th-TH" b="1" dirty="0" smtClean="0">
                <a:latin typeface="TH Niramit AS" pitchFamily="2" charset="-34"/>
                <a:cs typeface="TH Niramit AS" pitchFamily="2" charset="-34"/>
              </a:rPr>
              <a:t>แปลงเวลาเรียนจากจำนวนชั่วโมงเป็นหน่วยน้ำหนัก กำหนด </a:t>
            </a:r>
            <a:r>
              <a:rPr lang="en-US" b="1" dirty="0" smtClean="0">
                <a:latin typeface="TH Niramit AS" pitchFamily="2" charset="-34"/>
                <a:cs typeface="TH Niramit AS" pitchFamily="2" charset="-34"/>
              </a:rPr>
              <a:t>40</a:t>
            </a:r>
            <a:r>
              <a:rPr lang="th-TH" b="1" dirty="0" smtClean="0">
                <a:latin typeface="TH Niramit AS" pitchFamily="2" charset="-34"/>
                <a:cs typeface="TH Niramit AS" pitchFamily="2" charset="-34"/>
              </a:rPr>
              <a:t> ชั่วโมง เท่ากับ </a:t>
            </a:r>
            <a:r>
              <a:rPr lang="en-US" b="1" dirty="0" smtClean="0">
                <a:latin typeface="TH Niramit AS" pitchFamily="2" charset="-34"/>
                <a:cs typeface="TH Niramit AS" pitchFamily="2" charset="-34"/>
              </a:rPr>
              <a:t>1</a:t>
            </a:r>
            <a:r>
              <a:rPr lang="th-TH" b="1" dirty="0" smtClean="0">
                <a:latin typeface="TH Niramit AS" pitchFamily="2" charset="-34"/>
                <a:cs typeface="TH Niramit AS" pitchFamily="2" charset="-34"/>
              </a:rPr>
              <a:t> หน่วยน้ำหนัก</a:t>
            </a:r>
            <a:endParaRPr lang="th-TH" b="1" dirty="0">
              <a:latin typeface="TH Niramit AS" pitchFamily="2" charset="-34"/>
              <a:cs typeface="TH Niramit AS" pitchFamily="2" charset="-34"/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500034" y="1500174"/>
            <a:ext cx="8229600" cy="75722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th-TH" sz="3200" b="1" dirty="0">
                <a:latin typeface="TH Niramit AS" pitchFamily="2" charset="-34"/>
                <a:cs typeface="TH Niramit AS" pitchFamily="2" charset="-34"/>
              </a:rPr>
              <a:t>ใช้ผลคะแนนโอเน็ตเป็นส่วนหนึ่งในการจบการศึกษา ในอัตราส่วนระหว่างผลการเรียนเฉลี่ยสะสมตลอดหลักสูตร (</a:t>
            </a:r>
            <a:r>
              <a:rPr lang="en-US" sz="3200" b="1" dirty="0">
                <a:latin typeface="TH Niramit AS" pitchFamily="2" charset="-34"/>
                <a:cs typeface="TH Niramit AS" pitchFamily="2" charset="-34"/>
              </a:rPr>
              <a:t>GPAX)</a:t>
            </a:r>
            <a:r>
              <a:rPr lang="th-TH" sz="3200" b="1" dirty="0">
                <a:latin typeface="TH Niramit AS" pitchFamily="2" charset="-34"/>
                <a:cs typeface="TH Niramit AS" pitchFamily="2" charset="-34"/>
              </a:rPr>
              <a:t>ต่อผลคะแนนโอเน็ต </a:t>
            </a:r>
            <a:r>
              <a:rPr lang="th-TH" sz="3200" b="1" dirty="0" smtClean="0">
                <a:latin typeface="TH Niramit AS" pitchFamily="2" charset="-34"/>
                <a:cs typeface="TH Niramit AS" pitchFamily="2" charset="-34"/>
              </a:rPr>
              <a:t> 80:20</a:t>
            </a:r>
            <a:endParaRPr kumimoji="0" lang="th-TH" sz="32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H Niramit AS" pitchFamily="2" charset="-34"/>
              <a:cs typeface="TH Niramit AS" pitchFamily="2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342900" lvl="0" indent="-342900">
              <a:spcBef>
                <a:spcPct val="20000"/>
              </a:spcBef>
              <a:defRPr/>
            </a:pPr>
            <a:r>
              <a:rPr lang="th-TH" b="1" dirty="0">
                <a:latin typeface="TH Niramit AS" pitchFamily="2" charset="-34"/>
                <a:cs typeface="TH Niramit AS" pitchFamily="2" charset="-34"/>
              </a:rPr>
              <a:t>แนวทางการคิดผลการ</a:t>
            </a:r>
            <a:r>
              <a:rPr lang="th-TH" b="1" dirty="0" smtClean="0">
                <a:latin typeface="TH Niramit AS" pitchFamily="2" charset="-34"/>
                <a:cs typeface="TH Niramit AS" pitchFamily="2" charset="-34"/>
              </a:rPr>
              <a:t>เรียน</a:t>
            </a:r>
            <a:endParaRPr lang="th-TH" b="1" dirty="0">
              <a:latin typeface="TH Niramit AS" pitchFamily="2" charset="-34"/>
              <a:cs typeface="TH Niramit AS" pitchFamily="2" charset="-34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500034" y="1571612"/>
            <a:ext cx="8229600" cy="47149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th-TH" sz="3600" b="1" dirty="0" smtClean="0">
                <a:latin typeface="TH Niramit AS" pitchFamily="2" charset="-34"/>
                <a:cs typeface="TH Niramit AS" pitchFamily="2" charset="-34"/>
              </a:rPr>
              <a:t>ใช้ผลการเรียน ๘ สาระทั้งรายวิชาพื้นฐานและรายวิชาเพิ่มเติมใน ๓ ชั้นปี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th-TH" sz="3600" b="1" dirty="0" smtClean="0">
                <a:latin typeface="TH Niramit AS" pitchFamily="2" charset="-34"/>
                <a:cs typeface="TH Niramit AS" pitchFamily="2" charset="-34"/>
              </a:rPr>
              <a:t>		ระดับประถมศึกษาใช้ ป.๔-ป.๖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th-TH" sz="3600" b="1" dirty="0" smtClean="0">
                <a:latin typeface="TH Niramit AS" pitchFamily="2" charset="-34"/>
                <a:cs typeface="TH Niramit AS" pitchFamily="2" charset="-34"/>
              </a:rPr>
              <a:t>		ระดับมัธยมศึกษาตอนต้น ใช้ ม.๑-ม.๓</a:t>
            </a:r>
          </a:p>
          <a:p>
            <a:pPr marL="342900" indent="-342900">
              <a:spcBef>
                <a:spcPct val="20000"/>
              </a:spcBef>
            </a:pPr>
            <a:r>
              <a:rPr lang="th-TH" sz="3600" b="1" dirty="0" smtClean="0">
                <a:latin typeface="TH Niramit AS" pitchFamily="2" charset="-34"/>
                <a:cs typeface="TH Niramit AS" pitchFamily="2" charset="-34"/>
              </a:rPr>
              <a:t>		ระดับมัธยมศึกษาตอนปลาย ใช้ ม.๔-ม.๖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lang="th-TH" sz="3200" b="1" dirty="0" smtClean="0">
              <a:latin typeface="Century Gothic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lang="th-TH" sz="3200" b="1" dirty="0" smtClean="0">
              <a:latin typeface="Century Gothic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th-TH" sz="32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itchFamily="34" charset="0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342900" lvl="0" indent="-342900">
              <a:spcBef>
                <a:spcPct val="20000"/>
              </a:spcBef>
              <a:defRPr/>
            </a:pPr>
            <a:r>
              <a:rPr lang="th-TH" b="1" dirty="0">
                <a:latin typeface="TH Niramit AS" pitchFamily="2" charset="-34"/>
                <a:cs typeface="TH Niramit AS" pitchFamily="2" charset="-34"/>
              </a:rPr>
              <a:t>แนวทางการคิดผลการ</a:t>
            </a:r>
            <a:r>
              <a:rPr lang="th-TH" b="1" dirty="0" smtClean="0">
                <a:latin typeface="TH Niramit AS" pitchFamily="2" charset="-34"/>
                <a:cs typeface="TH Niramit AS" pitchFamily="2" charset="-34"/>
              </a:rPr>
              <a:t>เรียน</a:t>
            </a:r>
            <a:endParaRPr lang="th-TH" b="1" dirty="0">
              <a:latin typeface="TH Niramit AS" pitchFamily="2" charset="-34"/>
              <a:cs typeface="TH Niramit AS" pitchFamily="2" charset="-34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428596" y="3273746"/>
            <a:ext cx="8229600" cy="22202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th-TH" sz="3200" b="1" dirty="0" smtClean="0">
                <a:latin typeface="TH Niramit AS" pitchFamily="2" charset="-34"/>
                <a:cs typeface="TH Niramit AS" pitchFamily="2" charset="-34"/>
              </a:rPr>
              <a:t>การคิดหน่วยน้ำหนักของ </a:t>
            </a:r>
            <a:r>
              <a:rPr lang="en-US" sz="3200" b="1" dirty="0" smtClean="0">
                <a:latin typeface="TH Niramit AS" pitchFamily="2" charset="-34"/>
                <a:cs typeface="TH Niramit AS" pitchFamily="2" charset="-34"/>
              </a:rPr>
              <a:t>ONET </a:t>
            </a:r>
            <a:r>
              <a:rPr lang="th-TH" sz="3200" b="1" dirty="0" smtClean="0">
                <a:latin typeface="TH Niramit AS" pitchFamily="2" charset="-34"/>
                <a:cs typeface="TH Niramit AS" pitchFamily="2" charset="-34"/>
              </a:rPr>
              <a:t>คิดจากจำนวนชั่วโมงเรียนตามโครงสร้างเวลาเรียน หลักสูตรแกนกลางการศึกษาขั้นพื้นฐาน พุทธศักราช ๒๕๕๑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lang="th-TH" sz="3200" b="1" dirty="0" smtClean="0">
              <a:latin typeface="Century Gothic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lang="th-TH" sz="3200" b="1" dirty="0" smtClean="0">
              <a:latin typeface="Century Gothic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th-TH" sz="32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itchFamily="34" charset="0"/>
              <a:ea typeface="+mn-ea"/>
              <a:cs typeface="+mn-cs"/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428596" y="2542218"/>
            <a:ext cx="8229600" cy="75722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th-TH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Niramit AS" pitchFamily="2" charset="-34"/>
                <a:cs typeface="TH Niramit AS" pitchFamily="2" charset="-34"/>
              </a:rPr>
              <a:t>ใช้ทศนิยม</a:t>
            </a:r>
            <a:r>
              <a:rPr kumimoji="0" lang="th-TH" sz="32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Niramit AS" pitchFamily="2" charset="-34"/>
                <a:cs typeface="TH Niramit AS" pitchFamily="2" charset="-34"/>
              </a:rPr>
              <a:t> </a:t>
            </a:r>
            <a:r>
              <a:rPr kumimoji="0" lang="en-US" sz="32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Niramit AS" pitchFamily="2" charset="-34"/>
                <a:cs typeface="TH Niramit AS" pitchFamily="2" charset="-34"/>
              </a:rPr>
              <a:t>2</a:t>
            </a:r>
            <a:r>
              <a:rPr kumimoji="0" lang="th-TH" sz="32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Niramit AS" pitchFamily="2" charset="-34"/>
                <a:cs typeface="TH Niramit AS" pitchFamily="2" charset="-34"/>
              </a:rPr>
              <a:t> ตำแหน่ง ตำแหน่งที่ </a:t>
            </a:r>
            <a:r>
              <a:rPr kumimoji="0" lang="en-US" sz="32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Niramit AS" pitchFamily="2" charset="-34"/>
                <a:cs typeface="TH Niramit AS" pitchFamily="2" charset="-34"/>
              </a:rPr>
              <a:t>3</a:t>
            </a:r>
            <a:r>
              <a:rPr kumimoji="0" lang="th-TH" sz="32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Niramit AS" pitchFamily="2" charset="-34"/>
                <a:cs typeface="TH Niramit AS" pitchFamily="2" charset="-34"/>
              </a:rPr>
              <a:t> ให้ปัดทิ้ง</a:t>
            </a:r>
            <a:endParaRPr kumimoji="0" lang="th-TH" sz="32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H Niramit AS" pitchFamily="2" charset="-34"/>
              <a:cs typeface="TH Niramit AS" pitchFamily="2" charset="-34"/>
            </a:endParaRPr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412402" y="1382062"/>
            <a:ext cx="8229600" cy="9944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th-TH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Niramit AS" pitchFamily="2" charset="-34"/>
                <a:cs typeface="TH Niramit AS" pitchFamily="2" charset="-34"/>
              </a:rPr>
              <a:t>กรณีระดับประถมศึกษาให้เปลี่ยนระบบการตัดเกรดจากระบบอื่นเป็นระบบตัวเลข </a:t>
            </a: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Niramit AS" pitchFamily="2" charset="-34"/>
                <a:cs typeface="TH Niramit AS" pitchFamily="2" charset="-34"/>
              </a:rPr>
              <a:t>8</a:t>
            </a:r>
            <a:r>
              <a:rPr kumimoji="0" lang="th-TH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Niramit AS" pitchFamily="2" charset="-34"/>
                <a:cs typeface="TH Niramit AS" pitchFamily="2" charset="-34"/>
              </a:rPr>
              <a:t> ระดับ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th-TH" sz="3600" b="1" dirty="0" smtClean="0">
                <a:latin typeface="TH Niramit AS" pitchFamily="2" charset="-34"/>
                <a:cs typeface="TH Niramit AS" pitchFamily="2" charset="-34"/>
              </a:rPr>
              <a:t>ค่าน้ำหนักของ </a:t>
            </a:r>
            <a:r>
              <a:rPr lang="en-US" sz="3600" b="1" dirty="0" smtClean="0">
                <a:latin typeface="TH Niramit AS" pitchFamily="2" charset="-34"/>
                <a:cs typeface="TH Niramit AS" pitchFamily="2" charset="-34"/>
              </a:rPr>
              <a:t>O-NET </a:t>
            </a:r>
            <a:r>
              <a:rPr lang="th-TH" sz="3600" b="1" dirty="0" smtClean="0">
                <a:latin typeface="TH Niramit AS" pitchFamily="2" charset="-34"/>
                <a:cs typeface="TH Niramit AS" pitchFamily="2" charset="-34"/>
              </a:rPr>
              <a:t>แต่ละกลุ่มสาระการเรียนรู้</a:t>
            </a:r>
            <a:br>
              <a:rPr lang="th-TH" sz="3600" b="1" dirty="0" smtClean="0">
                <a:latin typeface="TH Niramit AS" pitchFamily="2" charset="-34"/>
                <a:cs typeface="TH Niramit AS" pitchFamily="2" charset="-34"/>
              </a:rPr>
            </a:br>
            <a:r>
              <a:rPr lang="th-TH" sz="3600" b="1" dirty="0" smtClean="0">
                <a:latin typeface="TH Niramit AS" pitchFamily="2" charset="-34"/>
                <a:cs typeface="TH Niramit AS" pitchFamily="2" charset="-34"/>
              </a:rPr>
              <a:t>(ตามที่หลักสูตรกำหนด)</a:t>
            </a:r>
            <a:endParaRPr lang="th-TH" sz="3600" b="1" dirty="0">
              <a:latin typeface="TH Niramit AS" pitchFamily="2" charset="-34"/>
              <a:cs typeface="TH Niramit AS" pitchFamily="2" charset="-34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/>
        </p:nvGraphicFramePr>
        <p:xfrm>
          <a:off x="357158" y="1500174"/>
          <a:ext cx="8501089" cy="5029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43304"/>
                <a:gridCol w="1785950"/>
                <a:gridCol w="1500198"/>
                <a:gridCol w="1571637"/>
              </a:tblGrid>
              <a:tr h="370840">
                <a:tc rowSpan="2">
                  <a:txBody>
                    <a:bodyPr/>
                    <a:lstStyle/>
                    <a:p>
                      <a:pPr algn="ctr"/>
                      <a:r>
                        <a:rPr lang="th-TH" sz="2400" b="1" dirty="0" smtClean="0">
                          <a:latin typeface="TH Niramit AS" pitchFamily="2" charset="-34"/>
                          <a:cs typeface="TH Niramit AS" pitchFamily="2" charset="-34"/>
                        </a:rPr>
                        <a:t>กลุ่มสาระ</a:t>
                      </a:r>
                      <a:endParaRPr lang="th-TH" sz="2400" b="1" dirty="0">
                        <a:latin typeface="TH Niramit AS" pitchFamily="2" charset="-34"/>
                        <a:cs typeface="TH Niramit AS" pitchFamily="2" charset="-34"/>
                      </a:endParaRPr>
                    </a:p>
                  </a:txBody>
                  <a:tcPr anchor="ctr"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th-TH" sz="2400" b="1" dirty="0" smtClean="0">
                          <a:latin typeface="TH Niramit AS" pitchFamily="2" charset="-34"/>
                          <a:cs typeface="TH Niramit AS" pitchFamily="2" charset="-34"/>
                        </a:rPr>
                        <a:t>ค่าน้ำหนัก (หน่วยกิต)</a:t>
                      </a:r>
                      <a:r>
                        <a:rPr lang="th-TH" sz="2400" b="1" baseline="0" dirty="0" smtClean="0">
                          <a:latin typeface="TH Niramit AS" pitchFamily="2" charset="-34"/>
                          <a:cs typeface="TH Niramit AS" pitchFamily="2" charset="-34"/>
                        </a:rPr>
                        <a:t> เฉพาะวิชาพื้นฐาน</a:t>
                      </a:r>
                      <a:endParaRPr lang="th-TH" sz="2400" b="1" dirty="0">
                        <a:latin typeface="TH Niramit AS" pitchFamily="2" charset="-34"/>
                        <a:cs typeface="TH Niramit AS" pitchFamily="2" charset="-34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pPr algn="ctr"/>
                      <a:endParaRPr lang="th-TH" sz="4000" b="1" dirty="0">
                        <a:latin typeface="TH Niramit AS" pitchFamily="2" charset="-34"/>
                        <a:cs typeface="TH Niramit AS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 smtClean="0">
                          <a:latin typeface="TH Niramit AS" pitchFamily="2" charset="-34"/>
                          <a:cs typeface="TH Niramit AS" pitchFamily="2" charset="-34"/>
                        </a:rPr>
                        <a:t>ป.</a:t>
                      </a:r>
                      <a:r>
                        <a:rPr lang="en-US" sz="2400" b="1" dirty="0" smtClean="0">
                          <a:latin typeface="TH Niramit AS" pitchFamily="2" charset="-34"/>
                          <a:cs typeface="TH Niramit AS" pitchFamily="2" charset="-34"/>
                        </a:rPr>
                        <a:t>6</a:t>
                      </a:r>
                      <a:endParaRPr lang="th-TH" sz="2400" b="1" dirty="0">
                        <a:latin typeface="TH Niramit AS" pitchFamily="2" charset="-34"/>
                        <a:cs typeface="TH Niramit AS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 smtClean="0">
                          <a:latin typeface="TH Niramit AS" pitchFamily="2" charset="-34"/>
                          <a:cs typeface="TH Niramit AS" pitchFamily="2" charset="-34"/>
                        </a:rPr>
                        <a:t>ม.</a:t>
                      </a:r>
                      <a:r>
                        <a:rPr lang="en-US" sz="2400" b="1" dirty="0" smtClean="0">
                          <a:latin typeface="TH Niramit AS" pitchFamily="2" charset="-34"/>
                          <a:cs typeface="TH Niramit AS" pitchFamily="2" charset="-34"/>
                        </a:rPr>
                        <a:t>3</a:t>
                      </a:r>
                      <a:endParaRPr lang="th-TH" sz="2400" b="1" dirty="0">
                        <a:latin typeface="TH Niramit AS" pitchFamily="2" charset="-34"/>
                        <a:cs typeface="TH Niramit AS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 smtClean="0">
                          <a:latin typeface="TH Niramit AS" pitchFamily="2" charset="-34"/>
                          <a:cs typeface="TH Niramit AS" pitchFamily="2" charset="-34"/>
                        </a:rPr>
                        <a:t>ม.</a:t>
                      </a:r>
                      <a:r>
                        <a:rPr lang="en-US" sz="2400" b="1" dirty="0" smtClean="0">
                          <a:latin typeface="TH Niramit AS" pitchFamily="2" charset="-34"/>
                          <a:cs typeface="TH Niramit AS" pitchFamily="2" charset="-34"/>
                        </a:rPr>
                        <a:t>6</a:t>
                      </a:r>
                      <a:endParaRPr lang="th-TH" sz="2400" b="1" dirty="0">
                        <a:latin typeface="TH Niramit AS" pitchFamily="2" charset="-34"/>
                        <a:cs typeface="TH Niramit AS" pitchFamily="2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th-TH" sz="2400" b="1" dirty="0" smtClean="0">
                          <a:latin typeface="TH Niramit AS" pitchFamily="2" charset="-34"/>
                          <a:cs typeface="TH Niramit AS" pitchFamily="2" charset="-34"/>
                        </a:rPr>
                        <a:t>ภาษาไทย</a:t>
                      </a:r>
                      <a:endParaRPr lang="th-TH" sz="2400" b="1" dirty="0">
                        <a:latin typeface="TH Niramit AS" pitchFamily="2" charset="-34"/>
                        <a:cs typeface="TH Niramit AS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 smtClean="0">
                          <a:latin typeface="TH Niramit AS" pitchFamily="2" charset="-34"/>
                          <a:cs typeface="TH Niramit AS" pitchFamily="2" charset="-34"/>
                        </a:rPr>
                        <a:t>12</a:t>
                      </a:r>
                      <a:endParaRPr lang="th-TH" sz="2400" b="1" dirty="0" smtClean="0">
                        <a:latin typeface="TH Niramit AS" pitchFamily="2" charset="-34"/>
                        <a:cs typeface="TH Niramit AS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 smtClean="0">
                          <a:latin typeface="TH Niramit AS" pitchFamily="2" charset="-34"/>
                          <a:cs typeface="TH Niramit AS" pitchFamily="2" charset="-34"/>
                        </a:rPr>
                        <a:t>9</a:t>
                      </a:r>
                      <a:endParaRPr lang="th-TH" sz="2400" b="1" dirty="0" smtClean="0">
                        <a:latin typeface="TH Niramit AS" pitchFamily="2" charset="-34"/>
                        <a:cs typeface="TH Niramit AS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 smtClean="0">
                          <a:latin typeface="TH Niramit AS" pitchFamily="2" charset="-34"/>
                          <a:cs typeface="TH Niramit AS" pitchFamily="2" charset="-34"/>
                        </a:rPr>
                        <a:t>9</a:t>
                      </a:r>
                      <a:endParaRPr lang="th-TH" sz="2400" b="1" dirty="0" smtClean="0">
                        <a:latin typeface="TH Niramit AS" pitchFamily="2" charset="-34"/>
                        <a:cs typeface="TH Niramit AS" pitchFamily="2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th-TH" sz="2400" b="1" dirty="0" smtClean="0">
                          <a:latin typeface="TH Niramit AS" pitchFamily="2" charset="-34"/>
                          <a:cs typeface="TH Niramit AS" pitchFamily="2" charset="-34"/>
                        </a:rPr>
                        <a:t>คณิตศาสตร์</a:t>
                      </a:r>
                      <a:endParaRPr lang="th-TH" sz="2400" b="1" dirty="0">
                        <a:latin typeface="TH Niramit AS" pitchFamily="2" charset="-34"/>
                        <a:cs typeface="TH Niramit AS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 smtClean="0">
                          <a:latin typeface="TH Niramit AS" pitchFamily="2" charset="-34"/>
                          <a:cs typeface="TH Niramit AS" pitchFamily="2" charset="-34"/>
                        </a:rPr>
                        <a:t>15</a:t>
                      </a:r>
                      <a:endParaRPr lang="th-TH" sz="2400" b="1" dirty="0" smtClean="0">
                        <a:latin typeface="TH Niramit AS" pitchFamily="2" charset="-34"/>
                        <a:cs typeface="TH Niramit AS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 smtClean="0">
                          <a:latin typeface="TH Niramit AS" pitchFamily="2" charset="-34"/>
                          <a:cs typeface="TH Niramit AS" pitchFamily="2" charset="-34"/>
                        </a:rPr>
                        <a:t>9</a:t>
                      </a:r>
                      <a:endParaRPr lang="th-TH" sz="2400" b="1" dirty="0" smtClean="0">
                        <a:latin typeface="TH Niramit AS" pitchFamily="2" charset="-34"/>
                        <a:cs typeface="TH Niramit AS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 smtClean="0">
                          <a:latin typeface="TH Niramit AS" pitchFamily="2" charset="-34"/>
                          <a:cs typeface="TH Niramit AS" pitchFamily="2" charset="-34"/>
                        </a:rPr>
                        <a:t>15</a:t>
                      </a:r>
                      <a:endParaRPr lang="th-TH" sz="2400" b="1" dirty="0" smtClean="0">
                        <a:latin typeface="TH Niramit AS" pitchFamily="2" charset="-34"/>
                        <a:cs typeface="TH Niramit AS" pitchFamily="2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th-TH" sz="2400" b="1" dirty="0" smtClean="0">
                          <a:latin typeface="TH Niramit AS" pitchFamily="2" charset="-34"/>
                          <a:cs typeface="TH Niramit AS" pitchFamily="2" charset="-34"/>
                        </a:rPr>
                        <a:t>วิทยาศาสตร์</a:t>
                      </a:r>
                      <a:endParaRPr lang="th-TH" sz="2400" b="1" dirty="0">
                        <a:latin typeface="TH Niramit AS" pitchFamily="2" charset="-34"/>
                        <a:cs typeface="TH Niramit AS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 smtClean="0">
                          <a:latin typeface="TH Niramit AS" pitchFamily="2" charset="-34"/>
                          <a:cs typeface="TH Niramit AS" pitchFamily="2" charset="-34"/>
                        </a:rPr>
                        <a:t>6</a:t>
                      </a:r>
                      <a:endParaRPr lang="th-TH" sz="2400" b="1" dirty="0" smtClean="0">
                        <a:latin typeface="TH Niramit AS" pitchFamily="2" charset="-34"/>
                        <a:cs typeface="TH Niramit AS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 smtClean="0">
                          <a:latin typeface="TH Niramit AS" pitchFamily="2" charset="-34"/>
                          <a:cs typeface="TH Niramit AS" pitchFamily="2" charset="-34"/>
                        </a:rPr>
                        <a:t>9</a:t>
                      </a:r>
                      <a:endParaRPr lang="th-TH" sz="2400" b="1" dirty="0" smtClean="0">
                        <a:latin typeface="TH Niramit AS" pitchFamily="2" charset="-34"/>
                        <a:cs typeface="TH Niramit AS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 smtClean="0">
                          <a:latin typeface="TH Niramit AS" pitchFamily="2" charset="-34"/>
                          <a:cs typeface="TH Niramit AS" pitchFamily="2" charset="-34"/>
                        </a:rPr>
                        <a:t>15</a:t>
                      </a:r>
                      <a:endParaRPr lang="th-TH" sz="2400" b="1" dirty="0" smtClean="0">
                        <a:latin typeface="TH Niramit AS" pitchFamily="2" charset="-34"/>
                        <a:cs typeface="TH Niramit AS" pitchFamily="2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th-TH" sz="2400" b="1" dirty="0" smtClean="0">
                          <a:latin typeface="TH Niramit AS" pitchFamily="2" charset="-34"/>
                          <a:cs typeface="TH Niramit AS" pitchFamily="2" charset="-34"/>
                        </a:rPr>
                        <a:t>สังคมศึกษา</a:t>
                      </a:r>
                      <a:endParaRPr lang="th-TH" sz="2400" b="1" dirty="0">
                        <a:latin typeface="TH Niramit AS" pitchFamily="2" charset="-34"/>
                        <a:cs typeface="TH Niramit AS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 smtClean="0">
                          <a:latin typeface="TH Niramit AS" pitchFamily="2" charset="-34"/>
                          <a:cs typeface="TH Niramit AS" pitchFamily="2" charset="-34"/>
                        </a:rPr>
                        <a:t>9</a:t>
                      </a:r>
                      <a:endParaRPr lang="th-TH" sz="2400" b="1" dirty="0" smtClean="0">
                        <a:latin typeface="TH Niramit AS" pitchFamily="2" charset="-34"/>
                        <a:cs typeface="TH Niramit AS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 smtClean="0">
                          <a:latin typeface="TH Niramit AS" pitchFamily="2" charset="-34"/>
                          <a:cs typeface="TH Niramit AS" pitchFamily="2" charset="-34"/>
                        </a:rPr>
                        <a:t>12</a:t>
                      </a:r>
                      <a:endParaRPr lang="th-TH" sz="2400" b="1" dirty="0" smtClean="0">
                        <a:latin typeface="TH Niramit AS" pitchFamily="2" charset="-34"/>
                        <a:cs typeface="TH Niramit AS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 smtClean="0">
                          <a:latin typeface="TH Niramit AS" pitchFamily="2" charset="-34"/>
                          <a:cs typeface="TH Niramit AS" pitchFamily="2" charset="-34"/>
                        </a:rPr>
                        <a:t>12</a:t>
                      </a:r>
                      <a:endParaRPr lang="th-TH" sz="2400" b="1" dirty="0" smtClean="0">
                        <a:latin typeface="TH Niramit AS" pitchFamily="2" charset="-34"/>
                        <a:cs typeface="TH Niramit AS" pitchFamily="2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th-TH" sz="2400" b="1" dirty="0" smtClean="0">
                          <a:latin typeface="TH Niramit AS" pitchFamily="2" charset="-34"/>
                          <a:cs typeface="TH Niramit AS" pitchFamily="2" charset="-34"/>
                        </a:rPr>
                        <a:t>สุขศึกษา</a:t>
                      </a:r>
                      <a:r>
                        <a:rPr lang="th-TH" sz="2400" b="1" baseline="0" dirty="0" smtClean="0">
                          <a:latin typeface="TH Niramit AS" pitchFamily="2" charset="-34"/>
                          <a:cs typeface="TH Niramit AS" pitchFamily="2" charset="-34"/>
                        </a:rPr>
                        <a:t> พลศึกษา</a:t>
                      </a:r>
                      <a:endParaRPr lang="th-TH" sz="2400" b="1" dirty="0">
                        <a:latin typeface="TH Niramit AS" pitchFamily="2" charset="-34"/>
                        <a:cs typeface="TH Niramit AS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 smtClean="0">
                          <a:latin typeface="TH Niramit AS" pitchFamily="2" charset="-34"/>
                          <a:cs typeface="TH Niramit AS" pitchFamily="2" charset="-34"/>
                        </a:rPr>
                        <a:t>6</a:t>
                      </a:r>
                      <a:endParaRPr lang="th-TH" sz="2400" b="1" dirty="0" smtClean="0">
                        <a:latin typeface="TH Niramit AS" pitchFamily="2" charset="-34"/>
                        <a:cs typeface="TH Niramit AS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 smtClean="0">
                          <a:latin typeface="TH Niramit AS" pitchFamily="2" charset="-34"/>
                          <a:cs typeface="TH Niramit AS" pitchFamily="2" charset="-34"/>
                        </a:rPr>
                        <a:t>6</a:t>
                      </a:r>
                      <a:endParaRPr lang="th-TH" sz="2400" b="1" dirty="0" smtClean="0">
                        <a:latin typeface="TH Niramit AS" pitchFamily="2" charset="-34"/>
                        <a:cs typeface="TH Niramit AS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 smtClean="0">
                          <a:latin typeface="TH Niramit AS" pitchFamily="2" charset="-34"/>
                          <a:cs typeface="TH Niramit AS" pitchFamily="2" charset="-34"/>
                        </a:rPr>
                        <a:t>6</a:t>
                      </a:r>
                      <a:endParaRPr lang="th-TH" sz="2400" b="1" dirty="0" smtClean="0">
                        <a:latin typeface="TH Niramit AS" pitchFamily="2" charset="-34"/>
                        <a:cs typeface="TH Niramit AS" pitchFamily="2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th-TH" sz="2400" b="1" dirty="0" smtClean="0">
                          <a:latin typeface="TH Niramit AS" pitchFamily="2" charset="-34"/>
                          <a:cs typeface="TH Niramit AS" pitchFamily="2" charset="-34"/>
                        </a:rPr>
                        <a:t>ศิลปะ</a:t>
                      </a:r>
                      <a:endParaRPr lang="th-TH" sz="2400" b="1" dirty="0">
                        <a:latin typeface="TH Niramit AS" pitchFamily="2" charset="-34"/>
                        <a:cs typeface="TH Niramit AS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 smtClean="0">
                          <a:latin typeface="TH Niramit AS" pitchFamily="2" charset="-34"/>
                          <a:cs typeface="TH Niramit AS" pitchFamily="2" charset="-34"/>
                        </a:rPr>
                        <a:t>6</a:t>
                      </a:r>
                      <a:endParaRPr lang="th-TH" sz="2400" b="1" dirty="0" smtClean="0">
                        <a:latin typeface="TH Niramit AS" pitchFamily="2" charset="-34"/>
                        <a:cs typeface="TH Niramit AS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 smtClean="0">
                          <a:latin typeface="TH Niramit AS" pitchFamily="2" charset="-34"/>
                          <a:cs typeface="TH Niramit AS" pitchFamily="2" charset="-34"/>
                        </a:rPr>
                        <a:t>6</a:t>
                      </a:r>
                      <a:endParaRPr lang="th-TH" sz="2400" b="1" dirty="0" smtClean="0">
                        <a:latin typeface="TH Niramit AS" pitchFamily="2" charset="-34"/>
                        <a:cs typeface="TH Niramit AS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 smtClean="0">
                          <a:latin typeface="TH Niramit AS" pitchFamily="2" charset="-34"/>
                          <a:cs typeface="TH Niramit AS" pitchFamily="2" charset="-34"/>
                        </a:rPr>
                        <a:t>6</a:t>
                      </a:r>
                      <a:endParaRPr lang="th-TH" sz="2400" b="1" dirty="0" smtClean="0">
                        <a:latin typeface="TH Niramit AS" pitchFamily="2" charset="-34"/>
                        <a:cs typeface="TH Niramit AS" pitchFamily="2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th-TH" sz="2400" b="1" dirty="0" smtClean="0">
                          <a:latin typeface="TH Niramit AS" pitchFamily="2" charset="-34"/>
                          <a:cs typeface="TH Niramit AS" pitchFamily="2" charset="-34"/>
                        </a:rPr>
                        <a:t>การงานอาชีพ</a:t>
                      </a:r>
                      <a:endParaRPr lang="th-TH" sz="2400" b="1" dirty="0">
                        <a:latin typeface="TH Niramit AS" pitchFamily="2" charset="-34"/>
                        <a:cs typeface="TH Niramit AS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 smtClean="0">
                          <a:latin typeface="TH Niramit AS" pitchFamily="2" charset="-34"/>
                          <a:cs typeface="TH Niramit AS" pitchFamily="2" charset="-34"/>
                        </a:rPr>
                        <a:t>6</a:t>
                      </a:r>
                      <a:endParaRPr lang="th-TH" sz="2400" b="1" dirty="0" smtClean="0">
                        <a:latin typeface="TH Niramit AS" pitchFamily="2" charset="-34"/>
                        <a:cs typeface="TH Niramit AS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 smtClean="0">
                          <a:latin typeface="TH Niramit AS" pitchFamily="2" charset="-34"/>
                          <a:cs typeface="TH Niramit AS" pitchFamily="2" charset="-34"/>
                        </a:rPr>
                        <a:t>6</a:t>
                      </a:r>
                      <a:endParaRPr lang="th-TH" sz="2400" b="1" dirty="0" smtClean="0">
                        <a:latin typeface="TH Niramit AS" pitchFamily="2" charset="-34"/>
                        <a:cs typeface="TH Niramit AS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 smtClean="0">
                          <a:latin typeface="TH Niramit AS" pitchFamily="2" charset="-34"/>
                          <a:cs typeface="TH Niramit AS" pitchFamily="2" charset="-34"/>
                        </a:rPr>
                        <a:t>9</a:t>
                      </a:r>
                      <a:endParaRPr lang="th-TH" sz="2400" b="1" dirty="0" smtClean="0">
                        <a:latin typeface="TH Niramit AS" pitchFamily="2" charset="-34"/>
                        <a:cs typeface="TH Niramit AS" pitchFamily="2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th-TH" sz="2400" b="1" dirty="0" smtClean="0">
                          <a:latin typeface="TH Niramit AS" pitchFamily="2" charset="-34"/>
                          <a:cs typeface="TH Niramit AS" pitchFamily="2" charset="-34"/>
                        </a:rPr>
                        <a:t>ภาษาต่างประเทศ</a:t>
                      </a:r>
                      <a:endParaRPr lang="th-TH" sz="2400" b="1" dirty="0">
                        <a:latin typeface="TH Niramit AS" pitchFamily="2" charset="-34"/>
                        <a:cs typeface="TH Niramit AS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 smtClean="0">
                          <a:latin typeface="TH Niramit AS" pitchFamily="2" charset="-34"/>
                          <a:cs typeface="TH Niramit AS" pitchFamily="2" charset="-34"/>
                        </a:rPr>
                        <a:t>6</a:t>
                      </a:r>
                      <a:endParaRPr lang="th-TH" sz="2400" b="1" dirty="0" smtClean="0">
                        <a:latin typeface="TH Niramit AS" pitchFamily="2" charset="-34"/>
                        <a:cs typeface="TH Niramit AS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 smtClean="0">
                          <a:latin typeface="TH Niramit AS" pitchFamily="2" charset="-34"/>
                          <a:cs typeface="TH Niramit AS" pitchFamily="2" charset="-34"/>
                        </a:rPr>
                        <a:t>6</a:t>
                      </a:r>
                      <a:endParaRPr lang="th-TH" sz="2400" b="1" dirty="0" smtClean="0">
                        <a:latin typeface="TH Niramit AS" pitchFamily="2" charset="-34"/>
                        <a:cs typeface="TH Niramit AS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 smtClean="0">
                          <a:latin typeface="TH Niramit AS" pitchFamily="2" charset="-34"/>
                          <a:cs typeface="TH Niramit AS" pitchFamily="2" charset="-34"/>
                        </a:rPr>
                        <a:t>9</a:t>
                      </a:r>
                      <a:endParaRPr lang="th-TH" sz="2400" b="1" dirty="0" smtClean="0">
                        <a:latin typeface="TH Niramit AS" pitchFamily="2" charset="-34"/>
                        <a:cs typeface="TH Niramit AS" pitchFamily="2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 smtClean="0">
                          <a:latin typeface="TH Niramit AS" pitchFamily="2" charset="-34"/>
                          <a:cs typeface="TH Niramit AS" pitchFamily="2" charset="-34"/>
                        </a:rPr>
                        <a:t>รวม</a:t>
                      </a:r>
                      <a:endParaRPr lang="th-TH" sz="2400" b="1" dirty="0">
                        <a:latin typeface="TH Niramit AS" pitchFamily="2" charset="-34"/>
                        <a:cs typeface="TH Niramit AS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 smtClean="0">
                          <a:latin typeface="TH Niramit AS" pitchFamily="2" charset="-34"/>
                          <a:cs typeface="TH Niramit AS" pitchFamily="2" charset="-34"/>
                        </a:rPr>
                        <a:t>66</a:t>
                      </a:r>
                      <a:endParaRPr lang="th-TH" sz="2400" b="1" dirty="0" smtClean="0">
                        <a:latin typeface="TH Niramit AS" pitchFamily="2" charset="-34"/>
                        <a:cs typeface="TH Niramit AS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 smtClean="0">
                          <a:latin typeface="TH Niramit AS" pitchFamily="2" charset="-34"/>
                          <a:cs typeface="TH Niramit AS" pitchFamily="2" charset="-34"/>
                        </a:rPr>
                        <a:t>66</a:t>
                      </a:r>
                      <a:endParaRPr lang="th-TH" sz="2400" b="1" dirty="0" smtClean="0">
                        <a:latin typeface="TH Niramit AS" pitchFamily="2" charset="-34"/>
                        <a:cs typeface="TH Niramit AS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 smtClean="0">
                          <a:latin typeface="TH Niramit AS" pitchFamily="2" charset="-34"/>
                          <a:cs typeface="TH Niramit AS" pitchFamily="2" charset="-34"/>
                        </a:rPr>
                        <a:t>81</a:t>
                      </a:r>
                      <a:endParaRPr lang="th-TH" sz="2400" b="1" dirty="0" smtClean="0">
                        <a:latin typeface="TH Niramit AS" pitchFamily="2" charset="-34"/>
                        <a:cs typeface="TH Niramit AS" pitchFamily="2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342900" lvl="0" indent="-342900">
              <a:spcBef>
                <a:spcPct val="20000"/>
              </a:spcBef>
              <a:defRPr/>
            </a:pPr>
            <a:r>
              <a:rPr lang="th-TH" b="1" dirty="0">
                <a:latin typeface="TH Niramit AS" pitchFamily="2" charset="-34"/>
                <a:cs typeface="TH Niramit AS" pitchFamily="2" charset="-34"/>
              </a:rPr>
              <a:t>แนวทางการคิดผลการ</a:t>
            </a:r>
            <a:r>
              <a:rPr lang="th-TH" b="1" dirty="0" smtClean="0">
                <a:latin typeface="TH Niramit AS" pitchFamily="2" charset="-34"/>
                <a:cs typeface="TH Niramit AS" pitchFamily="2" charset="-34"/>
              </a:rPr>
              <a:t>เรียน</a:t>
            </a:r>
            <a:endParaRPr lang="th-TH" b="1" dirty="0">
              <a:latin typeface="TH Niramit AS" pitchFamily="2" charset="-34"/>
              <a:cs typeface="TH Niramit AS" pitchFamily="2" charset="-34"/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413356" y="2557458"/>
            <a:ext cx="8229600" cy="213076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th-TH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Niramit AS" pitchFamily="2" charset="-34"/>
                <a:cs typeface="TH Niramit AS" pitchFamily="2" charset="-34"/>
              </a:rPr>
              <a:t>กรณีคิดร้อยละ </a:t>
            </a: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Niramit AS" pitchFamily="2" charset="-34"/>
                <a:cs typeface="TH Niramit AS" pitchFamily="2" charset="-34"/>
              </a:rPr>
              <a:t>80</a:t>
            </a:r>
            <a:r>
              <a:rPr kumimoji="0" lang="th-TH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Niramit AS" pitchFamily="2" charset="-34"/>
                <a:cs typeface="TH Niramit AS" pitchFamily="2" charset="-34"/>
              </a:rPr>
              <a:t> ของผลการเรียนเฉลี่ยของผู้เรียน รวมกับร้อยละ </a:t>
            </a: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Niramit AS" pitchFamily="2" charset="-34"/>
                <a:cs typeface="TH Niramit AS" pitchFamily="2" charset="-34"/>
              </a:rPr>
              <a:t>20</a:t>
            </a:r>
            <a:r>
              <a:rPr kumimoji="0" lang="th-TH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Niramit AS" pitchFamily="2" charset="-34"/>
                <a:cs typeface="TH Niramit AS" pitchFamily="2" charset="-34"/>
              </a:rPr>
              <a:t> ของผลการทดสอบระดับชาติขั้นพื้นฐาน แล้วได้ผลการเรียนเฉลี่ยรวม ต่ำกว่า </a:t>
            </a: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Niramit AS" pitchFamily="2" charset="-34"/>
                <a:cs typeface="TH Niramit AS" pitchFamily="2" charset="-34"/>
              </a:rPr>
              <a:t>1.00</a:t>
            </a:r>
            <a:r>
              <a:rPr kumimoji="0" lang="th-TH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Niramit AS" pitchFamily="2" charset="-34"/>
                <a:cs typeface="TH Niramit AS" pitchFamily="2" charset="-34"/>
              </a:rPr>
              <a:t> ถือว่าเป็นไปตามผลการตัดสินของสถานศึกษา</a:t>
            </a:r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412402" y="1382062"/>
            <a:ext cx="8229600" cy="9944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th-TH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Niramit AS" pitchFamily="2" charset="-34"/>
                <a:cs typeface="TH Niramit AS" pitchFamily="2" charset="-34"/>
              </a:rPr>
              <a:t>กรณีที่ผู้เรียนไม่มีผลการทดสอบทางการศึกษาระดับชาติขั้นพื้นฐาน </a:t>
            </a: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Niramit AS" pitchFamily="2" charset="-34"/>
                <a:cs typeface="TH Niramit AS" pitchFamily="2" charset="-34"/>
              </a:rPr>
              <a:t>(O-NET) </a:t>
            </a:r>
            <a:r>
              <a:rPr kumimoji="0" lang="th-TH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Niramit AS" pitchFamily="2" charset="-34"/>
                <a:cs typeface="TH Niramit AS" pitchFamily="2" charset="-34"/>
              </a:rPr>
              <a:t>ไม่สามารถตัดสินผลการเรียนได้</a:t>
            </a: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373352" y="4605318"/>
            <a:ext cx="8413490" cy="125257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th-TH" sz="3200" b="1" dirty="0" smtClean="0">
                <a:latin typeface="TH Niramit AS" pitchFamily="2" charset="-34"/>
                <a:cs typeface="TH Niramit AS" pitchFamily="2" charset="-34"/>
              </a:rPr>
              <a:t>การคิด </a:t>
            </a: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Niramit AS" pitchFamily="2" charset="-34"/>
                <a:cs typeface="TH Niramit AS" pitchFamily="2" charset="-34"/>
              </a:rPr>
              <a:t>GPAX</a:t>
            </a:r>
            <a:r>
              <a:rPr kumimoji="0" lang="th-TH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Niramit AS" pitchFamily="2" charset="-34"/>
                <a:cs typeface="TH Niramit AS" pitchFamily="2" charset="-34"/>
              </a:rPr>
              <a:t> แบบใหม่นี้</a:t>
            </a:r>
            <a:r>
              <a:rPr kumimoji="0" lang="th-TH" sz="32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Niramit AS" pitchFamily="2" charset="-34"/>
                <a:cs typeface="TH Niramit AS" pitchFamily="2" charset="-34"/>
              </a:rPr>
              <a:t>ยังไม่ใช้</a:t>
            </a:r>
            <a:r>
              <a:rPr kumimoji="0" lang="th-TH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Niramit AS" pitchFamily="2" charset="-34"/>
                <a:cs typeface="TH Niramit AS" pitchFamily="2" charset="-34"/>
              </a:rPr>
              <a:t>เป็นองค์ประกอบหนึ่งในการยื่นเข้าศึกษาต่อระดับมหาวิทยาลัยในระบบ</a:t>
            </a:r>
            <a:r>
              <a:rPr kumimoji="0" lang="th-TH" sz="32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Niramit AS" pitchFamily="2" charset="-34"/>
                <a:cs typeface="TH Niramit AS" pitchFamily="2" charset="-34"/>
              </a:rPr>
              <a:t> </a:t>
            </a:r>
            <a:r>
              <a:rPr kumimoji="0" lang="en-US" sz="32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Niramit AS" pitchFamily="2" charset="-34"/>
                <a:cs typeface="TH Niramit AS" pitchFamily="2" charset="-34"/>
              </a:rPr>
              <a:t>ADMISSIONS </a:t>
            </a:r>
            <a:r>
              <a:rPr kumimoji="0" lang="th-TH" sz="32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Niramit AS" pitchFamily="2" charset="-34"/>
                <a:cs typeface="TH Niramit AS" pitchFamily="2" charset="-34"/>
              </a:rPr>
              <a:t>กลาง</a:t>
            </a:r>
            <a:endParaRPr kumimoji="0" lang="th-TH" sz="32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H Niramit AS" pitchFamily="2" charset="-34"/>
              <a:cs typeface="TH Niramit AS" pitchFamily="2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342900" lvl="0" indent="-342900">
              <a:spcBef>
                <a:spcPct val="20000"/>
              </a:spcBef>
              <a:defRPr/>
            </a:pPr>
            <a:r>
              <a:rPr lang="th-TH" b="1" dirty="0" smtClean="0">
                <a:latin typeface="TH Niramit AS" pitchFamily="2" charset="-34"/>
                <a:cs typeface="TH Niramit AS" pitchFamily="2" charset="-34"/>
              </a:rPr>
              <a:t>การใช้ผลการทดสอบระดับชาติเป็นส่วนหนึ่งของการจบหลักสูตรการศึกษา</a:t>
            </a:r>
            <a:endParaRPr lang="th-TH" b="1" dirty="0">
              <a:latin typeface="TH Niramit AS" pitchFamily="2" charset="-34"/>
              <a:cs typeface="TH Niramit AS" pitchFamily="2" charset="-34"/>
            </a:endParaRPr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428596" y="1928802"/>
            <a:ext cx="8229600" cy="994416"/>
          </a:xfrm>
          <a:prstGeom prst="rect">
            <a:avLst/>
          </a:prstGeom>
          <a:ln>
            <a:solidFill>
              <a:srgbClr val="FF0000"/>
            </a:solidFill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 vert="horz" lIns="91440" tIns="45720" rIns="91440" bIns="45720" rtlCol="0" anchor="ctr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th-TH" sz="4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Niramit AS" pitchFamily="2" charset="-34"/>
                <a:cs typeface="TH Niramit AS" pitchFamily="2" charset="-34"/>
              </a:rPr>
              <a:t>เริ่มใช้ปีการศึกษา ๒๕๕๕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342900" lvl="0" indent="-342900">
              <a:spcBef>
                <a:spcPct val="20000"/>
              </a:spcBef>
              <a:defRPr/>
            </a:pPr>
            <a:r>
              <a:rPr lang="th-TH" b="1" dirty="0">
                <a:latin typeface="TH Niramit AS" pitchFamily="2" charset="-34"/>
                <a:cs typeface="TH Niramit AS" pitchFamily="2" charset="-34"/>
              </a:rPr>
              <a:t>แบบปพ.</a:t>
            </a:r>
            <a:r>
              <a:rPr lang="th-TH" b="1" dirty="0" smtClean="0">
                <a:latin typeface="TH Niramit AS" pitchFamily="2" charset="-34"/>
                <a:cs typeface="TH Niramit AS" pitchFamily="2" charset="-34"/>
              </a:rPr>
              <a:t>๑</a:t>
            </a:r>
            <a:endParaRPr lang="th-TH" b="1" dirty="0">
              <a:latin typeface="TH Niramit AS" pitchFamily="2" charset="-34"/>
              <a:cs typeface="TH Niramit AS" pitchFamily="2" charset="-34"/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428596" y="2542218"/>
            <a:ext cx="8229600" cy="117253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th-TH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Niramit AS" pitchFamily="2" charset="-34"/>
                <a:cs typeface="TH Niramit AS" pitchFamily="2" charset="-34"/>
              </a:rPr>
              <a:t>แบบปพ</a:t>
            </a: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Niramit AS" pitchFamily="2" charset="-34"/>
                <a:cs typeface="TH Niramit AS" pitchFamily="2" charset="-34"/>
              </a:rPr>
              <a:t>.1</a:t>
            </a:r>
            <a:r>
              <a:rPr kumimoji="0" lang="th-TH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Niramit AS" pitchFamily="2" charset="-34"/>
                <a:cs typeface="TH Niramit AS" pitchFamily="2" charset="-34"/>
              </a:rPr>
              <a:t> แบบเขียน ต้องสั่งซื้อใหม่ และส่วนแบบปพ. </a:t>
            </a: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Niramit AS" pitchFamily="2" charset="-34"/>
                <a:cs typeface="TH Niramit AS" pitchFamily="2" charset="-34"/>
              </a:rPr>
              <a:t>1 </a:t>
            </a:r>
            <a:r>
              <a:rPr kumimoji="0" lang="th-TH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Niramit AS" pitchFamily="2" charset="-34"/>
                <a:cs typeface="TH Niramit AS" pitchFamily="2" charset="-34"/>
              </a:rPr>
              <a:t>ที่คงเหลือให้เก็บรักษาไว้ ณ สถานศึกษา</a:t>
            </a:r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412402" y="1382062"/>
            <a:ext cx="8229600" cy="9944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th-TH" sz="3200" b="1" dirty="0" smtClean="0">
                <a:latin typeface="TH Niramit AS" pitchFamily="2" charset="-34"/>
                <a:cs typeface="TH Niramit AS" pitchFamily="2" charset="-34"/>
              </a:rPr>
              <a:t>ปรับแบบปพ.</a:t>
            </a:r>
            <a:r>
              <a:rPr lang="en-US" sz="3200" b="1" dirty="0" smtClean="0">
                <a:latin typeface="TH Niramit AS" pitchFamily="2" charset="-34"/>
                <a:cs typeface="TH Niramit AS" pitchFamily="2" charset="-34"/>
              </a:rPr>
              <a:t>1</a:t>
            </a:r>
            <a:r>
              <a:rPr lang="th-TH" sz="3200" b="1" dirty="0" smtClean="0">
                <a:latin typeface="TH Niramit AS" pitchFamily="2" charset="-34"/>
                <a:cs typeface="TH Niramit AS" pitchFamily="2" charset="-34"/>
              </a:rPr>
              <a:t> ใหม่ ตาม คำสั่งกระทรวงศึกษาธิการ ที่ สพฐ. ๕/๒๕๕๖ สั่ง ณ วันที่ </a:t>
            </a:r>
            <a:r>
              <a:rPr lang="th-TH" sz="3200" b="1" dirty="0" smtClean="0">
                <a:latin typeface="TH Niramit AS" pitchFamily="2" charset="-34"/>
                <a:cs typeface="TH Niramit AS" pitchFamily="2" charset="-34"/>
              </a:rPr>
              <a:t>๔ </a:t>
            </a:r>
            <a:r>
              <a:rPr lang="th-TH" sz="3200" b="1" dirty="0" smtClean="0">
                <a:latin typeface="TH Niramit AS" pitchFamily="2" charset="-34"/>
                <a:cs typeface="TH Niramit AS" pitchFamily="2" charset="-34"/>
              </a:rPr>
              <a:t>มกราคม ๒๕๕๖</a:t>
            </a:r>
            <a:endParaRPr kumimoji="0" lang="th-TH" sz="32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H Niramit AS" pitchFamily="2" charset="-34"/>
              <a:cs typeface="TH Niramit AS" pitchFamily="2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342900" lvl="0" indent="-342900">
              <a:spcBef>
                <a:spcPct val="20000"/>
              </a:spcBef>
              <a:defRPr/>
            </a:pPr>
            <a:r>
              <a:rPr lang="th-TH" b="1" dirty="0">
                <a:latin typeface="TH Niramit AS" pitchFamily="2" charset="-34"/>
                <a:cs typeface="TH Niramit AS" pitchFamily="2" charset="-34"/>
              </a:rPr>
              <a:t>แบบปพ.</a:t>
            </a:r>
            <a:r>
              <a:rPr lang="th-TH" b="1" dirty="0" smtClean="0">
                <a:latin typeface="TH Niramit AS" pitchFamily="2" charset="-34"/>
                <a:cs typeface="TH Niramit AS" pitchFamily="2" charset="-34"/>
              </a:rPr>
              <a:t>๑</a:t>
            </a:r>
            <a:endParaRPr lang="th-TH" b="1" dirty="0">
              <a:latin typeface="TH Niramit AS" pitchFamily="2" charset="-34"/>
              <a:cs typeface="TH Niramit AS" pitchFamily="2" charset="-34"/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500034" y="1428736"/>
            <a:ext cx="8229600" cy="68580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th-TH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Niramit AS" pitchFamily="2" charset="-34"/>
                <a:cs typeface="TH Niramit AS" pitchFamily="2" charset="-34"/>
              </a:rPr>
              <a:t>กรณีชำรุด เสียหาย ให้รายงานต่อหน่วยงานต้นสังกัด</a:t>
            </a: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488602" y="2071678"/>
            <a:ext cx="8229600" cy="107157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th-TH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Niramit AS" pitchFamily="2" charset="-34"/>
                <a:cs typeface="TH Niramit AS" pitchFamily="2" charset="-34"/>
              </a:rPr>
              <a:t>กรณีชำรุด สูญหาย ให้แจ้งความ และตั้งคณะกรรมการสอบสวน แล้วรายงานต่อหน่วยงานต้นสังกัด</a:t>
            </a: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479078" y="3214686"/>
            <a:ext cx="8229600" cy="165733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th-TH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Niramit AS" pitchFamily="2" charset="-34"/>
                <a:cs typeface="TH Niramit AS" pitchFamily="2" charset="-34"/>
              </a:rPr>
              <a:t>เขตพื้นที่ เมื่อได้รับเรื่องให้ตั้งคณะกรรมการพิจารณา และไปตรวจสภาพจริงที่โรงเรียน แล้วรายงานผู้ว่าราชการจังหวัด เพื่อพิจารณาลงนามประกาศยกเลิก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342900" lvl="0" indent="-342900">
              <a:spcBef>
                <a:spcPct val="20000"/>
              </a:spcBef>
              <a:defRPr/>
            </a:pPr>
            <a:r>
              <a:rPr lang="th-TH" b="1" dirty="0">
                <a:latin typeface="TH Niramit AS" pitchFamily="2" charset="-34"/>
                <a:cs typeface="TH Niramit AS" pitchFamily="2" charset="-34"/>
              </a:rPr>
              <a:t>แบบปพ.๑ ใหม่ และแนวทางการกรอก</a:t>
            </a:r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412402" y="1382062"/>
            <a:ext cx="8229600" cy="9944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th-TH" sz="3200" b="1" dirty="0" smtClean="0">
                <a:latin typeface="TH Niramit AS" pitchFamily="2" charset="-34"/>
                <a:cs typeface="TH Niramit AS" pitchFamily="2" charset="-34"/>
              </a:rPr>
              <a:t>แบบปพ.</a:t>
            </a:r>
            <a:r>
              <a:rPr lang="en-US" sz="3200" b="1" dirty="0" smtClean="0">
                <a:latin typeface="TH Niramit AS" pitchFamily="2" charset="-34"/>
                <a:cs typeface="TH Niramit AS" pitchFamily="2" charset="-34"/>
              </a:rPr>
              <a:t>1</a:t>
            </a:r>
            <a:r>
              <a:rPr lang="th-TH" sz="3200" b="1" dirty="0" smtClean="0">
                <a:latin typeface="TH Niramit AS" pitchFamily="2" charset="-34"/>
                <a:cs typeface="TH Niramit AS" pitchFamily="2" charset="-34"/>
              </a:rPr>
              <a:t> แบบพิมพ์ยังคงใช้ได้ แต่ต้องปรับแบบฟอร์มการพิมพ์ให้ตรงตามที่กระทรวงศึกษาธิการกำหนด</a:t>
            </a:r>
            <a:endParaRPr kumimoji="0" lang="th-TH" sz="32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H Niramit AS" pitchFamily="2" charset="-34"/>
              <a:cs typeface="TH Niramit AS" pitchFamily="2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342900" lvl="0" indent="-342900">
              <a:spcBef>
                <a:spcPct val="20000"/>
              </a:spcBef>
              <a:defRPr/>
            </a:pPr>
            <a:r>
              <a:rPr lang="th-TH" b="1" dirty="0">
                <a:latin typeface="TH Niramit AS" pitchFamily="2" charset="-34"/>
                <a:cs typeface="TH Niramit AS" pitchFamily="2" charset="-34"/>
              </a:rPr>
              <a:t>แบบปพ.๑ ใหม่ และแนวทางการกรอก</a:t>
            </a:r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412402" y="1382062"/>
            <a:ext cx="8229600" cy="433295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th-TH" sz="3200" b="1" dirty="0" smtClean="0">
                <a:latin typeface="TH Niramit AS" pitchFamily="2" charset="-34"/>
                <a:cs typeface="TH Niramit AS" pitchFamily="2" charset="-34"/>
              </a:rPr>
              <a:t>โรงเรียนมาตรฐานสากลให้กรอกรายวิชาเพิ่มเติม “การศึกษาค้นคว้าด้วยตนเอง </a:t>
            </a:r>
            <a:r>
              <a:rPr lang="en-US" sz="3200" b="1" dirty="0" smtClean="0">
                <a:latin typeface="TH Niramit AS" pitchFamily="2" charset="-34"/>
                <a:cs typeface="TH Niramit AS" pitchFamily="2" charset="-34"/>
              </a:rPr>
              <a:t>(IS)</a:t>
            </a:r>
            <a:r>
              <a:rPr lang="th-TH" sz="3200" b="1" dirty="0" smtClean="0">
                <a:latin typeface="TH Niramit AS" pitchFamily="2" charset="-34"/>
                <a:cs typeface="TH Niramit AS" pitchFamily="2" charset="-34"/>
              </a:rPr>
              <a:t> และให้ระบุข้อความลงในช่องหมายเหตุ ดังนี้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th-TH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Niramit AS" pitchFamily="2" charset="-34"/>
                <a:cs typeface="TH Niramit AS" pitchFamily="2" charset="-34"/>
              </a:rPr>
              <a:t>	</a:t>
            </a:r>
            <a:r>
              <a:rPr kumimoji="0" lang="th-TH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Niramit AS" pitchFamily="2" charset="-34"/>
                <a:cs typeface="TH Niramit AS" pitchFamily="2" charset="-34"/>
              </a:rPr>
              <a:t>“เป็นโรงเรียนมาตรฐานสากลตามประกาศ สพฐ”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342900" lvl="0" indent="-342900">
              <a:spcBef>
                <a:spcPct val="20000"/>
              </a:spcBef>
              <a:defRPr/>
            </a:pPr>
            <a:r>
              <a:rPr lang="th-TH" b="1" dirty="0" smtClean="0">
                <a:latin typeface="TH Niramit AS" pitchFamily="2" charset="-34"/>
                <a:cs typeface="TH Niramit AS" pitchFamily="2" charset="-34"/>
              </a:rPr>
              <a:t>การลงรหัสวิชา</a:t>
            </a:r>
            <a:r>
              <a:rPr lang="th-TH" b="1" dirty="0">
                <a:latin typeface="TH Niramit AS" pitchFamily="2" charset="-34"/>
                <a:cs typeface="TH Niramit AS" pitchFamily="2" charset="-34"/>
              </a:rPr>
              <a:t>การศึกษาค้นคว้าด้วยตนเอง </a:t>
            </a:r>
            <a:r>
              <a:rPr lang="en-US" b="1" dirty="0">
                <a:latin typeface="TH Niramit AS" pitchFamily="2" charset="-34"/>
                <a:cs typeface="TH Niramit AS" pitchFamily="2" charset="-34"/>
              </a:rPr>
              <a:t>(IS)</a:t>
            </a:r>
            <a:endParaRPr lang="th-TH" b="1" dirty="0">
              <a:latin typeface="TH Niramit AS" pitchFamily="2" charset="-34"/>
              <a:cs typeface="TH Niramit AS" pitchFamily="2" charset="-34"/>
            </a:endParaRPr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412402" y="1382062"/>
            <a:ext cx="8229600" cy="433295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>
              <a:buFont typeface="Wingdings"/>
              <a:buChar char="v"/>
            </a:pPr>
            <a:r>
              <a:rPr lang="th-TH" sz="3200" b="1" dirty="0" smtClean="0">
                <a:latin typeface="TH Niramit AS" pitchFamily="2" charset="-34"/>
                <a:cs typeface="TH Niramit AS" pitchFamily="2" charset="-34"/>
              </a:rPr>
              <a:t>รหัส</a:t>
            </a:r>
            <a:r>
              <a:rPr lang="th-TH" sz="3200" b="1" dirty="0">
                <a:latin typeface="TH Niramit AS" pitchFamily="2" charset="-34"/>
                <a:cs typeface="TH Niramit AS" pitchFamily="2" charset="-34"/>
              </a:rPr>
              <a:t>วิชามี หกหลัก เช่น </a:t>
            </a:r>
            <a:r>
              <a:rPr lang="en-US" sz="3200" b="1" dirty="0">
                <a:latin typeface="TH Niramit AS" pitchFamily="2" charset="-34"/>
                <a:cs typeface="TH Niramit AS" pitchFamily="2" charset="-34"/>
              </a:rPr>
              <a:t>I</a:t>
            </a:r>
            <a:r>
              <a:rPr lang="th-TH" sz="3200" b="1" dirty="0" smtClean="0">
                <a:latin typeface="TH Niramit AS" pitchFamily="2" charset="-34"/>
                <a:cs typeface="TH Niramit AS" pitchFamily="2" charset="-34"/>
              </a:rPr>
              <a:t>๒๐๒๐๑</a:t>
            </a:r>
            <a:endParaRPr lang="th-TH" sz="3200" b="1" dirty="0">
              <a:latin typeface="TH Niramit AS" pitchFamily="2" charset="-34"/>
              <a:cs typeface="TH Niramit AS" pitchFamily="2" charset="-34"/>
            </a:endParaRPr>
          </a:p>
          <a:p>
            <a:r>
              <a:rPr lang="th-TH" sz="3200" b="1" dirty="0" smtClean="0">
                <a:latin typeface="TH Niramit AS" pitchFamily="2" charset="-34"/>
                <a:cs typeface="TH Niramit AS" pitchFamily="2" charset="-34"/>
              </a:rPr>
              <a:t>	</a:t>
            </a:r>
            <a:r>
              <a:rPr lang="th-TH" sz="3200" b="1" dirty="0" smtClean="0">
                <a:latin typeface="TH Niramit AS" pitchFamily="2" charset="-34"/>
                <a:cs typeface="TH Niramit AS" pitchFamily="2" charset="-34"/>
                <a:sym typeface="Wingdings"/>
              </a:rPr>
              <a:t> </a:t>
            </a:r>
            <a:r>
              <a:rPr lang="th-TH" sz="3200" b="1" dirty="0" smtClean="0">
                <a:latin typeface="TH Niramit AS" pitchFamily="2" charset="-34"/>
                <a:cs typeface="TH Niramit AS" pitchFamily="2" charset="-34"/>
              </a:rPr>
              <a:t>ตัวอักษรหลักที่หนึ่งให้ขึ้นต้นด้วยตัว </a:t>
            </a:r>
            <a:r>
              <a:rPr lang="en-US" sz="3200" b="1" dirty="0" smtClean="0">
                <a:latin typeface="TH Niramit AS" pitchFamily="2" charset="-34"/>
                <a:cs typeface="TH Niramit AS" pitchFamily="2" charset="-34"/>
              </a:rPr>
              <a:t>I </a:t>
            </a:r>
            <a:r>
              <a:rPr lang="th-TH" sz="3200" b="1" dirty="0" smtClean="0">
                <a:latin typeface="TH Niramit AS" pitchFamily="2" charset="-34"/>
                <a:cs typeface="TH Niramit AS" pitchFamily="2" charset="-34"/>
              </a:rPr>
              <a:t>หมายถึง </a:t>
            </a:r>
          </a:p>
          <a:p>
            <a:r>
              <a:rPr lang="th-TH" sz="3200" b="1" dirty="0">
                <a:latin typeface="TH Niramit AS" pitchFamily="2" charset="-34"/>
                <a:cs typeface="TH Niramit AS" pitchFamily="2" charset="-34"/>
              </a:rPr>
              <a:t> </a:t>
            </a:r>
            <a:r>
              <a:rPr lang="th-TH" sz="3200" b="1" dirty="0" smtClean="0">
                <a:latin typeface="TH Niramit AS" pitchFamily="2" charset="-34"/>
                <a:cs typeface="TH Niramit AS" pitchFamily="2" charset="-34"/>
              </a:rPr>
              <a:t>                 วิชาศึกษาค้นคว้าอิสระ</a:t>
            </a:r>
            <a:endParaRPr lang="en-US" sz="3200" b="1" dirty="0" smtClean="0">
              <a:latin typeface="TH Niramit AS" pitchFamily="2" charset="-34"/>
              <a:cs typeface="TH Niramit AS" pitchFamily="2" charset="-34"/>
            </a:endParaRPr>
          </a:p>
          <a:p>
            <a:r>
              <a:rPr lang="th-TH" sz="3200" b="1" dirty="0" smtClean="0">
                <a:latin typeface="TH Niramit AS" pitchFamily="2" charset="-34"/>
                <a:cs typeface="TH Niramit AS" pitchFamily="2" charset="-34"/>
                <a:sym typeface="Wingdings"/>
              </a:rPr>
              <a:t>	 </a:t>
            </a:r>
            <a:r>
              <a:rPr lang="th-TH" sz="3200" b="1" dirty="0" smtClean="0">
                <a:latin typeface="TH Niramit AS" pitchFamily="2" charset="-34"/>
                <a:cs typeface="TH Niramit AS" pitchFamily="2" charset="-34"/>
              </a:rPr>
              <a:t>ตัวอักษรหลักที่สอง หมายถึง ระดับชั้นที่สอน</a:t>
            </a:r>
            <a:endParaRPr lang="en-US" sz="3200" b="1" dirty="0" smtClean="0">
              <a:latin typeface="TH Niramit AS" pitchFamily="2" charset="-34"/>
              <a:cs typeface="TH Niramit AS" pitchFamily="2" charset="-34"/>
            </a:endParaRPr>
          </a:p>
          <a:p>
            <a:r>
              <a:rPr lang="th-TH" sz="3200" b="1" dirty="0" smtClean="0">
                <a:latin typeface="TH Niramit AS" pitchFamily="2" charset="-34"/>
                <a:cs typeface="TH Niramit AS" pitchFamily="2" charset="-34"/>
                <a:sym typeface="Wingdings"/>
              </a:rPr>
              <a:t>	 </a:t>
            </a:r>
            <a:r>
              <a:rPr lang="th-TH" sz="3200" b="1" dirty="0" smtClean="0">
                <a:latin typeface="TH Niramit AS" pitchFamily="2" charset="-34"/>
                <a:cs typeface="TH Niramit AS" pitchFamily="2" charset="-34"/>
              </a:rPr>
              <a:t>ตัว</a:t>
            </a:r>
            <a:r>
              <a:rPr lang="th-TH" sz="3200" b="1" dirty="0">
                <a:latin typeface="TH Niramit AS" pitchFamily="2" charset="-34"/>
                <a:cs typeface="TH Niramit AS" pitchFamily="2" charset="-34"/>
              </a:rPr>
              <a:t>อักษรหลักที่สาม หมายถึง ชั้นปีที่เปิดสอน</a:t>
            </a:r>
            <a:endParaRPr lang="en-US" sz="3200" b="1" dirty="0">
              <a:latin typeface="TH Niramit AS" pitchFamily="2" charset="-34"/>
              <a:cs typeface="TH Niramit AS" pitchFamily="2" charset="-34"/>
            </a:endParaRPr>
          </a:p>
          <a:p>
            <a:r>
              <a:rPr lang="th-TH" sz="3200" b="1" dirty="0" smtClean="0">
                <a:latin typeface="TH Niramit AS" pitchFamily="2" charset="-34"/>
                <a:cs typeface="TH Niramit AS" pitchFamily="2" charset="-34"/>
                <a:sym typeface="Wingdings"/>
              </a:rPr>
              <a:t>	 </a:t>
            </a:r>
            <a:r>
              <a:rPr lang="th-TH" sz="3200" b="1" dirty="0" smtClean="0">
                <a:latin typeface="TH Niramit AS" pitchFamily="2" charset="-34"/>
                <a:cs typeface="TH Niramit AS" pitchFamily="2" charset="-34"/>
              </a:rPr>
              <a:t>ตัว</a:t>
            </a:r>
            <a:r>
              <a:rPr lang="th-TH" sz="3200" b="1" dirty="0">
                <a:latin typeface="TH Niramit AS" pitchFamily="2" charset="-34"/>
                <a:cs typeface="TH Niramit AS" pitchFamily="2" charset="-34"/>
              </a:rPr>
              <a:t>อักษรหลักที่สี่ หมายถึง ประเภทวิชาที่เปิด</a:t>
            </a:r>
            <a:r>
              <a:rPr lang="th-TH" sz="3200" b="1" dirty="0" smtClean="0">
                <a:latin typeface="TH Niramit AS" pitchFamily="2" charset="-34"/>
                <a:cs typeface="TH Niramit AS" pitchFamily="2" charset="-34"/>
              </a:rPr>
              <a:t>สอน</a:t>
            </a:r>
          </a:p>
          <a:p>
            <a:r>
              <a:rPr lang="th-TH" sz="3200" b="1" dirty="0">
                <a:latin typeface="TH Niramit AS" pitchFamily="2" charset="-34"/>
                <a:cs typeface="TH Niramit AS" pitchFamily="2" charset="-34"/>
              </a:rPr>
              <a:t> </a:t>
            </a:r>
            <a:r>
              <a:rPr lang="th-TH" sz="3200" b="1" dirty="0" smtClean="0">
                <a:latin typeface="TH Niramit AS" pitchFamily="2" charset="-34"/>
                <a:cs typeface="TH Niramit AS" pitchFamily="2" charset="-34"/>
              </a:rPr>
              <a:t>                  </a:t>
            </a:r>
            <a:r>
              <a:rPr lang="th-TH" sz="3200" b="1" dirty="0">
                <a:latin typeface="TH Niramit AS" pitchFamily="2" charset="-34"/>
                <a:cs typeface="TH Niramit AS" pitchFamily="2" charset="-34"/>
              </a:rPr>
              <a:t>โดยกำหนดให้เลข ๒ แทน ประเภทวิชาเพิ่มเติม </a:t>
            </a:r>
            <a:endParaRPr lang="th-TH" sz="3200" b="1" dirty="0" smtClean="0">
              <a:latin typeface="TH Niramit AS" pitchFamily="2" charset="-34"/>
              <a:cs typeface="TH Niramit AS" pitchFamily="2" charset="-34"/>
            </a:endParaRPr>
          </a:p>
          <a:p>
            <a:r>
              <a:rPr lang="th-TH" sz="3200" b="1" dirty="0">
                <a:latin typeface="TH Niramit AS" pitchFamily="2" charset="-34"/>
                <a:cs typeface="TH Niramit AS" pitchFamily="2" charset="-34"/>
              </a:rPr>
              <a:t> </a:t>
            </a:r>
            <a:r>
              <a:rPr lang="th-TH" sz="3200" b="1" dirty="0" smtClean="0">
                <a:latin typeface="TH Niramit AS" pitchFamily="2" charset="-34"/>
                <a:cs typeface="TH Niramit AS" pitchFamily="2" charset="-34"/>
              </a:rPr>
              <a:t>                  และ</a:t>
            </a:r>
            <a:r>
              <a:rPr lang="th-TH" sz="3200" b="1" dirty="0">
                <a:latin typeface="TH Niramit AS" pitchFamily="2" charset="-34"/>
                <a:cs typeface="TH Niramit AS" pitchFamily="2" charset="-34"/>
              </a:rPr>
              <a:t>เลข ๙ แทนประเภทวิชากิจกรรม</a:t>
            </a:r>
            <a:r>
              <a:rPr lang="en-US" sz="3200" b="1" dirty="0">
                <a:latin typeface="TH Niramit AS" pitchFamily="2" charset="-34"/>
                <a:cs typeface="TH Niramit AS" pitchFamily="2" charset="-34"/>
              </a:rPr>
              <a:t> </a:t>
            </a:r>
          </a:p>
          <a:p>
            <a:r>
              <a:rPr lang="th-TH" sz="3200" b="1" dirty="0" smtClean="0">
                <a:latin typeface="TH Niramit AS" pitchFamily="2" charset="-34"/>
                <a:cs typeface="TH Niramit AS" pitchFamily="2" charset="-34"/>
                <a:sym typeface="Wingdings"/>
              </a:rPr>
              <a:t>	 </a:t>
            </a:r>
            <a:r>
              <a:rPr lang="th-TH" sz="3200" b="1" dirty="0" smtClean="0">
                <a:latin typeface="TH Niramit AS" pitchFamily="2" charset="-34"/>
                <a:cs typeface="TH Niramit AS" pitchFamily="2" charset="-34"/>
              </a:rPr>
              <a:t>ตัว</a:t>
            </a:r>
            <a:r>
              <a:rPr lang="th-TH" sz="3200" b="1" dirty="0">
                <a:latin typeface="TH Niramit AS" pitchFamily="2" charset="-34"/>
                <a:cs typeface="TH Niramit AS" pitchFamily="2" charset="-34"/>
              </a:rPr>
              <a:t>อักษรหลักที่ห้าและหก หมายถึง ลำดับที่ของวิชา</a:t>
            </a:r>
            <a:endParaRPr lang="en-US" sz="3200" b="1" dirty="0">
              <a:latin typeface="TH Niramit AS" pitchFamily="2" charset="-34"/>
              <a:cs typeface="TH Niramit AS" pitchFamily="2" charset="-34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th-TH" sz="32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H Niramit AS" pitchFamily="2" charset="-34"/>
              <a:cs typeface="TH Niramit AS" pitchFamily="2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342900" lvl="0" indent="-342900">
              <a:spcBef>
                <a:spcPct val="20000"/>
              </a:spcBef>
              <a:defRPr/>
            </a:pPr>
            <a:r>
              <a:rPr lang="th-TH" b="1" dirty="0" smtClean="0">
                <a:latin typeface="TH Niramit AS" pitchFamily="2" charset="-34"/>
                <a:cs typeface="TH Niramit AS" pitchFamily="2" charset="-34"/>
              </a:rPr>
              <a:t>กลุ่มเป้าหมายเฉพาะ</a:t>
            </a:r>
            <a:endParaRPr lang="th-TH" b="1" dirty="0">
              <a:latin typeface="TH Niramit AS" pitchFamily="2" charset="-34"/>
              <a:cs typeface="TH Niramit AS" pitchFamily="2" charset="-34"/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413356" y="2557458"/>
            <a:ext cx="8229600" cy="213076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th-TH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Niramit AS" pitchFamily="2" charset="-34"/>
                <a:cs typeface="TH Niramit AS" pitchFamily="2" charset="-34"/>
              </a:rPr>
              <a:t>ใช้ผลการทดสอบ </a:t>
            </a: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Niramit AS" pitchFamily="2" charset="-34"/>
                <a:cs typeface="TH Niramit AS" pitchFamily="2" charset="-34"/>
              </a:rPr>
              <a:t>O-NET </a:t>
            </a:r>
            <a:r>
              <a:rPr kumimoji="0" lang="th-TH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Niramit AS" pitchFamily="2" charset="-34"/>
                <a:cs typeface="TH Niramit AS" pitchFamily="2" charset="-34"/>
              </a:rPr>
              <a:t>เป็นองค์ประกอบหนึ่งในการตัดสินผลการเรียนของผู้เรียนที่จบการศึกษาตามหลักสูตรแกนกลางการศึกษาขั้นพื้นฐาน</a:t>
            </a:r>
            <a:r>
              <a:rPr kumimoji="0" lang="th-TH" sz="32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Niramit AS" pitchFamily="2" charset="-34"/>
                <a:cs typeface="TH Niramit AS" pitchFamily="2" charset="-34"/>
              </a:rPr>
              <a:t> พุทธศักราช ๒๕๕๑</a:t>
            </a:r>
            <a:endParaRPr kumimoji="0" lang="th-TH" sz="32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H Niramit AS" pitchFamily="2" charset="-34"/>
              <a:cs typeface="TH Niramit AS" pitchFamily="2" charset="-34"/>
            </a:endParaRPr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412402" y="1382062"/>
            <a:ext cx="8229600" cy="9944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th-TH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Niramit AS" pitchFamily="2" charset="-34"/>
                <a:cs typeface="TH Niramit AS" pitchFamily="2" charset="-34"/>
              </a:rPr>
              <a:t>เป็นทางเลือกในการจัดให้ผู้เรียนได้รับการทดสอบ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342900" lvl="0" indent="-342900">
              <a:spcBef>
                <a:spcPct val="20000"/>
              </a:spcBef>
              <a:defRPr/>
            </a:pPr>
            <a:r>
              <a:rPr lang="th-TH" b="1" dirty="0" smtClean="0">
                <a:latin typeface="TH Niramit AS" pitchFamily="2" charset="-34"/>
                <a:cs typeface="TH Niramit AS" pitchFamily="2" charset="-34"/>
              </a:rPr>
              <a:t>กรณีเทียบโอน</a:t>
            </a:r>
            <a:endParaRPr lang="th-TH" b="1" dirty="0">
              <a:latin typeface="TH Niramit AS" pitchFamily="2" charset="-34"/>
              <a:cs typeface="TH Niramit AS" pitchFamily="2" charset="-34"/>
            </a:endParaRPr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412402" y="1382062"/>
            <a:ext cx="8229600" cy="433295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th-TH" sz="3200" b="1" noProof="0" dirty="0" smtClean="0">
                <a:latin typeface="TH Niramit AS" pitchFamily="2" charset="-34"/>
                <a:cs typeface="TH Niramit AS" pitchFamily="2" charset="-34"/>
              </a:rPr>
              <a:t>เทียบโอนเฉพาะหน่วยน้ำหนัก ไม่เทียบโอนผลการเรียน เพื่อตรวจสอบว่า เรียนครบหลักสูตรตามที่กำหนดหรือไม่</a:t>
            </a:r>
            <a:endParaRPr kumimoji="0" lang="th-TH" sz="32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H Niramit AS" pitchFamily="2" charset="-34"/>
              <a:cs typeface="TH Niramit AS" pitchFamily="2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221</TotalTime>
  <Words>860</Words>
  <Application>Microsoft Office PowerPoint</Application>
  <PresentationFormat>On-screen Show (4:3)</PresentationFormat>
  <Paragraphs>131</Paragraphs>
  <Slides>22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Office Theme</vt:lpstr>
      <vt:lpstr>การใช้ผลการทดสอบทางการศึกษาระดับชาติ        ขั้นพื้นฐานเป็นองค์ประกอบหนึ่งในการตัดสิน ผลการเรียนของผู้เรียนที่จบการศึกษาตามหลักสูตรแกนกลางการศึกษาขั้นพื้นฐาน พุทธศักราช ๒๕๕๑</vt:lpstr>
      <vt:lpstr>ประเด็นการนำเสนอ</vt:lpstr>
      <vt:lpstr>หลักการและเหตุผลการใช้ผล O-NET</vt:lpstr>
      <vt:lpstr>หลักการและเหตุผลการใช้ผล O-NET</vt:lpstr>
      <vt:lpstr>หลักการและเหตุผลการใช้ผล O-NET</vt:lpstr>
      <vt:lpstr>หลักการและเหตุผลการใช้ผล O-NET</vt:lpstr>
      <vt:lpstr>ประโยชน์การใช้ผล O-NET</vt:lpstr>
      <vt:lpstr>นโยบายการใช้ผล O-NET</vt:lpstr>
      <vt:lpstr>นโยบายการใช้ผล O-NET</vt:lpstr>
      <vt:lpstr>แนวทางการคิดผลการเรียน</vt:lpstr>
      <vt:lpstr>แนวทางการคิดผลการเรียน</vt:lpstr>
      <vt:lpstr>แนวทางการคิดผลการเรียน</vt:lpstr>
      <vt:lpstr>ค่าน้ำหนักของ O-NET แต่ละกลุ่มสาระการเรียนรู้ (ตามที่หลักสูตรกำหนด)</vt:lpstr>
      <vt:lpstr>แนวทางการคิดผลการเรียน</vt:lpstr>
      <vt:lpstr>การใช้ผลการทดสอบระดับชาติเป็นส่วนหนึ่งของการจบหลักสูตรการศึกษา</vt:lpstr>
      <vt:lpstr>แบบปพ.๑</vt:lpstr>
      <vt:lpstr>แบบปพ.๑</vt:lpstr>
      <vt:lpstr>แบบปพ.๑ ใหม่ และแนวทางการกรอก</vt:lpstr>
      <vt:lpstr>แบบปพ.๑ ใหม่ และแนวทางการกรอก</vt:lpstr>
      <vt:lpstr>การลงรหัสวิชาการศึกษาค้นคว้าด้วยตนเอง (IS)</vt:lpstr>
      <vt:lpstr>กลุ่มเป้าหมายเฉพาะ</vt:lpstr>
      <vt:lpstr>กรณีเทียบโอน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การใช้ผลการทดสอบทางการศึกษาระดับชาติขั้นพื้นฐานเป็นองค์ประกอบหนึ่งในการตัดสินผลการเรียนของผู้เรียนที่จบการศึกษาตามหลักสูตรแกนกลางการศึกษาขั้นพื้นฐาน พุทธศักราช ๒๕๕๑</dc:title>
  <dc:creator>Corporate Edition</dc:creator>
  <cp:lastModifiedBy>Corporate Edition</cp:lastModifiedBy>
  <cp:revision>26</cp:revision>
  <dcterms:created xsi:type="dcterms:W3CDTF">2013-01-14T20:34:18Z</dcterms:created>
  <dcterms:modified xsi:type="dcterms:W3CDTF">2013-01-22T14:40:45Z</dcterms:modified>
</cp:coreProperties>
</file>