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94568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006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สี่เหลี่ยมผืนผ้า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สี่เหลี่ยมผืนผ้ามุมมน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แทนวันที่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4D697-2C02-43E4-B7F8-EE7F1174BA2E}" type="datetimeFigureOut">
              <a:rPr lang="th-TH" smtClean="0"/>
              <a:t>27/07/59</a:t>
            </a:fld>
            <a:endParaRPr lang="th-TH"/>
          </a:p>
        </p:txBody>
      </p:sp>
      <p:sp>
        <p:nvSpPr>
          <p:cNvPr id="17" name="ตัวแทนท้ายกระดา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29" name="ตัวแทนหมายเลขภาพนิ่ง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4834A2E9-E252-490B-837B-36AE3807AD2C}" type="slidenum">
              <a:rPr lang="th-TH" smtClean="0"/>
              <a:t>‹#›</a:t>
            </a:fld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4D697-2C02-43E4-B7F8-EE7F1174BA2E}" type="datetimeFigureOut">
              <a:rPr lang="th-TH" smtClean="0"/>
              <a:t>27/07/59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4A2E9-E252-490B-837B-36AE3807AD2C}" type="slidenum">
              <a:rPr lang="th-TH" smtClean="0"/>
              <a:t>‹#›</a:t>
            </a:fld>
            <a:endParaRPr lang="th-TH"/>
          </a:p>
        </p:txBody>
      </p:sp>
      <p:sp>
        <p:nvSpPr>
          <p:cNvPr id="8" name="ตัวแทนเนื้อหา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สี่เหลี่ยมผืนผ้ามุมมน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4D697-2C02-43E4-B7F8-EE7F1174BA2E}" type="datetimeFigureOut">
              <a:rPr lang="th-TH" smtClean="0"/>
              <a:t>27/07/59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4834A2E9-E252-490B-837B-36AE3807AD2C}" type="slidenum">
              <a:rPr lang="th-TH" smtClean="0"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4D697-2C02-43E4-B7F8-EE7F1174BA2E}" type="datetimeFigureOut">
              <a:rPr lang="th-TH" smtClean="0"/>
              <a:t>27/07/59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4A2E9-E252-490B-837B-36AE3807AD2C}" type="slidenum">
              <a:rPr lang="th-TH" smtClean="0"/>
              <a:t>‹#›</a:t>
            </a:fld>
            <a:endParaRPr lang="th-TH"/>
          </a:p>
        </p:txBody>
      </p:sp>
      <p:sp>
        <p:nvSpPr>
          <p:cNvPr id="9" name="ตัวแทนเนื้อหา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1" name="ตัวแทนเนื้อหา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4D697-2C02-43E4-B7F8-EE7F1174BA2E}" type="datetimeFigureOut">
              <a:rPr lang="th-TH" smtClean="0"/>
              <a:t>27/07/59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4A2E9-E252-490B-837B-36AE3807AD2C}" type="slidenum">
              <a:rPr lang="th-TH" smtClean="0"/>
              <a:t>‹#›</a:t>
            </a:fld>
            <a:endParaRPr lang="th-TH"/>
          </a:p>
        </p:txBody>
      </p:sp>
      <p:sp>
        <p:nvSpPr>
          <p:cNvPr id="11" name="ตัวแทนเนื้อหา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3" name="ตัวแทนเนื้อหา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4D697-2C02-43E4-B7F8-EE7F1174BA2E}" type="datetimeFigureOut">
              <a:rPr lang="th-TH" smtClean="0"/>
              <a:t>27/07/59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4A2E9-E252-490B-837B-36AE3807AD2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4D697-2C02-43E4-B7F8-EE7F1174BA2E}" type="datetimeFigureOut">
              <a:rPr lang="th-TH" smtClean="0"/>
              <a:t>27/07/59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4A2E9-E252-490B-837B-36AE3807AD2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สี่เหลี่ยมผืนผ้ามุมมน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4D697-2C02-43E4-B7F8-EE7F1174BA2E}" type="datetimeFigureOut">
              <a:rPr lang="th-TH" smtClean="0"/>
              <a:t>27/07/59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4A2E9-E252-490B-837B-36AE3807AD2C}" type="slidenum">
              <a:rPr lang="th-TH" smtClean="0"/>
              <a:t>‹#›</a:t>
            </a:fld>
            <a:endParaRPr lang="th-TH"/>
          </a:p>
        </p:txBody>
      </p:sp>
      <p:sp>
        <p:nvSpPr>
          <p:cNvPr id="11" name="ตัวแทนเนื้อหา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4D697-2C02-43E4-B7F8-EE7F1174BA2E}" type="datetimeFigureOut">
              <a:rPr lang="th-TH" smtClean="0"/>
              <a:t>27/07/59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4834A2E9-E252-490B-837B-36AE3807AD2C}" type="slidenum">
              <a:rPr lang="th-TH" smtClean="0"/>
              <a:t>‹#›</a:t>
            </a:fld>
            <a:endParaRPr lang="th-TH"/>
          </a:p>
        </p:txBody>
      </p:sp>
      <p:sp>
        <p:nvSpPr>
          <p:cNvPr id="11" name="สี่เหลี่ยมผืนผ้า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4D697-2C02-43E4-B7F8-EE7F1174BA2E}" type="datetimeFigureOut">
              <a:rPr lang="th-TH" smtClean="0"/>
              <a:t>27/07/59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4A2E9-E252-490B-837B-36AE3807AD2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4D697-2C02-43E4-B7F8-EE7F1174BA2E}" type="datetimeFigureOut">
              <a:rPr lang="th-TH" smtClean="0"/>
              <a:t>27/07/59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4A2E9-E252-490B-837B-36AE3807AD2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ผืนผ้า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สี่เหลี่ยมผืนผ้ามุมมน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ตัวแทนชื่อเรื่อง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แทนข้อความ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4" name="ตัวแทนวันที่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984D697-2C02-43E4-B7F8-EE7F1174BA2E}" type="datetimeFigureOut">
              <a:rPr lang="th-TH" smtClean="0"/>
              <a:t>27/07/59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23" name="ตัวแทน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4834A2E9-E252-490B-837B-36AE3807AD2C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259632" y="3717032"/>
            <a:ext cx="6400800" cy="1600200"/>
          </a:xfrm>
        </p:spPr>
        <p:txBody>
          <a:bodyPr>
            <a:normAutofit/>
          </a:bodyPr>
          <a:lstStyle/>
          <a:p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ณ ห้องประชุมดอยหลวง</a:t>
            </a:r>
          </a:p>
          <a:p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สำนักงานเขตพื้นที่การศึกษาประถมศึกษาพะเยา เขต 1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การจัดสอบทางการศึกษาระดับชาติขั้นพื้นฐาน</a:t>
            </a:r>
            <a:br>
              <a:rPr lang="th-TH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O-NET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ปีการศึกษา 2559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48472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บทสรุปผู้บริหาร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quarter"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th-TH" dirty="0" smtClean="0"/>
              <a:t>	</a:t>
            </a:r>
            <a:r>
              <a:rPr lang="th-TH" dirty="0" smtClean="0">
                <a:solidFill>
                  <a:srgbClr val="0070C0"/>
                </a:solidFill>
              </a:rPr>
              <a:t>1. จัดตั้งศูนย์อำนวยการสอบ </a:t>
            </a:r>
            <a:r>
              <a:rPr lang="en-US" dirty="0" smtClean="0">
                <a:solidFill>
                  <a:srgbClr val="0070C0"/>
                </a:solidFill>
              </a:rPr>
              <a:t>O-NET </a:t>
            </a:r>
            <a:r>
              <a:rPr lang="th-TH" dirty="0" smtClean="0">
                <a:solidFill>
                  <a:srgbClr val="0070C0"/>
                </a:solidFill>
              </a:rPr>
              <a:t>ระดับภาค และศูนย์อำนวยการสอบ </a:t>
            </a:r>
            <a:r>
              <a:rPr lang="en-US" dirty="0" smtClean="0">
                <a:solidFill>
                  <a:srgbClr val="0070C0"/>
                </a:solidFill>
              </a:rPr>
              <a:t>O-NET </a:t>
            </a:r>
            <a:r>
              <a:rPr lang="th-TH" dirty="0" smtClean="0">
                <a:solidFill>
                  <a:srgbClr val="0070C0"/>
                </a:solidFill>
              </a:rPr>
              <a:t>ระดับจังหวัด</a:t>
            </a:r>
          </a:p>
          <a:p>
            <a:pPr marL="0" indent="0">
              <a:buNone/>
            </a:pPr>
            <a:r>
              <a:rPr lang="th-TH" dirty="0">
                <a:solidFill>
                  <a:srgbClr val="0070C0"/>
                </a:solidFill>
              </a:rPr>
              <a:t>	</a:t>
            </a:r>
            <a:r>
              <a:rPr lang="th-TH" dirty="0" smtClean="0">
                <a:solidFill>
                  <a:srgbClr val="0070C0"/>
                </a:solidFill>
              </a:rPr>
              <a:t>2. สำนักงานเขตพื้นที่การศึกษาประถมศึกษาทั่วประเทศ จัดสอบให้กับ</a:t>
            </a:r>
          </a:p>
          <a:p>
            <a:pPr marL="0" indent="0">
              <a:buNone/>
            </a:pPr>
            <a:r>
              <a:rPr lang="th-TH" dirty="0">
                <a:solidFill>
                  <a:srgbClr val="0070C0"/>
                </a:solidFill>
              </a:rPr>
              <a:t>	 </a:t>
            </a:r>
            <a:r>
              <a:rPr lang="th-TH" dirty="0" smtClean="0">
                <a:solidFill>
                  <a:srgbClr val="0070C0"/>
                </a:solidFill>
              </a:rPr>
              <a:t>   2.1 โรงเรียนในสังกัดสำนักงานคณะกรรมการการศึกษาขั้นพื้นฐาน</a:t>
            </a:r>
          </a:p>
          <a:p>
            <a:pPr marL="0" indent="0">
              <a:buNone/>
            </a:pPr>
            <a:r>
              <a:rPr lang="th-TH" dirty="0">
                <a:solidFill>
                  <a:srgbClr val="0070C0"/>
                </a:solidFill>
              </a:rPr>
              <a:t>	</a:t>
            </a:r>
            <a:r>
              <a:rPr lang="th-TH" dirty="0" smtClean="0">
                <a:solidFill>
                  <a:srgbClr val="0070C0"/>
                </a:solidFill>
              </a:rPr>
              <a:t>    2.2 โรงเรียนในสังกัดคณะกรรมการส่งเสริมการศึกษาเอกชน</a:t>
            </a:r>
          </a:p>
          <a:p>
            <a:pPr marL="0" indent="0">
              <a:buNone/>
            </a:pPr>
            <a:r>
              <a:rPr lang="th-TH" dirty="0">
                <a:solidFill>
                  <a:srgbClr val="0070C0"/>
                </a:solidFill>
              </a:rPr>
              <a:t>	</a:t>
            </a:r>
            <a:r>
              <a:rPr lang="th-TH" dirty="0" smtClean="0">
                <a:solidFill>
                  <a:srgbClr val="0070C0"/>
                </a:solidFill>
              </a:rPr>
              <a:t>    2.3 โรงเรียนในสังกัดสำนักงานคณะกรรมการอุดมศึกษา</a:t>
            </a:r>
          </a:p>
          <a:p>
            <a:pPr marL="0" indent="0">
              <a:buNone/>
            </a:pPr>
            <a:r>
              <a:rPr lang="th-TH" dirty="0">
                <a:solidFill>
                  <a:srgbClr val="0070C0"/>
                </a:solidFill>
              </a:rPr>
              <a:t>	</a:t>
            </a:r>
            <a:r>
              <a:rPr lang="th-TH" dirty="0" smtClean="0">
                <a:solidFill>
                  <a:srgbClr val="0070C0"/>
                </a:solidFill>
              </a:rPr>
              <a:t>    </a:t>
            </a:r>
            <a:r>
              <a:rPr lang="th-TH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2.4 โรงเรียนในสังกัดสำนักงานพระพุทธศาสนาแห่งชาติ</a:t>
            </a:r>
          </a:p>
          <a:p>
            <a:pPr marL="0" indent="0">
              <a:buNone/>
            </a:pPr>
            <a:r>
              <a:rPr lang="th-TH" dirty="0">
                <a:solidFill>
                  <a:srgbClr val="0070C0"/>
                </a:solidFill>
              </a:rPr>
              <a:t>	</a:t>
            </a:r>
            <a:r>
              <a:rPr lang="th-TH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th-TH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2.5 โรงเรียนในสังกัด</a:t>
            </a:r>
            <a:r>
              <a:rPr lang="th-TH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กรมส่งเสริม</a:t>
            </a:r>
            <a:r>
              <a:rPr lang="th-TH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</a:t>
            </a:r>
            <a:r>
              <a:rPr lang="th-TH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ปกครองท้องถิ่น</a:t>
            </a:r>
            <a:endParaRPr lang="th-TH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618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บทสรุปผู้บริหาร (ต่อ)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quarter"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th-TH" dirty="0" smtClean="0"/>
              <a:t>	</a:t>
            </a:r>
            <a:r>
              <a:rPr lang="th-TH" dirty="0">
                <a:solidFill>
                  <a:srgbClr val="0070C0"/>
                </a:solidFill>
              </a:rPr>
              <a:t>3</a:t>
            </a:r>
            <a:r>
              <a:rPr lang="th-TH" dirty="0" smtClean="0">
                <a:solidFill>
                  <a:srgbClr val="0070C0"/>
                </a:solidFill>
              </a:rPr>
              <a:t>. การสอบวิชาภาษาไทยของชั้นประถมศึกษาปีที่ 6 ด้วยรูปแบบข้อสอบอัตนัยเป็นครั้งแรก 20 </a:t>
            </a:r>
            <a:r>
              <a:rPr lang="en-US" dirty="0" smtClean="0">
                <a:solidFill>
                  <a:srgbClr val="0070C0"/>
                </a:solidFill>
              </a:rPr>
              <a:t>%</a:t>
            </a:r>
            <a:r>
              <a:rPr lang="th-TH" dirty="0" smtClean="0">
                <a:solidFill>
                  <a:srgbClr val="0070C0"/>
                </a:solidFill>
              </a:rPr>
              <a:t> (20 คะแนน)</a:t>
            </a:r>
            <a:r>
              <a:rPr lang="th-TH" dirty="0">
                <a:solidFill>
                  <a:srgbClr val="0070C0"/>
                </a:solidFill>
              </a:rPr>
              <a:t>	</a:t>
            </a:r>
            <a:r>
              <a:rPr lang="th-TH" dirty="0" smtClean="0">
                <a:solidFill>
                  <a:srgbClr val="0070C0"/>
                </a:solidFill>
              </a:rPr>
              <a:t> การตรวจข้อสอบของนักเรียน 1 คน ใช้กรรมการตรวจ 3 คน และคู่มือในการสอบแบบอัตนัยสามารถ</a:t>
            </a:r>
            <a:r>
              <a:rPr lang="th-TH" dirty="0" smtClean="0">
                <a:solidFill>
                  <a:srgbClr val="0070C0"/>
                </a:solidFill>
              </a:rPr>
              <a:t>ดาวน์โหลด</a:t>
            </a:r>
            <a:r>
              <a:rPr lang="th-TH" dirty="0" err="1" smtClean="0">
                <a:solidFill>
                  <a:srgbClr val="0070C0"/>
                </a:solidFill>
              </a:rPr>
              <a:t>ทางเว็ปไซต์</a:t>
            </a:r>
            <a:r>
              <a:rPr lang="th-TH" dirty="0" smtClean="0">
                <a:solidFill>
                  <a:srgbClr val="0070C0"/>
                </a:solidFill>
              </a:rPr>
              <a:t>ของ </a:t>
            </a:r>
            <a:r>
              <a:rPr lang="th-TH" dirty="0" err="1" smtClean="0">
                <a:solidFill>
                  <a:srgbClr val="0070C0"/>
                </a:solidFill>
              </a:rPr>
              <a:t>สทศ</a:t>
            </a:r>
            <a:r>
              <a:rPr lang="th-TH" dirty="0" smtClean="0">
                <a:solidFill>
                  <a:srgbClr val="0070C0"/>
                </a:solidFill>
              </a:rPr>
              <a:t>. ได้ในวันที่ 1 สิงหาคม 2559</a:t>
            </a:r>
          </a:p>
          <a:p>
            <a:pPr marL="0" indent="0">
              <a:buNone/>
            </a:pPr>
            <a:r>
              <a:rPr lang="th-TH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endParaRPr lang="th-TH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675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ตัวอย่างข้อสอบ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26" name="Picture 2" descr="C:\Users\User\Desktop\13844234_1396596753688914_1411597359_o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900957"/>
            <a:ext cx="7772400" cy="3665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828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h-TH" sz="5400" b="1" dirty="0">
                <a:solidFill>
                  <a:srgbClr val="B13F9A"/>
                </a:solidFill>
                <a:latin typeface="TH SarabunPSK" pitchFamily="34" charset="-34"/>
                <a:cs typeface="TH SarabunPSK" pitchFamily="34" charset="-34"/>
              </a:rPr>
              <a:t>ตัวอย่าง</a:t>
            </a:r>
            <a:r>
              <a:rPr lang="th-TH" sz="5400" b="1" dirty="0" smtClean="0">
                <a:solidFill>
                  <a:srgbClr val="B13F9A"/>
                </a:solidFill>
                <a:latin typeface="TH SarabunPSK" pitchFamily="34" charset="-34"/>
                <a:cs typeface="TH SarabunPSK" pitchFamily="34" charset="-34"/>
              </a:rPr>
              <a:t>ข้อสอบ (ต่อ)</a:t>
            </a:r>
            <a:endParaRPr lang="th-TH" dirty="0"/>
          </a:p>
        </p:txBody>
      </p:sp>
      <p:pic>
        <p:nvPicPr>
          <p:cNvPr id="2050" name="Picture 2" descr="C:\Users\User\Desktop\13814405_1396596717022251_1033148767_n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326" y="1447800"/>
            <a:ext cx="6680547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3057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h-TH" sz="5400" b="1" dirty="0">
                <a:solidFill>
                  <a:srgbClr val="B13F9A"/>
                </a:solidFill>
                <a:latin typeface="TH SarabunPSK" pitchFamily="34" charset="-34"/>
                <a:cs typeface="TH SarabunPSK" pitchFamily="34" charset="-34"/>
              </a:rPr>
              <a:t>ตัวอย่างข้อสอบ (ต่อ)</a:t>
            </a:r>
            <a:endParaRPr lang="th-TH" dirty="0"/>
          </a:p>
        </p:txBody>
      </p:sp>
      <p:pic>
        <p:nvPicPr>
          <p:cNvPr id="3074" name="Picture 2" descr="C:\Users\User\Desktop\13820620_1396596730355583_161099264_n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617" y="1447800"/>
            <a:ext cx="7489965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6385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h-TH" sz="5400" b="1" dirty="0">
                <a:solidFill>
                  <a:srgbClr val="B13F9A"/>
                </a:solidFill>
                <a:latin typeface="TH SarabunPSK" pitchFamily="34" charset="-34"/>
                <a:cs typeface="TH SarabunPSK" pitchFamily="34" charset="-34"/>
              </a:rPr>
              <a:t>ตัวอย่างข้อสอบ (ต่อ)</a:t>
            </a:r>
            <a:endParaRPr lang="th-TH" dirty="0"/>
          </a:p>
        </p:txBody>
      </p:sp>
      <p:pic>
        <p:nvPicPr>
          <p:cNvPr id="4098" name="Picture 2" descr="C:\Users\User\Desktop\13816914_1396596710355585_565259537_n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786" y="1447800"/>
            <a:ext cx="6473628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313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h-TH" sz="5400" b="1" dirty="0">
                <a:solidFill>
                  <a:srgbClr val="B13F9A"/>
                </a:solidFill>
                <a:latin typeface="TH SarabunPSK" pitchFamily="34" charset="-34"/>
                <a:cs typeface="TH SarabunPSK" pitchFamily="34" charset="-34"/>
              </a:rPr>
              <a:t>ตัวอย่างข้อสอบ (ต่อ)</a:t>
            </a:r>
            <a:endParaRPr lang="th-TH" dirty="0"/>
          </a:p>
        </p:txBody>
      </p:sp>
      <p:pic>
        <p:nvPicPr>
          <p:cNvPr id="5123" name="Picture 3" descr="C:\Users\User\Desktop\13816884_1396596590355597_414698448_n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878" y="1447800"/>
            <a:ext cx="7541443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8582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h-TH" sz="5400" b="1" dirty="0" smtClean="0">
                <a:solidFill>
                  <a:srgbClr val="B13F9A"/>
                </a:solidFill>
                <a:latin typeface="TH SarabunPSK" pitchFamily="34" charset="-34"/>
                <a:cs typeface="TH SarabunPSK" pitchFamily="34" charset="-34"/>
              </a:rPr>
              <a:t>ปฏิทินสำหรับโรงเรียน</a:t>
            </a:r>
            <a:endParaRPr lang="th-TH" dirty="0"/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133783054"/>
              </p:ext>
            </p:extLst>
          </p:nvPr>
        </p:nvGraphicFramePr>
        <p:xfrm>
          <a:off x="683568" y="1556790"/>
          <a:ext cx="7776864" cy="3928809"/>
        </p:xfrm>
        <a:graphic>
          <a:graphicData uri="http://schemas.openxmlformats.org/drawingml/2006/table">
            <a:tbl>
              <a:tblPr firstRow="1" firstCol="1" bandRow="1"/>
              <a:tblGrid>
                <a:gridCol w="5053170"/>
                <a:gridCol w="2723694"/>
              </a:tblGrid>
              <a:tr h="5612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solidFill>
                            <a:srgbClr val="0070C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รายการกิจกรรม</a:t>
                      </a:r>
                      <a:endParaRPr lang="en-US" sz="3200" dirty="0">
                        <a:solidFill>
                          <a:srgbClr val="0070C0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>
                          <a:solidFill>
                            <a:srgbClr val="0070C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ช่วงเวลา</a:t>
                      </a:r>
                      <a:endParaRPr lang="en-US" sz="3200" dirty="0">
                        <a:solidFill>
                          <a:srgbClr val="0070C0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11225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โรงเรียนส่งข้อมูลเข้าระบบ  </a:t>
                      </a:r>
                      <a:endParaRPr lang="th-TH" sz="3200" dirty="0" smtClean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ผ่าน  </a:t>
                      </a:r>
                      <a:r>
                        <a:rPr lang="en-US" sz="32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www.niets.or.th 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 </a:t>
                      </a:r>
                      <a:r>
                        <a:rPr lang="th-TH" sz="3200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กรกฎาคม -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31 </a:t>
                      </a:r>
                      <a:r>
                        <a:rPr lang="th-TH" sz="32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สิงหาคม 2559</a:t>
                      </a:r>
                      <a:endParaRPr lang="en-US" sz="32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11225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ศูนย์สอบจัดสนามสอบ ผ่าน </a:t>
                      </a:r>
                      <a:r>
                        <a:rPr lang="en-US" sz="32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www.niets.or.th 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 </a:t>
                      </a:r>
                      <a:r>
                        <a:rPr lang="th-TH" sz="3200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กรกฎาคม –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30 </a:t>
                      </a:r>
                      <a:r>
                        <a:rPr lang="th-TH" sz="32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กันยายน 2559</a:t>
                      </a:r>
                      <a:endParaRPr lang="en-US" sz="32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11225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 err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สทศ</a:t>
                      </a:r>
                      <a:r>
                        <a:rPr lang="th-TH" sz="32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.ประกาศรายชื่อผู้มีสิทธิ์สอบและสนามสอบ (รอบที่ 1)</a:t>
                      </a:r>
                      <a:endParaRPr lang="en-US" sz="32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10 ตุลาคม</a:t>
                      </a:r>
                      <a:r>
                        <a:rPr lang="en-US" sz="32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2559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627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h-TH" sz="5400" b="1" dirty="0" smtClean="0">
                <a:solidFill>
                  <a:srgbClr val="B13F9A"/>
                </a:solidFill>
                <a:latin typeface="TH SarabunPSK" pitchFamily="34" charset="-34"/>
                <a:cs typeface="TH SarabunPSK" pitchFamily="34" charset="-34"/>
              </a:rPr>
              <a:t>ปฏิทินสำหรับโรงเรียน (ต่อ)</a:t>
            </a:r>
            <a:endParaRPr lang="th-TH" dirty="0"/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921070761"/>
              </p:ext>
            </p:extLst>
          </p:nvPr>
        </p:nvGraphicFramePr>
        <p:xfrm>
          <a:off x="683568" y="1556790"/>
          <a:ext cx="7776864" cy="3928809"/>
        </p:xfrm>
        <a:graphic>
          <a:graphicData uri="http://schemas.openxmlformats.org/drawingml/2006/table">
            <a:tbl>
              <a:tblPr firstRow="1" firstCol="1" bandRow="1"/>
              <a:tblGrid>
                <a:gridCol w="5053170"/>
                <a:gridCol w="2723694"/>
              </a:tblGrid>
              <a:tr h="5612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solidFill>
                            <a:srgbClr val="0070C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รายการกิจกรรม</a:t>
                      </a:r>
                      <a:endParaRPr lang="en-US" sz="3200" dirty="0">
                        <a:solidFill>
                          <a:srgbClr val="0070C0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>
                          <a:solidFill>
                            <a:srgbClr val="0070C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ช่วงเวลา</a:t>
                      </a:r>
                      <a:endParaRPr lang="en-US" sz="3200" dirty="0">
                        <a:solidFill>
                          <a:srgbClr val="0070C0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11225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โรงเรียนแจ้งเพิ่มลดรายชื่อนักเรียน  </a:t>
                      </a:r>
                      <a:endParaRPr lang="en-US" sz="3200" dirty="0" smtClean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ผ่าน  </a:t>
                      </a:r>
                      <a:r>
                        <a:rPr lang="en-US" sz="32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www.niets.or.th 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10-31 ตุลาคม 2559</a:t>
                      </a:r>
                      <a:endParaRPr lang="en-US" sz="32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11225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 err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สทศ</a:t>
                      </a:r>
                      <a:r>
                        <a:rPr lang="th-TH" sz="32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.ประกาศรายชื่อผู้มีสิทธิ์สอบและสนามสอบ (รอบที่ 2)</a:t>
                      </a:r>
                      <a:endParaRPr lang="en-US" sz="32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5 มกราคม</a:t>
                      </a:r>
                      <a:r>
                        <a:rPr lang="en-US" sz="32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2560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11225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โรงเรียนแจ้งเพิ่มลดนักเรียน เฉพาะนักเรียนที่ย้ายโรงเรียน</a:t>
                      </a:r>
                      <a:endParaRPr lang="en-US" sz="32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5-15 มกราคม 2560</a:t>
                      </a:r>
                      <a:endParaRPr lang="en-US" sz="32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21678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h-TH" sz="5400" b="1" dirty="0" smtClean="0">
                <a:solidFill>
                  <a:srgbClr val="B13F9A"/>
                </a:solidFill>
                <a:latin typeface="TH SarabunPSK" pitchFamily="34" charset="-34"/>
                <a:cs typeface="TH SarabunPSK" pitchFamily="34" charset="-34"/>
              </a:rPr>
              <a:t>ปฏิทินสำหรับโรงเรียน (ต่อ)</a:t>
            </a:r>
            <a:endParaRPr lang="th-TH" dirty="0"/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87416223"/>
              </p:ext>
            </p:extLst>
          </p:nvPr>
        </p:nvGraphicFramePr>
        <p:xfrm>
          <a:off x="683568" y="1556790"/>
          <a:ext cx="7776864" cy="3928809"/>
        </p:xfrm>
        <a:graphic>
          <a:graphicData uri="http://schemas.openxmlformats.org/drawingml/2006/table">
            <a:tbl>
              <a:tblPr firstRow="1" firstCol="1" bandRow="1"/>
              <a:tblGrid>
                <a:gridCol w="5053170"/>
                <a:gridCol w="2723694"/>
              </a:tblGrid>
              <a:tr h="5612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solidFill>
                            <a:srgbClr val="0070C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รายการกิจกรรม</a:t>
                      </a:r>
                      <a:endParaRPr lang="en-US" sz="3200" dirty="0">
                        <a:solidFill>
                          <a:srgbClr val="0070C0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>
                          <a:solidFill>
                            <a:srgbClr val="0070C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ช่วงเวลา</a:t>
                      </a:r>
                      <a:endParaRPr lang="en-US" sz="3200" dirty="0">
                        <a:solidFill>
                          <a:srgbClr val="0070C0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11225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ประกาศรายชื่อผู้เข้าสอบ กรณีเพิ่มลดข้อมูลนักเรียน</a:t>
                      </a:r>
                      <a:endParaRPr lang="en-US" sz="32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20 มกราคม 2560</a:t>
                      </a:r>
                      <a:endParaRPr lang="en-US" sz="32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11225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วันสอบชั้นประถมศึกษาปีที่ 6</a:t>
                      </a:r>
                      <a:endParaRPr lang="en-US" sz="32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4 กุมภาพันธ์ 2560</a:t>
                      </a:r>
                      <a:endParaRPr lang="en-US" sz="32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11225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วันสอบชั้นมัธยมศึกษาปีที่ 3</a:t>
                      </a:r>
                      <a:endParaRPr lang="en-US" sz="32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4-5 กุมภาพันธ์ 2560</a:t>
                      </a:r>
                      <a:endParaRPr lang="en-US" sz="32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2485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h-TH" sz="5400" b="1" dirty="0" smtClean="0">
                <a:solidFill>
                  <a:srgbClr val="B13F9A"/>
                </a:solidFill>
                <a:latin typeface="TH SarabunPSK" pitchFamily="34" charset="-34"/>
                <a:cs typeface="TH SarabunPSK" pitchFamily="34" charset="-34"/>
              </a:rPr>
              <a:t>ปฏิทินสำหรับโรงเรียน (ต่อ)</a:t>
            </a:r>
            <a:endParaRPr lang="th-TH" dirty="0"/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846786645"/>
              </p:ext>
            </p:extLst>
          </p:nvPr>
        </p:nvGraphicFramePr>
        <p:xfrm>
          <a:off x="683568" y="1556790"/>
          <a:ext cx="7776864" cy="2806292"/>
        </p:xfrm>
        <a:graphic>
          <a:graphicData uri="http://schemas.openxmlformats.org/drawingml/2006/table">
            <a:tbl>
              <a:tblPr firstRow="1" firstCol="1" bandRow="1"/>
              <a:tblGrid>
                <a:gridCol w="5053170"/>
                <a:gridCol w="2723694"/>
              </a:tblGrid>
              <a:tr h="5612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solidFill>
                            <a:srgbClr val="0070C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รายการกิจกรรม</a:t>
                      </a:r>
                      <a:endParaRPr lang="en-US" sz="3200" dirty="0">
                        <a:solidFill>
                          <a:srgbClr val="0070C0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>
                          <a:solidFill>
                            <a:srgbClr val="0070C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ช่วงเวลา</a:t>
                      </a:r>
                      <a:endParaRPr lang="en-US" sz="3200" dirty="0">
                        <a:solidFill>
                          <a:srgbClr val="0070C0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11225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ประกาศผลสอบ </a:t>
                      </a:r>
                      <a:r>
                        <a:rPr lang="en-US" sz="32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O-NET </a:t>
                      </a:r>
                      <a:r>
                        <a:rPr lang="th-TH" sz="32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ชั้นประถมศึกษาปีที่ 6 ผ่าน</a:t>
                      </a:r>
                      <a:r>
                        <a:rPr lang="en-US" sz="32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www.niets.or.th 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25 มีนาคม 2560</a:t>
                      </a:r>
                      <a:endParaRPr lang="en-US" sz="32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11225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ประกาศผลสอบ </a:t>
                      </a:r>
                      <a:r>
                        <a:rPr lang="en-US" sz="32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O-NET </a:t>
                      </a:r>
                      <a:r>
                        <a:rPr lang="th-TH" sz="32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ชั้นมัธยมศึกษาปีที่ 3 ผ่าน</a:t>
                      </a:r>
                      <a:r>
                        <a:rPr lang="en-US" sz="32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www.niets.or.th 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26 มีนาคม 2560</a:t>
                      </a:r>
                      <a:endParaRPr lang="en-US" sz="32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8896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ปัญหาที่พบ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quarter"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th-TH" dirty="0" smtClean="0"/>
              <a:t>	</a:t>
            </a:r>
            <a:r>
              <a:rPr lang="th-TH" dirty="0" smtClean="0">
                <a:solidFill>
                  <a:srgbClr val="0070C0"/>
                </a:solidFill>
              </a:rPr>
              <a:t>1. โรงเรียนส่งรายชื่อนักเรียนผิดระดับชั้นหรือผิดปีการศึกษา</a:t>
            </a:r>
          </a:p>
          <a:p>
            <a:pPr marL="0" indent="0">
              <a:buNone/>
            </a:pPr>
            <a:r>
              <a:rPr lang="th-TH" dirty="0">
                <a:solidFill>
                  <a:srgbClr val="0070C0"/>
                </a:solidFill>
              </a:rPr>
              <a:t>	</a:t>
            </a:r>
            <a:r>
              <a:rPr lang="th-TH" dirty="0" smtClean="0">
                <a:solidFill>
                  <a:srgbClr val="0070C0"/>
                </a:solidFill>
              </a:rPr>
              <a:t>2. โรงเรียนส่งข้อมูลนักเรียนที่ไม่ถูกต้อง เช่น ชื่อ-สกุล การระบุเพศ </a:t>
            </a:r>
          </a:p>
          <a:p>
            <a:pPr marL="0" indent="0">
              <a:buNone/>
            </a:pPr>
            <a:r>
              <a:rPr lang="th-TH" dirty="0" smtClean="0">
                <a:solidFill>
                  <a:srgbClr val="0070C0"/>
                </a:solidFill>
              </a:rPr>
              <a:t>เลข</a:t>
            </a:r>
            <a:r>
              <a:rPr lang="th-TH" dirty="0" smtClean="0">
                <a:solidFill>
                  <a:srgbClr val="0070C0"/>
                </a:solidFill>
              </a:rPr>
              <a:t>บัตรประจำตัวประชาชน 13 หลัก </a:t>
            </a:r>
            <a:endParaRPr lang="th-TH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th-TH" dirty="0">
                <a:solidFill>
                  <a:srgbClr val="0070C0"/>
                </a:solidFill>
              </a:rPr>
              <a:t>	</a:t>
            </a:r>
            <a:r>
              <a:rPr lang="th-TH" dirty="0" smtClean="0">
                <a:solidFill>
                  <a:srgbClr val="0070C0"/>
                </a:solidFill>
              </a:rPr>
              <a:t>3. การระบุเด็กพิเศษ โรงเรียนไม่ระบุข้อมูลเด็กพิเศษตอนนำส่งข้อมูลผ่านระบบ ทำให้คะแนนของเด็กพิเศษถูกนำไปคิดค่าสถิติ โรงเรียนจะต้องแจ้งข้อมูลเด็กพิเศษภายในระยะเวลาที่กำหนด หากพ้นช่วงเวลาที่กำหนด </a:t>
            </a:r>
            <a:r>
              <a:rPr lang="th-TH" dirty="0" err="1" smtClean="0">
                <a:solidFill>
                  <a:srgbClr val="0070C0"/>
                </a:solidFill>
              </a:rPr>
              <a:t>สทศ</a:t>
            </a:r>
            <a:r>
              <a:rPr lang="th-TH" dirty="0" smtClean="0">
                <a:solidFill>
                  <a:srgbClr val="0070C0"/>
                </a:solidFill>
              </a:rPr>
              <a:t>.จะไม่ดำเนินการแก้ไขให้ </a:t>
            </a:r>
            <a:r>
              <a:rPr lang="th-TH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ภายในวันที่ 5 มกราคม 2560</a:t>
            </a:r>
            <a:endParaRPr lang="th-TH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th-TH" dirty="0">
                <a:solidFill>
                  <a:srgbClr val="0070C0"/>
                </a:solidFill>
              </a:rPr>
              <a:t>	</a:t>
            </a:r>
            <a:r>
              <a:rPr lang="th-TH" dirty="0" smtClean="0">
                <a:solidFill>
                  <a:srgbClr val="0070C0"/>
                </a:solidFill>
              </a:rPr>
              <a:t>4. กรณีที่โรงเรียนรับนักเรียนเข้าเรียนหลังจากที่ส่งข้อมูลผ่านระบบ ไม่แจ้งเพิ่มนักเรียน ทำให้นักเรียนไม่มีสิทธิ์สอบ</a:t>
            </a:r>
          </a:p>
          <a:p>
            <a:pPr marL="0" indent="0">
              <a:buNone/>
            </a:pPr>
            <a:r>
              <a:rPr lang="th-TH" dirty="0">
                <a:solidFill>
                  <a:srgbClr val="0070C0"/>
                </a:solidFill>
              </a:rPr>
              <a:t>	</a:t>
            </a:r>
            <a:r>
              <a:rPr lang="th-TH" dirty="0" smtClean="0">
                <a:solidFill>
                  <a:srgbClr val="0070C0"/>
                </a:solidFill>
              </a:rPr>
              <a:t>5. กรณีที่นักเรียนย้ายออกโรงเรียนไม่แจ้งลดรายชื่อ</a:t>
            </a:r>
          </a:p>
          <a:p>
            <a:pPr marL="0" indent="0">
              <a:buNone/>
            </a:pPr>
            <a:endParaRPr lang="th-TH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th-TH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9213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ปัญหาที่พบ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quarter"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th-TH" dirty="0" smtClean="0"/>
              <a:t>	</a:t>
            </a:r>
            <a:r>
              <a:rPr lang="th-TH" dirty="0">
                <a:solidFill>
                  <a:srgbClr val="0070C0"/>
                </a:solidFill>
              </a:rPr>
              <a:t>6</a:t>
            </a:r>
            <a:r>
              <a:rPr lang="th-TH" dirty="0" smtClean="0">
                <a:solidFill>
                  <a:srgbClr val="0070C0"/>
                </a:solidFill>
              </a:rPr>
              <a:t>. โรงเรียนไม่เข้าไปตรวจสอบข้อมูลในวันที่ </a:t>
            </a:r>
            <a:r>
              <a:rPr lang="th-TH" dirty="0" err="1" smtClean="0">
                <a:solidFill>
                  <a:srgbClr val="0070C0"/>
                </a:solidFill>
              </a:rPr>
              <a:t>สทศ</a:t>
            </a:r>
            <a:r>
              <a:rPr lang="th-TH" dirty="0" smtClean="0">
                <a:solidFill>
                  <a:srgbClr val="0070C0"/>
                </a:solidFill>
              </a:rPr>
              <a:t>. ประกาศเลขที่นั่งสอบ</a:t>
            </a:r>
          </a:p>
          <a:p>
            <a:pPr marL="0" indent="0">
              <a:buNone/>
            </a:pPr>
            <a:endParaRPr lang="th-TH" sz="10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th-TH" dirty="0" smtClean="0">
                <a:solidFill>
                  <a:srgbClr val="0070C0"/>
                </a:solidFill>
              </a:rPr>
              <a:t>กรณีที่โรงเรียนมีนักเรียนย้ายเข้า-ออก หลังจากที่ </a:t>
            </a:r>
            <a:r>
              <a:rPr lang="th-TH" dirty="0" err="1" smtClean="0">
                <a:solidFill>
                  <a:srgbClr val="0070C0"/>
                </a:solidFill>
              </a:rPr>
              <a:t>สทศ</a:t>
            </a:r>
            <a:r>
              <a:rPr lang="th-TH" dirty="0" smtClean="0">
                <a:solidFill>
                  <a:srgbClr val="0070C0"/>
                </a:solidFill>
              </a:rPr>
              <a:t>.ปิดระบบ (10-31 ตุลาคม 2559) </a:t>
            </a:r>
            <a:r>
              <a:rPr lang="th-TH" dirty="0" err="1" smtClean="0">
                <a:solidFill>
                  <a:srgbClr val="0070C0"/>
                </a:solidFill>
              </a:rPr>
              <a:t>สทศ</a:t>
            </a:r>
            <a:r>
              <a:rPr lang="th-TH" dirty="0" smtClean="0">
                <a:solidFill>
                  <a:srgbClr val="0070C0"/>
                </a:solidFill>
              </a:rPr>
              <a:t>. จะให้แจ้ง เพิ่ม-ลดข้อมูลนักเรียนเป็นกรณีพิเศษ (5-15 มกราคม 2560) ผ่านระบบ </a:t>
            </a:r>
            <a:r>
              <a:rPr lang="en-US" dirty="0" smtClean="0">
                <a:solidFill>
                  <a:srgbClr val="0070C0"/>
                </a:solidFill>
              </a:rPr>
              <a:t>O-NET </a:t>
            </a:r>
            <a:r>
              <a:rPr lang="th-TH" dirty="0" smtClean="0">
                <a:solidFill>
                  <a:srgbClr val="0070C0"/>
                </a:solidFill>
              </a:rPr>
              <a:t>ที่เมนูข้อมูลนักเรียน-แจ้งขอปรับปรุงข้อมูลนักเรียน-เลือกประเภทว่าแจ้งเพิ่ม-ลด ----กรอกข้อมูลให้ครบถ้วน</a:t>
            </a:r>
            <a:endParaRPr lang="th-TH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98036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การเข้าสอบกรณีพิเศษ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quarter"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th-TH" dirty="0" smtClean="0"/>
              <a:t>	</a:t>
            </a:r>
            <a:r>
              <a:rPr lang="th-TH" dirty="0" smtClean="0">
                <a:solidFill>
                  <a:srgbClr val="0070C0"/>
                </a:solidFill>
              </a:rPr>
              <a:t>1. นักเรียนที่โรงเรียนส่งรายชื่อเพิ่มในระบบ ระหว่างวันที่ 5-15 มกราคม 2560 ซึ่ง </a:t>
            </a:r>
            <a:r>
              <a:rPr lang="th-TH" dirty="0" err="1" smtClean="0">
                <a:solidFill>
                  <a:srgbClr val="0070C0"/>
                </a:solidFill>
              </a:rPr>
              <a:t>สทศ</a:t>
            </a:r>
            <a:r>
              <a:rPr lang="th-TH" dirty="0" smtClean="0">
                <a:solidFill>
                  <a:srgbClr val="0070C0"/>
                </a:solidFill>
              </a:rPr>
              <a:t>. จะประกาศรายชื่อผู้</a:t>
            </a:r>
            <a:r>
              <a:rPr lang="th-TH" dirty="0" smtClean="0">
                <a:solidFill>
                  <a:srgbClr val="0070C0"/>
                </a:solidFill>
              </a:rPr>
              <a:t>มีสิทธิ์</a:t>
            </a:r>
            <a:r>
              <a:rPr lang="th-TH" dirty="0" smtClean="0">
                <a:solidFill>
                  <a:srgbClr val="0070C0"/>
                </a:solidFill>
              </a:rPr>
              <a:t>สอบกรณีพิเศษในวันที่ 20 มกราคม 2560 นักเรียนกลุ่มนี้จะถูก</a:t>
            </a:r>
            <a:r>
              <a:rPr lang="th-TH" u="sng" dirty="0" smtClean="0">
                <a:solidFill>
                  <a:srgbClr val="0070C0"/>
                </a:solidFill>
              </a:rPr>
              <a:t>นำไปคิดค่าสถิติในการสอบ</a:t>
            </a:r>
          </a:p>
          <a:p>
            <a:pPr marL="0" indent="0">
              <a:buNone/>
            </a:pPr>
            <a:r>
              <a:rPr lang="th-TH" dirty="0">
                <a:solidFill>
                  <a:srgbClr val="0070C0"/>
                </a:solidFill>
              </a:rPr>
              <a:t>	</a:t>
            </a:r>
            <a:r>
              <a:rPr lang="th-TH" dirty="0" smtClean="0">
                <a:solidFill>
                  <a:srgbClr val="0070C0"/>
                </a:solidFill>
              </a:rPr>
              <a:t>2. กรณีที่โรงเรียนมีนักเรียนย้ายเข้า-ออก หลังวันที่ 20 มกราคม 2560 </a:t>
            </a:r>
            <a:r>
              <a:rPr lang="th-TH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 </a:t>
            </a:r>
            <a:r>
              <a:rPr lang="th-TH" dirty="0" smtClean="0">
                <a:solidFill>
                  <a:srgbClr val="0070C0"/>
                </a:solidFill>
              </a:rPr>
              <a:t>ให้โรงเรียนทำหนังสือยืนยันว่านักเรียนคนดังกล่าวเป็นนักเรียนระดับชั้นนั้นและได้ </a:t>
            </a:r>
          </a:p>
          <a:p>
            <a:pPr marL="0" indent="0">
              <a:buNone/>
            </a:pPr>
            <a:r>
              <a:rPr lang="th-TH" dirty="0" smtClean="0">
                <a:solidFill>
                  <a:srgbClr val="0070C0"/>
                </a:solidFill>
              </a:rPr>
              <a:t>ศึกษาอยู่ที่โรงเรียนนั้นจริง และ</a:t>
            </a:r>
            <a:r>
              <a:rPr lang="th-TH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แจ้งขออนุมัติจากศูนย์สอบก่อนถึงวันสอบ</a:t>
            </a:r>
            <a:r>
              <a:rPr lang="th-TH" dirty="0" smtClean="0">
                <a:solidFill>
                  <a:srgbClr val="0070C0"/>
                </a:solidFill>
              </a:rPr>
              <a:t>  นักเรียนกลุ่มนี้จะ</a:t>
            </a:r>
            <a:r>
              <a:rPr lang="th-TH" u="sng" dirty="0" smtClean="0">
                <a:solidFill>
                  <a:srgbClr val="0070C0"/>
                </a:solidFill>
              </a:rPr>
              <a:t>ไม่นำไปคิดค่าสถิติในการสอบ</a:t>
            </a:r>
          </a:p>
          <a:p>
            <a:pPr marL="0" indent="0">
              <a:buNone/>
            </a:pPr>
            <a:r>
              <a:rPr lang="th-TH" dirty="0">
                <a:solidFill>
                  <a:srgbClr val="0070C0"/>
                </a:solidFill>
              </a:rPr>
              <a:t>	</a:t>
            </a:r>
            <a:r>
              <a:rPr lang="th-TH" dirty="0" smtClean="0">
                <a:solidFill>
                  <a:srgbClr val="0070C0"/>
                </a:solidFill>
              </a:rPr>
              <a:t>3. นักเรียน </a:t>
            </a:r>
            <a:r>
              <a:rPr lang="en-US" dirty="0" smtClean="0">
                <a:solidFill>
                  <a:srgbClr val="0070C0"/>
                </a:solidFill>
              </a:rPr>
              <a:t>walk in </a:t>
            </a:r>
            <a:r>
              <a:rPr lang="th-TH" dirty="0" smtClean="0">
                <a:solidFill>
                  <a:srgbClr val="0070C0"/>
                </a:solidFill>
              </a:rPr>
              <a:t>มาในวันสอบ  จะต้องมีผู้อำนวยการโรงเรียนหรืออาจารย์ของโรงเรียนลงนามรับรองยืนยันในแบบฟอร์มสำหรับผู้ปฏิบัติผิดระเบียบการสอบ (</a:t>
            </a:r>
            <a:r>
              <a:rPr lang="th-TH" dirty="0" err="1" smtClean="0">
                <a:solidFill>
                  <a:srgbClr val="0070C0"/>
                </a:solidFill>
              </a:rPr>
              <a:t>สทศ</a:t>
            </a:r>
            <a:r>
              <a:rPr lang="th-TH" dirty="0" smtClean="0">
                <a:solidFill>
                  <a:srgbClr val="0070C0"/>
                </a:solidFill>
              </a:rPr>
              <a:t>.5) พร้อมแนบสำเนาบัตรประจำตัวประชาชนหรือสำเนาบัตรนักเรียน</a:t>
            </a:r>
          </a:p>
          <a:p>
            <a:pPr marL="0" lvl="0" indent="0">
              <a:buClr>
                <a:srgbClr val="B83D68"/>
              </a:buClr>
              <a:buNone/>
            </a:pPr>
            <a:r>
              <a:rPr lang="th-TH" dirty="0">
                <a:solidFill>
                  <a:srgbClr val="0070C0"/>
                </a:solidFill>
              </a:rPr>
              <a:t>นักเรียนกลุ่มนี้จะ</a:t>
            </a:r>
            <a:r>
              <a:rPr lang="th-TH" u="sng" dirty="0">
                <a:solidFill>
                  <a:srgbClr val="0070C0"/>
                </a:solidFill>
              </a:rPr>
              <a:t>ไม่นำไปคิดค่าสถิติในการสอบ</a:t>
            </a:r>
          </a:p>
          <a:p>
            <a:pPr marL="0" indent="0">
              <a:buNone/>
            </a:pPr>
            <a:endParaRPr lang="th-TH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056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ข้อเสนอแนะ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quarter"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th-TH" dirty="0"/>
              <a:t>	</a:t>
            </a:r>
            <a:r>
              <a:rPr lang="th-TH" dirty="0" smtClean="0">
                <a:solidFill>
                  <a:srgbClr val="0070C0"/>
                </a:solidFill>
              </a:rPr>
              <a:t>1. ให้</a:t>
            </a:r>
            <a:r>
              <a:rPr lang="th-TH" smtClean="0">
                <a:solidFill>
                  <a:srgbClr val="0070C0"/>
                </a:solidFill>
              </a:rPr>
              <a:t>โรงเรียน</a:t>
            </a:r>
            <a:r>
              <a:rPr lang="th-TH" smtClean="0">
                <a:solidFill>
                  <a:srgbClr val="0070C0"/>
                </a:solidFill>
              </a:rPr>
              <a:t>ดาวน์โหลด</a:t>
            </a:r>
            <a:r>
              <a:rPr lang="th-TH" dirty="0" smtClean="0">
                <a:solidFill>
                  <a:srgbClr val="0070C0"/>
                </a:solidFill>
              </a:rPr>
              <a:t>กระดาษคำตอบ </a:t>
            </a:r>
            <a:r>
              <a:rPr lang="en-US" dirty="0" smtClean="0">
                <a:solidFill>
                  <a:srgbClr val="0070C0"/>
                </a:solidFill>
              </a:rPr>
              <a:t>O-NET </a:t>
            </a:r>
            <a:r>
              <a:rPr lang="th-TH" dirty="0" err="1" smtClean="0">
                <a:solidFill>
                  <a:srgbClr val="0070C0"/>
                </a:solidFill>
              </a:rPr>
              <a:t>ในเว็ปไซต์</a:t>
            </a:r>
            <a:r>
              <a:rPr lang="th-TH" dirty="0" smtClean="0">
                <a:solidFill>
                  <a:srgbClr val="0070C0"/>
                </a:solidFill>
              </a:rPr>
              <a:t>ของ </a:t>
            </a:r>
            <a:r>
              <a:rPr lang="th-TH" dirty="0" err="1" smtClean="0">
                <a:solidFill>
                  <a:srgbClr val="0070C0"/>
                </a:solidFill>
              </a:rPr>
              <a:t>สทศ</a:t>
            </a:r>
            <a:r>
              <a:rPr lang="th-TH" dirty="0" smtClean="0">
                <a:solidFill>
                  <a:srgbClr val="0070C0"/>
                </a:solidFill>
              </a:rPr>
              <a:t>.มาใช้ในการสอบปลายภาคของนักเรียน เพื่อให้นักเรียนได้คุ้นชินกับกระดาษคำตอบ</a:t>
            </a:r>
          </a:p>
          <a:p>
            <a:pPr marL="0" indent="0">
              <a:buNone/>
            </a:pPr>
            <a:r>
              <a:rPr lang="th-TH" dirty="0">
                <a:solidFill>
                  <a:srgbClr val="0070C0"/>
                </a:solidFill>
              </a:rPr>
              <a:t>		</a:t>
            </a:r>
            <a:endParaRPr lang="th-TH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th-TH" dirty="0">
                <a:solidFill>
                  <a:srgbClr val="0070C0"/>
                </a:solidFill>
              </a:rPr>
              <a:t>	</a:t>
            </a:r>
            <a:endParaRPr lang="th-TH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th-TH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59126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เสมอภาค">
  <a:themeElements>
    <a:clrScheme name="อุดมสมบูรณ์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เสมอภาค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เสมอภาค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97</TotalTime>
  <Words>242</Words>
  <Application>Microsoft Office PowerPoint</Application>
  <PresentationFormat>นำเสนอทางหน้าจอ (4:3)</PresentationFormat>
  <Paragraphs>78</Paragraphs>
  <Slides>16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16</vt:i4>
      </vt:variant>
    </vt:vector>
  </HeadingPairs>
  <TitlesOfParts>
    <vt:vector size="17" baseType="lpstr">
      <vt:lpstr>เสมอภาค</vt:lpstr>
      <vt:lpstr>การจัดสอบทางการศึกษาระดับชาติขั้นพื้นฐาน O-NET ปีการศึกษา 2559</vt:lpstr>
      <vt:lpstr>บทสรุปผู้บริหาร</vt:lpstr>
      <vt:lpstr>บทสรุปผู้บริหาร (ต่อ)</vt:lpstr>
      <vt:lpstr>ตัวอย่างข้อสอบ</vt:lpstr>
      <vt:lpstr>ตัวอย่างข้อสอบ (ต่อ)</vt:lpstr>
      <vt:lpstr>ตัวอย่างข้อสอบ (ต่อ)</vt:lpstr>
      <vt:lpstr>ตัวอย่างข้อสอบ (ต่อ)</vt:lpstr>
      <vt:lpstr>ตัวอย่างข้อสอบ (ต่อ)</vt:lpstr>
      <vt:lpstr>ปฏิทินสำหรับโรงเรียน</vt:lpstr>
      <vt:lpstr>ปฏิทินสำหรับโรงเรียน (ต่อ)</vt:lpstr>
      <vt:lpstr>ปฏิทินสำหรับโรงเรียน (ต่อ)</vt:lpstr>
      <vt:lpstr>ปฏิทินสำหรับโรงเรียน (ต่อ)</vt:lpstr>
      <vt:lpstr>ปัญหาที่พบ</vt:lpstr>
      <vt:lpstr>ปัญหาที่พบ</vt:lpstr>
      <vt:lpstr>การเข้าสอบกรณีพิเศษ</vt:lpstr>
      <vt:lpstr>ข้อเสนอแนะ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การจัดสอบทางการศึกษาระดับชาติขั้นพื้นฐาน O-NET ปีการศึกษา 2559</dc:title>
  <dc:creator>User</dc:creator>
  <cp:lastModifiedBy>User</cp:lastModifiedBy>
  <cp:revision>12</cp:revision>
  <cp:lastPrinted>2016-07-26T08:18:42Z</cp:lastPrinted>
  <dcterms:created xsi:type="dcterms:W3CDTF">2016-07-24T04:38:14Z</dcterms:created>
  <dcterms:modified xsi:type="dcterms:W3CDTF">2016-07-27T02:45:31Z</dcterms:modified>
</cp:coreProperties>
</file>