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9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2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3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14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theme/theme15.xml" ContentType="application/vnd.openxmlformats-officedocument.theme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6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theme/theme17.xml" ContentType="application/vnd.openxmlformats-officedocument.theme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8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theme/theme19.xml" ContentType="application/vnd.openxmlformats-officedocument.theme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theme/theme20.xml" ContentType="application/vnd.openxmlformats-officedocument.theme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theme/theme21.xml" ContentType="application/vnd.openxmlformats-officedocument.theme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22.xml" ContentType="application/vnd.openxmlformats-officedocument.theme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23.xml" ContentType="application/vnd.openxmlformats-officedocument.theme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24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9" r:id="rId3"/>
    <p:sldMasterId id="2147483714" r:id="rId4"/>
    <p:sldMasterId id="2147483728" r:id="rId5"/>
    <p:sldMasterId id="2147483823" r:id="rId6"/>
    <p:sldMasterId id="2147483835" r:id="rId7"/>
    <p:sldMasterId id="2147483847" r:id="rId8"/>
    <p:sldMasterId id="2147483871" r:id="rId9"/>
    <p:sldMasterId id="2147483883" r:id="rId10"/>
    <p:sldMasterId id="2147483898" r:id="rId11"/>
    <p:sldMasterId id="2147483912" r:id="rId12"/>
    <p:sldMasterId id="2147484022" r:id="rId13"/>
    <p:sldMasterId id="2147484036" r:id="rId14"/>
    <p:sldMasterId id="2147484049" r:id="rId15"/>
    <p:sldMasterId id="2147484052" r:id="rId16"/>
    <p:sldMasterId id="2147484113" r:id="rId17"/>
    <p:sldMasterId id="2147484125" r:id="rId18"/>
    <p:sldMasterId id="2147484305" r:id="rId19"/>
    <p:sldMasterId id="2147484317" r:id="rId20"/>
    <p:sldMasterId id="2147484329" r:id="rId21"/>
    <p:sldMasterId id="2147484341" r:id="rId22"/>
    <p:sldMasterId id="2147484354" r:id="rId23"/>
    <p:sldMasterId id="2147484368" r:id="rId24"/>
    <p:sldMasterId id="2147484408" r:id="rId25"/>
  </p:sldMasterIdLst>
  <p:notesMasterIdLst>
    <p:notesMasterId r:id="rId155"/>
  </p:notesMasterIdLst>
  <p:handoutMasterIdLst>
    <p:handoutMasterId r:id="rId156"/>
  </p:handoutMasterIdLst>
  <p:sldIdLst>
    <p:sldId id="339" r:id="rId26"/>
    <p:sldId id="278" r:id="rId27"/>
    <p:sldId id="279" r:id="rId28"/>
    <p:sldId id="280" r:id="rId29"/>
    <p:sldId id="340" r:id="rId30"/>
    <p:sldId id="347" r:id="rId31"/>
    <p:sldId id="400" r:id="rId32"/>
    <p:sldId id="348" r:id="rId33"/>
    <p:sldId id="286" r:id="rId34"/>
    <p:sldId id="289" r:id="rId35"/>
    <p:sldId id="349" r:id="rId36"/>
    <p:sldId id="366" r:id="rId37"/>
    <p:sldId id="290" r:id="rId38"/>
    <p:sldId id="291" r:id="rId39"/>
    <p:sldId id="350" r:id="rId40"/>
    <p:sldId id="296" r:id="rId41"/>
    <p:sldId id="673" r:id="rId42"/>
    <p:sldId id="401" r:id="rId43"/>
    <p:sldId id="402" r:id="rId44"/>
    <p:sldId id="405" r:id="rId45"/>
    <p:sldId id="406" r:id="rId46"/>
    <p:sldId id="477" r:id="rId47"/>
    <p:sldId id="478" r:id="rId48"/>
    <p:sldId id="479" r:id="rId49"/>
    <p:sldId id="480" r:id="rId50"/>
    <p:sldId id="481" r:id="rId51"/>
    <p:sldId id="482" r:id="rId52"/>
    <p:sldId id="413" r:id="rId53"/>
    <p:sldId id="414" r:id="rId54"/>
    <p:sldId id="674" r:id="rId55"/>
    <p:sldId id="675" r:id="rId56"/>
    <p:sldId id="676" r:id="rId57"/>
    <p:sldId id="677" r:id="rId58"/>
    <p:sldId id="415" r:id="rId59"/>
    <p:sldId id="416" r:id="rId60"/>
    <p:sldId id="417" r:id="rId61"/>
    <p:sldId id="418" r:id="rId62"/>
    <p:sldId id="419" r:id="rId63"/>
    <p:sldId id="421" r:id="rId64"/>
    <p:sldId id="422" r:id="rId65"/>
    <p:sldId id="423" r:id="rId66"/>
    <p:sldId id="424" r:id="rId67"/>
    <p:sldId id="425" r:id="rId68"/>
    <p:sldId id="426" r:id="rId69"/>
    <p:sldId id="427" r:id="rId70"/>
    <p:sldId id="428" r:id="rId71"/>
    <p:sldId id="429" r:id="rId72"/>
    <p:sldId id="430" r:id="rId73"/>
    <p:sldId id="431" r:id="rId74"/>
    <p:sldId id="432" r:id="rId75"/>
    <p:sldId id="433" r:id="rId76"/>
    <p:sldId id="434" r:id="rId77"/>
    <p:sldId id="435" r:id="rId78"/>
    <p:sldId id="436" r:id="rId79"/>
    <p:sldId id="483" r:id="rId80"/>
    <p:sldId id="512" r:id="rId81"/>
    <p:sldId id="695" r:id="rId82"/>
    <p:sldId id="696" r:id="rId83"/>
    <p:sldId id="697" r:id="rId84"/>
    <p:sldId id="698" r:id="rId85"/>
    <p:sldId id="699" r:id="rId86"/>
    <p:sldId id="700" r:id="rId87"/>
    <p:sldId id="701" r:id="rId88"/>
    <p:sldId id="702" r:id="rId89"/>
    <p:sldId id="703" r:id="rId90"/>
    <p:sldId id="704" r:id="rId91"/>
    <p:sldId id="437" r:id="rId92"/>
    <p:sldId id="438" r:id="rId93"/>
    <p:sldId id="653" r:id="rId94"/>
    <p:sldId id="646" r:id="rId95"/>
    <p:sldId id="439" r:id="rId96"/>
    <p:sldId id="440" r:id="rId97"/>
    <p:sldId id="645" r:id="rId98"/>
    <p:sldId id="442" r:id="rId99"/>
    <p:sldId id="652" r:id="rId100"/>
    <p:sldId id="444" r:id="rId101"/>
    <p:sldId id="643" r:id="rId102"/>
    <p:sldId id="664" r:id="rId103"/>
    <p:sldId id="648" r:id="rId104"/>
    <p:sldId id="661" r:id="rId105"/>
    <p:sldId id="500" r:id="rId106"/>
    <p:sldId id="501" r:id="rId107"/>
    <p:sldId id="502" r:id="rId108"/>
    <p:sldId id="503" r:id="rId109"/>
    <p:sldId id="504" r:id="rId110"/>
    <p:sldId id="505" r:id="rId111"/>
    <p:sldId id="506" r:id="rId112"/>
    <p:sldId id="507" r:id="rId113"/>
    <p:sldId id="508" r:id="rId114"/>
    <p:sldId id="509" r:id="rId115"/>
    <p:sldId id="670" r:id="rId116"/>
    <p:sldId id="510" r:id="rId117"/>
    <p:sldId id="662" r:id="rId118"/>
    <p:sldId id="663" r:id="rId119"/>
    <p:sldId id="692" r:id="rId120"/>
    <p:sldId id="693" r:id="rId121"/>
    <p:sldId id="694" r:id="rId122"/>
    <p:sldId id="596" r:id="rId123"/>
    <p:sldId id="626" r:id="rId124"/>
    <p:sldId id="627" r:id="rId125"/>
    <p:sldId id="628" r:id="rId126"/>
    <p:sldId id="597" r:id="rId127"/>
    <p:sldId id="598" r:id="rId128"/>
    <p:sldId id="634" r:id="rId129"/>
    <p:sldId id="635" r:id="rId130"/>
    <p:sldId id="630" r:id="rId131"/>
    <p:sldId id="631" r:id="rId132"/>
    <p:sldId id="605" r:id="rId133"/>
    <p:sldId id="606" r:id="rId134"/>
    <p:sldId id="607" r:id="rId135"/>
    <p:sldId id="608" r:id="rId136"/>
    <p:sldId id="609" r:id="rId137"/>
    <p:sldId id="610" r:id="rId138"/>
    <p:sldId id="611" r:id="rId139"/>
    <p:sldId id="612" r:id="rId140"/>
    <p:sldId id="613" r:id="rId141"/>
    <p:sldId id="614" r:id="rId142"/>
    <p:sldId id="636" r:id="rId143"/>
    <p:sldId id="616" r:id="rId144"/>
    <p:sldId id="617" r:id="rId145"/>
    <p:sldId id="618" r:id="rId146"/>
    <p:sldId id="619" r:id="rId147"/>
    <p:sldId id="620" r:id="rId148"/>
    <p:sldId id="621" r:id="rId149"/>
    <p:sldId id="622" r:id="rId150"/>
    <p:sldId id="624" r:id="rId151"/>
    <p:sldId id="625" r:id="rId152"/>
    <p:sldId id="623" r:id="rId153"/>
    <p:sldId id="671" r:id="rId154"/>
  </p:sldIdLst>
  <p:sldSz cx="9144000" cy="6858000" type="screen4x3"/>
  <p:notesSz cx="9926638" cy="67976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9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92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7.xml"/><Relationship Id="rId63" Type="http://schemas.openxmlformats.org/officeDocument/2006/relationships/slide" Target="slides/slide38.xml"/><Relationship Id="rId84" Type="http://schemas.openxmlformats.org/officeDocument/2006/relationships/slide" Target="slides/slide59.xml"/><Relationship Id="rId138" Type="http://schemas.openxmlformats.org/officeDocument/2006/relationships/slide" Target="slides/slide113.xml"/><Relationship Id="rId159" Type="http://schemas.openxmlformats.org/officeDocument/2006/relationships/theme" Target="theme/theme1.xml"/><Relationship Id="rId107" Type="http://schemas.openxmlformats.org/officeDocument/2006/relationships/slide" Target="slides/slide82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7.xml"/><Relationship Id="rId53" Type="http://schemas.openxmlformats.org/officeDocument/2006/relationships/slide" Target="slides/slide28.xml"/><Relationship Id="rId74" Type="http://schemas.openxmlformats.org/officeDocument/2006/relationships/slide" Target="slides/slide49.xml"/><Relationship Id="rId128" Type="http://schemas.openxmlformats.org/officeDocument/2006/relationships/slide" Target="slides/slide103.xml"/><Relationship Id="rId149" Type="http://schemas.openxmlformats.org/officeDocument/2006/relationships/slide" Target="slides/slide124.xml"/><Relationship Id="rId5" Type="http://schemas.openxmlformats.org/officeDocument/2006/relationships/slideMaster" Target="slideMasters/slideMaster5.xml"/><Relationship Id="rId95" Type="http://schemas.openxmlformats.org/officeDocument/2006/relationships/slide" Target="slides/slide70.xml"/><Relationship Id="rId160" Type="http://schemas.openxmlformats.org/officeDocument/2006/relationships/tableStyles" Target="tableStyles.xml"/><Relationship Id="rId22" Type="http://schemas.openxmlformats.org/officeDocument/2006/relationships/slideMaster" Target="slideMasters/slideMaster22.xml"/><Relationship Id="rId43" Type="http://schemas.openxmlformats.org/officeDocument/2006/relationships/slide" Target="slides/slide18.xml"/><Relationship Id="rId64" Type="http://schemas.openxmlformats.org/officeDocument/2006/relationships/slide" Target="slides/slide39.xml"/><Relationship Id="rId118" Type="http://schemas.openxmlformats.org/officeDocument/2006/relationships/slide" Target="slides/slide93.xml"/><Relationship Id="rId139" Type="http://schemas.openxmlformats.org/officeDocument/2006/relationships/slide" Target="slides/slide114.xml"/><Relationship Id="rId80" Type="http://schemas.openxmlformats.org/officeDocument/2006/relationships/slide" Target="slides/slide55.xml"/><Relationship Id="rId85" Type="http://schemas.openxmlformats.org/officeDocument/2006/relationships/slide" Target="slides/slide60.xml"/><Relationship Id="rId150" Type="http://schemas.openxmlformats.org/officeDocument/2006/relationships/slide" Target="slides/slide125.xml"/><Relationship Id="rId155" Type="http://schemas.openxmlformats.org/officeDocument/2006/relationships/notesMaster" Target="notesMasters/notesMaster1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" Target="slides/slide8.xml"/><Relationship Id="rId38" Type="http://schemas.openxmlformats.org/officeDocument/2006/relationships/slide" Target="slides/slide13.xml"/><Relationship Id="rId59" Type="http://schemas.openxmlformats.org/officeDocument/2006/relationships/slide" Target="slides/slide34.xml"/><Relationship Id="rId103" Type="http://schemas.openxmlformats.org/officeDocument/2006/relationships/slide" Target="slides/slide78.xml"/><Relationship Id="rId108" Type="http://schemas.openxmlformats.org/officeDocument/2006/relationships/slide" Target="slides/slide83.xml"/><Relationship Id="rId124" Type="http://schemas.openxmlformats.org/officeDocument/2006/relationships/slide" Target="slides/slide99.xml"/><Relationship Id="rId129" Type="http://schemas.openxmlformats.org/officeDocument/2006/relationships/slide" Target="slides/slide104.xml"/><Relationship Id="rId54" Type="http://schemas.openxmlformats.org/officeDocument/2006/relationships/slide" Target="slides/slide29.xml"/><Relationship Id="rId70" Type="http://schemas.openxmlformats.org/officeDocument/2006/relationships/slide" Target="slides/slide45.xml"/><Relationship Id="rId75" Type="http://schemas.openxmlformats.org/officeDocument/2006/relationships/slide" Target="slides/slide50.xml"/><Relationship Id="rId91" Type="http://schemas.openxmlformats.org/officeDocument/2006/relationships/slide" Target="slides/slide66.xml"/><Relationship Id="rId96" Type="http://schemas.openxmlformats.org/officeDocument/2006/relationships/slide" Target="slides/slide71.xml"/><Relationship Id="rId140" Type="http://schemas.openxmlformats.org/officeDocument/2006/relationships/slide" Target="slides/slide115.xml"/><Relationship Id="rId145" Type="http://schemas.openxmlformats.org/officeDocument/2006/relationships/slide" Target="slides/slide1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3.xml"/><Relationship Id="rId49" Type="http://schemas.openxmlformats.org/officeDocument/2006/relationships/slide" Target="slides/slide24.xml"/><Relationship Id="rId114" Type="http://schemas.openxmlformats.org/officeDocument/2006/relationships/slide" Target="slides/slide89.xml"/><Relationship Id="rId119" Type="http://schemas.openxmlformats.org/officeDocument/2006/relationships/slide" Target="slides/slide94.xml"/><Relationship Id="rId44" Type="http://schemas.openxmlformats.org/officeDocument/2006/relationships/slide" Target="slides/slide19.xml"/><Relationship Id="rId60" Type="http://schemas.openxmlformats.org/officeDocument/2006/relationships/slide" Target="slides/slide35.xml"/><Relationship Id="rId65" Type="http://schemas.openxmlformats.org/officeDocument/2006/relationships/slide" Target="slides/slide40.xml"/><Relationship Id="rId81" Type="http://schemas.openxmlformats.org/officeDocument/2006/relationships/slide" Target="slides/slide56.xml"/><Relationship Id="rId86" Type="http://schemas.openxmlformats.org/officeDocument/2006/relationships/slide" Target="slides/slide61.xml"/><Relationship Id="rId130" Type="http://schemas.openxmlformats.org/officeDocument/2006/relationships/slide" Target="slides/slide105.xml"/><Relationship Id="rId135" Type="http://schemas.openxmlformats.org/officeDocument/2006/relationships/slide" Target="slides/slide110.xml"/><Relationship Id="rId151" Type="http://schemas.openxmlformats.org/officeDocument/2006/relationships/slide" Target="slides/slide126.xml"/><Relationship Id="rId156" Type="http://schemas.openxmlformats.org/officeDocument/2006/relationships/handoutMaster" Target="handoutMasters/handoutMaster1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14.xml"/><Relationship Id="rId109" Type="http://schemas.openxmlformats.org/officeDocument/2006/relationships/slide" Target="slides/slide84.xml"/><Relationship Id="rId34" Type="http://schemas.openxmlformats.org/officeDocument/2006/relationships/slide" Target="slides/slide9.xml"/><Relationship Id="rId50" Type="http://schemas.openxmlformats.org/officeDocument/2006/relationships/slide" Target="slides/slide25.xml"/><Relationship Id="rId55" Type="http://schemas.openxmlformats.org/officeDocument/2006/relationships/slide" Target="slides/slide30.xml"/><Relationship Id="rId76" Type="http://schemas.openxmlformats.org/officeDocument/2006/relationships/slide" Target="slides/slide51.xml"/><Relationship Id="rId97" Type="http://schemas.openxmlformats.org/officeDocument/2006/relationships/slide" Target="slides/slide72.xml"/><Relationship Id="rId104" Type="http://schemas.openxmlformats.org/officeDocument/2006/relationships/slide" Target="slides/slide79.xml"/><Relationship Id="rId120" Type="http://schemas.openxmlformats.org/officeDocument/2006/relationships/slide" Target="slides/slide95.xml"/><Relationship Id="rId125" Type="http://schemas.openxmlformats.org/officeDocument/2006/relationships/slide" Target="slides/slide100.xml"/><Relationship Id="rId141" Type="http://schemas.openxmlformats.org/officeDocument/2006/relationships/slide" Target="slides/slide116.xml"/><Relationship Id="rId146" Type="http://schemas.openxmlformats.org/officeDocument/2006/relationships/slide" Target="slides/slide12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6.xml"/><Relationship Id="rId92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4.xml"/><Relationship Id="rId24" Type="http://schemas.openxmlformats.org/officeDocument/2006/relationships/slideMaster" Target="slideMasters/slideMaster24.xml"/><Relationship Id="rId40" Type="http://schemas.openxmlformats.org/officeDocument/2006/relationships/slide" Target="slides/slide15.xml"/><Relationship Id="rId45" Type="http://schemas.openxmlformats.org/officeDocument/2006/relationships/slide" Target="slides/slide20.xml"/><Relationship Id="rId66" Type="http://schemas.openxmlformats.org/officeDocument/2006/relationships/slide" Target="slides/slide41.xml"/><Relationship Id="rId87" Type="http://schemas.openxmlformats.org/officeDocument/2006/relationships/slide" Target="slides/slide62.xml"/><Relationship Id="rId110" Type="http://schemas.openxmlformats.org/officeDocument/2006/relationships/slide" Target="slides/slide85.xml"/><Relationship Id="rId115" Type="http://schemas.openxmlformats.org/officeDocument/2006/relationships/slide" Target="slides/slide90.xml"/><Relationship Id="rId131" Type="http://schemas.openxmlformats.org/officeDocument/2006/relationships/slide" Target="slides/slide106.xml"/><Relationship Id="rId136" Type="http://schemas.openxmlformats.org/officeDocument/2006/relationships/slide" Target="slides/slide111.xml"/><Relationship Id="rId157" Type="http://schemas.openxmlformats.org/officeDocument/2006/relationships/presProps" Target="presProps.xml"/><Relationship Id="rId61" Type="http://schemas.openxmlformats.org/officeDocument/2006/relationships/slide" Target="slides/slide36.xml"/><Relationship Id="rId82" Type="http://schemas.openxmlformats.org/officeDocument/2006/relationships/slide" Target="slides/slide57.xml"/><Relationship Id="rId152" Type="http://schemas.openxmlformats.org/officeDocument/2006/relationships/slide" Target="slides/slide127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" Target="slides/slide5.xml"/><Relationship Id="rId35" Type="http://schemas.openxmlformats.org/officeDocument/2006/relationships/slide" Target="slides/slide10.xml"/><Relationship Id="rId56" Type="http://schemas.openxmlformats.org/officeDocument/2006/relationships/slide" Target="slides/slide31.xml"/><Relationship Id="rId77" Type="http://schemas.openxmlformats.org/officeDocument/2006/relationships/slide" Target="slides/slide52.xml"/><Relationship Id="rId100" Type="http://schemas.openxmlformats.org/officeDocument/2006/relationships/slide" Target="slides/slide75.xml"/><Relationship Id="rId105" Type="http://schemas.openxmlformats.org/officeDocument/2006/relationships/slide" Target="slides/slide80.xml"/><Relationship Id="rId126" Type="http://schemas.openxmlformats.org/officeDocument/2006/relationships/slide" Target="slides/slide101.xml"/><Relationship Id="rId147" Type="http://schemas.openxmlformats.org/officeDocument/2006/relationships/slide" Target="slides/slide122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6.xml"/><Relationship Id="rId72" Type="http://schemas.openxmlformats.org/officeDocument/2006/relationships/slide" Target="slides/slide47.xml"/><Relationship Id="rId93" Type="http://schemas.openxmlformats.org/officeDocument/2006/relationships/slide" Target="slides/slide68.xml"/><Relationship Id="rId98" Type="http://schemas.openxmlformats.org/officeDocument/2006/relationships/slide" Target="slides/slide73.xml"/><Relationship Id="rId121" Type="http://schemas.openxmlformats.org/officeDocument/2006/relationships/slide" Target="slides/slide96.xml"/><Relationship Id="rId142" Type="http://schemas.openxmlformats.org/officeDocument/2006/relationships/slide" Target="slides/slide117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" Target="slides/slide21.xml"/><Relationship Id="rId67" Type="http://schemas.openxmlformats.org/officeDocument/2006/relationships/slide" Target="slides/slide42.xml"/><Relationship Id="rId116" Type="http://schemas.openxmlformats.org/officeDocument/2006/relationships/slide" Target="slides/slide91.xml"/><Relationship Id="rId137" Type="http://schemas.openxmlformats.org/officeDocument/2006/relationships/slide" Target="slides/slide112.xml"/><Relationship Id="rId158" Type="http://schemas.openxmlformats.org/officeDocument/2006/relationships/viewProps" Target="viewProp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6.xml"/><Relationship Id="rId62" Type="http://schemas.openxmlformats.org/officeDocument/2006/relationships/slide" Target="slides/slide37.xml"/><Relationship Id="rId83" Type="http://schemas.openxmlformats.org/officeDocument/2006/relationships/slide" Target="slides/slide58.xml"/><Relationship Id="rId88" Type="http://schemas.openxmlformats.org/officeDocument/2006/relationships/slide" Target="slides/slide63.xml"/><Relationship Id="rId111" Type="http://schemas.openxmlformats.org/officeDocument/2006/relationships/slide" Target="slides/slide86.xml"/><Relationship Id="rId132" Type="http://schemas.openxmlformats.org/officeDocument/2006/relationships/slide" Target="slides/slide107.xml"/><Relationship Id="rId153" Type="http://schemas.openxmlformats.org/officeDocument/2006/relationships/slide" Target="slides/slide128.xml"/><Relationship Id="rId15" Type="http://schemas.openxmlformats.org/officeDocument/2006/relationships/slideMaster" Target="slideMasters/slideMaster15.xml"/><Relationship Id="rId36" Type="http://schemas.openxmlformats.org/officeDocument/2006/relationships/slide" Target="slides/slide11.xml"/><Relationship Id="rId57" Type="http://schemas.openxmlformats.org/officeDocument/2006/relationships/slide" Target="slides/slide32.xml"/><Relationship Id="rId106" Type="http://schemas.openxmlformats.org/officeDocument/2006/relationships/slide" Target="slides/slide81.xml"/><Relationship Id="rId127" Type="http://schemas.openxmlformats.org/officeDocument/2006/relationships/slide" Target="slides/slide102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6.xml"/><Relationship Id="rId52" Type="http://schemas.openxmlformats.org/officeDocument/2006/relationships/slide" Target="slides/slide27.xml"/><Relationship Id="rId73" Type="http://schemas.openxmlformats.org/officeDocument/2006/relationships/slide" Target="slides/slide48.xml"/><Relationship Id="rId78" Type="http://schemas.openxmlformats.org/officeDocument/2006/relationships/slide" Target="slides/slide53.xml"/><Relationship Id="rId94" Type="http://schemas.openxmlformats.org/officeDocument/2006/relationships/slide" Target="slides/slide69.xml"/><Relationship Id="rId99" Type="http://schemas.openxmlformats.org/officeDocument/2006/relationships/slide" Target="slides/slide74.xml"/><Relationship Id="rId101" Type="http://schemas.openxmlformats.org/officeDocument/2006/relationships/slide" Target="slides/slide76.xml"/><Relationship Id="rId122" Type="http://schemas.openxmlformats.org/officeDocument/2006/relationships/slide" Target="slides/slide97.xml"/><Relationship Id="rId143" Type="http://schemas.openxmlformats.org/officeDocument/2006/relationships/slide" Target="slides/slide118.xml"/><Relationship Id="rId148" Type="http://schemas.openxmlformats.org/officeDocument/2006/relationships/slide" Target="slides/slide12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26" Type="http://schemas.openxmlformats.org/officeDocument/2006/relationships/slide" Target="slides/slide1.xml"/><Relationship Id="rId47" Type="http://schemas.openxmlformats.org/officeDocument/2006/relationships/slide" Target="slides/slide22.xml"/><Relationship Id="rId68" Type="http://schemas.openxmlformats.org/officeDocument/2006/relationships/slide" Target="slides/slide43.xml"/><Relationship Id="rId89" Type="http://schemas.openxmlformats.org/officeDocument/2006/relationships/slide" Target="slides/slide64.xml"/><Relationship Id="rId112" Type="http://schemas.openxmlformats.org/officeDocument/2006/relationships/slide" Target="slides/slide87.xml"/><Relationship Id="rId133" Type="http://schemas.openxmlformats.org/officeDocument/2006/relationships/slide" Target="slides/slide108.xml"/><Relationship Id="rId154" Type="http://schemas.openxmlformats.org/officeDocument/2006/relationships/slide" Target="slides/slide129.xml"/><Relationship Id="rId16" Type="http://schemas.openxmlformats.org/officeDocument/2006/relationships/slideMaster" Target="slideMasters/slideMaster16.xml"/><Relationship Id="rId37" Type="http://schemas.openxmlformats.org/officeDocument/2006/relationships/slide" Target="slides/slide12.xml"/><Relationship Id="rId58" Type="http://schemas.openxmlformats.org/officeDocument/2006/relationships/slide" Target="slides/slide33.xml"/><Relationship Id="rId79" Type="http://schemas.openxmlformats.org/officeDocument/2006/relationships/slide" Target="slides/slide54.xml"/><Relationship Id="rId102" Type="http://schemas.openxmlformats.org/officeDocument/2006/relationships/slide" Target="slides/slide77.xml"/><Relationship Id="rId123" Type="http://schemas.openxmlformats.org/officeDocument/2006/relationships/slide" Target="slides/slide98.xml"/><Relationship Id="rId144" Type="http://schemas.openxmlformats.org/officeDocument/2006/relationships/slide" Target="slides/slide119.xml"/><Relationship Id="rId90" Type="http://schemas.openxmlformats.org/officeDocument/2006/relationships/slide" Target="slides/slide65.xml"/><Relationship Id="rId27" Type="http://schemas.openxmlformats.org/officeDocument/2006/relationships/slide" Target="slides/slide2.xml"/><Relationship Id="rId48" Type="http://schemas.openxmlformats.org/officeDocument/2006/relationships/slide" Target="slides/slide23.xml"/><Relationship Id="rId69" Type="http://schemas.openxmlformats.org/officeDocument/2006/relationships/slide" Target="slides/slide44.xml"/><Relationship Id="rId113" Type="http://schemas.openxmlformats.org/officeDocument/2006/relationships/slide" Target="slides/slide88.xml"/><Relationship Id="rId134" Type="http://schemas.openxmlformats.org/officeDocument/2006/relationships/slide" Target="slides/slide10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0A6B74-5269-4C2A-8585-A464D2C9E121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9744E6B-892E-454F-B89A-224D2F6CBFAC}">
      <dgm:prSet phldrT="[ข้อความ]" custT="1"/>
      <dgm:spPr>
        <a:solidFill>
          <a:srgbClr val="00CC00"/>
        </a:solidFill>
      </dgm:spPr>
      <dgm:t>
        <a:bodyPr/>
        <a:lstStyle/>
        <a:p>
          <a:r>
            <a:rPr lang="th-TH" sz="4400" b="1">
              <a:latin typeface="TH SarabunPSK" pitchFamily="34" charset="-34"/>
              <a:cs typeface="TH SarabunPSK" pitchFamily="34" charset="-34"/>
            </a:rPr>
            <a:t>เลือกตอบ</a:t>
          </a:r>
          <a:endParaRPr lang="th-TH" sz="4400" b="1" dirty="0">
            <a:latin typeface="TH SarabunPSK" pitchFamily="34" charset="-34"/>
            <a:cs typeface="TH SarabunPSK" pitchFamily="34" charset="-34"/>
          </a:endParaRPr>
        </a:p>
      </dgm:t>
    </dgm:pt>
    <dgm:pt modelId="{21DEA19F-2E15-4457-A7F5-802874F3C24A}" type="parTrans" cxnId="{E087E0BF-C97B-4FC3-BD55-9A787A64F708}">
      <dgm:prSet/>
      <dgm:spPr/>
      <dgm:t>
        <a:bodyPr/>
        <a:lstStyle/>
        <a:p>
          <a:endParaRPr lang="th-TH"/>
        </a:p>
      </dgm:t>
    </dgm:pt>
    <dgm:pt modelId="{0BCA7B0A-CBB7-4654-B650-C1F61F7433A8}" type="sibTrans" cxnId="{E087E0BF-C97B-4FC3-BD55-9A787A64F708}">
      <dgm:prSet/>
      <dgm:spPr/>
      <dgm:t>
        <a:bodyPr/>
        <a:lstStyle/>
        <a:p>
          <a:endParaRPr lang="th-TH"/>
        </a:p>
      </dgm:t>
    </dgm:pt>
    <dgm:pt modelId="{EA2B3EF3-A4E5-4946-AA2B-BBE5562B4206}">
      <dgm:prSet phldrT="[ข้อความ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Responses related: RR)</a:t>
          </a:r>
          <a:endParaRPr lang="th-TH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8C503D1-3FE6-4C01-848B-4D32DBDBB433}" type="parTrans" cxnId="{0A4D99C9-50F3-4183-910F-25DE4CB847F2}">
      <dgm:prSet/>
      <dgm:spPr/>
      <dgm:t>
        <a:bodyPr/>
        <a:lstStyle/>
        <a:p>
          <a:endParaRPr lang="th-TH"/>
        </a:p>
      </dgm:t>
    </dgm:pt>
    <dgm:pt modelId="{BBCD90E6-DF60-4508-9AB1-87E62B3E78F6}" type="sibTrans" cxnId="{0A4D99C9-50F3-4183-910F-25DE4CB847F2}">
      <dgm:prSet/>
      <dgm:spPr/>
      <dgm:t>
        <a:bodyPr/>
        <a:lstStyle/>
        <a:p>
          <a:endParaRPr lang="th-TH"/>
        </a:p>
      </dgm:t>
    </dgm:pt>
    <dgm:pt modelId="{9CA954A3-BB5D-4B35-9EDC-C07AD742CA1E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/>
          </a:r>
          <a:b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แบบหลายคำตอบ (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Multiple-selection </a:t>
          </a: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/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 Response: MS)</a:t>
          </a:r>
        </a:p>
      </dgm:t>
    </dgm:pt>
    <dgm:pt modelId="{2414B443-E946-4CB8-979E-9B35746B2FEE}" type="parTrans" cxnId="{0518CDEB-E452-45EA-9A93-725AC49D350E}">
      <dgm:prSet/>
      <dgm:spPr/>
      <dgm:t>
        <a:bodyPr/>
        <a:lstStyle/>
        <a:p>
          <a:endParaRPr lang="en-US"/>
        </a:p>
      </dgm:t>
    </dgm:pt>
    <dgm:pt modelId="{001E1DEC-5E68-4668-9CBB-B9D1ADB7A917}" type="sibTrans" cxnId="{0518CDEB-E452-45EA-9A93-725AC49D350E}">
      <dgm:prSet/>
      <dgm:spPr/>
      <dgm:t>
        <a:bodyPr/>
        <a:lstStyle/>
        <a:p>
          <a:endParaRPr lang="en-US"/>
        </a:p>
      </dgm:t>
    </dgm:pt>
    <dgm:pt modelId="{A9FE02E0-ED76-4665-97D1-BF056F9C5B57}">
      <dgm:prSet phldrT="[ข้อความ]" custT="1"/>
      <dgm:spPr/>
      <dgm:t>
        <a:bodyPr/>
        <a:lstStyle/>
        <a:p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แบบคำตอบเดียว</a:t>
          </a:r>
          <a:endParaRPr lang="en-US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(Multiple choice: MC)</a:t>
          </a:r>
          <a:endParaRPr lang="th-TH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85567202-5052-40C6-B244-8915F75BA5B1}" type="sibTrans" cxnId="{2592A172-0856-4912-B845-3657055D4A28}">
      <dgm:prSet/>
      <dgm:spPr/>
      <dgm:t>
        <a:bodyPr/>
        <a:lstStyle/>
        <a:p>
          <a:endParaRPr lang="th-TH"/>
        </a:p>
      </dgm:t>
    </dgm:pt>
    <dgm:pt modelId="{C1E58CA4-8A4F-4ABB-8880-26FF4423BE86}" type="parTrans" cxnId="{2592A172-0856-4912-B845-3657055D4A28}">
      <dgm:prSet/>
      <dgm:spPr/>
      <dgm:t>
        <a:bodyPr/>
        <a:lstStyle/>
        <a:p>
          <a:endParaRPr lang="th-TH"/>
        </a:p>
      </dgm:t>
    </dgm:pt>
    <dgm:pt modelId="{70C48C94-9148-4714-942A-EB5DBDB0C314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3. แบบเชิงซ้อน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</a:t>
          </a:r>
          <a:r>
            <a: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complex multiple choice: CM)</a:t>
          </a:r>
        </a:p>
      </dgm:t>
    </dgm:pt>
    <dgm:pt modelId="{1DA1B3CB-DAB4-404D-9BEE-0C92DA9FDBFE}" type="parTrans" cxnId="{E851A915-A720-4486-8910-2463D68B9C69}">
      <dgm:prSet/>
      <dgm:spPr/>
      <dgm:t>
        <a:bodyPr/>
        <a:lstStyle/>
        <a:p>
          <a:endParaRPr lang="th-TH"/>
        </a:p>
      </dgm:t>
    </dgm:pt>
    <dgm:pt modelId="{BEBE6914-054B-403E-8B47-2C1BCA7E52D3}" type="sibTrans" cxnId="{E851A915-A720-4486-8910-2463D68B9C69}">
      <dgm:prSet/>
      <dgm:spPr/>
      <dgm:t>
        <a:bodyPr/>
        <a:lstStyle/>
        <a:p>
          <a:endParaRPr lang="th-TH"/>
        </a:p>
      </dgm:t>
    </dgm:pt>
    <dgm:pt modelId="{B49AF01D-4B83-4DAD-91B2-8DD44CD11979}" type="pres">
      <dgm:prSet presAssocID="{700A6B74-5269-4C2A-8585-A464D2C9E12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68DF131-FB16-4648-AC14-1929920DA38E}" type="pres">
      <dgm:prSet presAssocID="{700A6B74-5269-4C2A-8585-A464D2C9E121}" presName="matrix" presStyleCnt="0"/>
      <dgm:spPr/>
    </dgm:pt>
    <dgm:pt modelId="{BD142D9D-5FE5-4298-9AAC-3410A2DBD132}" type="pres">
      <dgm:prSet presAssocID="{700A6B74-5269-4C2A-8585-A464D2C9E121}" presName="tile1" presStyleLbl="node1" presStyleIdx="0" presStyleCnt="4" custScaleX="109322" custLinFactNeighborX="-282"/>
      <dgm:spPr/>
      <dgm:t>
        <a:bodyPr/>
        <a:lstStyle/>
        <a:p>
          <a:endParaRPr lang="th-TH"/>
        </a:p>
      </dgm:t>
    </dgm:pt>
    <dgm:pt modelId="{E6848B87-023C-4686-911F-AEFF5AE6FA7F}" type="pres">
      <dgm:prSet presAssocID="{700A6B74-5269-4C2A-8585-A464D2C9E12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F6B3646-CD27-4563-AA8D-1C8588DB4A3D}" type="pres">
      <dgm:prSet presAssocID="{700A6B74-5269-4C2A-8585-A464D2C9E121}" presName="tile2" presStyleLbl="node1" presStyleIdx="1" presStyleCnt="4"/>
      <dgm:spPr/>
      <dgm:t>
        <a:bodyPr/>
        <a:lstStyle/>
        <a:p>
          <a:endParaRPr lang="th-TH"/>
        </a:p>
      </dgm:t>
    </dgm:pt>
    <dgm:pt modelId="{47F2E7AB-CDEF-4125-9965-F6419D997CDF}" type="pres">
      <dgm:prSet presAssocID="{700A6B74-5269-4C2A-8585-A464D2C9E12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89CA6-E43A-4308-8A39-19BA0A4EA056}" type="pres">
      <dgm:prSet presAssocID="{700A6B74-5269-4C2A-8585-A464D2C9E121}" presName="tile3" presStyleLbl="node1" presStyleIdx="2" presStyleCnt="4" custScaleX="110169"/>
      <dgm:spPr/>
      <dgm:t>
        <a:bodyPr/>
        <a:lstStyle/>
        <a:p>
          <a:endParaRPr lang="th-TH"/>
        </a:p>
      </dgm:t>
    </dgm:pt>
    <dgm:pt modelId="{7BF89D31-DC1C-4E40-A7F3-43EEE6D01F5A}" type="pres">
      <dgm:prSet presAssocID="{700A6B74-5269-4C2A-8585-A464D2C9E12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C24B00-9838-498D-80DF-49C7E42D69F3}" type="pres">
      <dgm:prSet presAssocID="{700A6B74-5269-4C2A-8585-A464D2C9E121}" presName="tile4" presStyleLbl="node1" presStyleIdx="3" presStyleCnt="4" custLinFactNeighborX="3963" custLinFactNeighborY="41647"/>
      <dgm:spPr/>
      <dgm:t>
        <a:bodyPr/>
        <a:lstStyle/>
        <a:p>
          <a:endParaRPr lang="th-TH"/>
        </a:p>
      </dgm:t>
    </dgm:pt>
    <dgm:pt modelId="{A6F9E002-17B9-4850-B654-8F0B10F3E249}" type="pres">
      <dgm:prSet presAssocID="{700A6B74-5269-4C2A-8585-A464D2C9E12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ABD821-E61A-45B9-9DCA-A4DCF35836B2}" type="pres">
      <dgm:prSet presAssocID="{700A6B74-5269-4C2A-8585-A464D2C9E12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2592A172-0856-4912-B845-3657055D4A28}" srcId="{A9744E6B-892E-454F-B89A-224D2F6CBFAC}" destId="{A9FE02E0-ED76-4665-97D1-BF056F9C5B57}" srcOrd="0" destOrd="0" parTransId="{C1E58CA4-8A4F-4ABB-8880-26FF4423BE86}" sibTransId="{85567202-5052-40C6-B244-8915F75BA5B1}"/>
    <dgm:cxn modelId="{47767BDF-CC0E-42DE-AE15-E33C70C4546F}" type="presOf" srcId="{700A6B74-5269-4C2A-8585-A464D2C9E121}" destId="{B49AF01D-4B83-4DAD-91B2-8DD44CD11979}" srcOrd="0" destOrd="0" presId="urn:microsoft.com/office/officeart/2005/8/layout/matrix1"/>
    <dgm:cxn modelId="{CC137C0B-05FF-4A5B-9F08-1922A48FB071}" type="presOf" srcId="{9CA954A3-BB5D-4B35-9EDC-C07AD742CA1E}" destId="{EF6B3646-CD27-4563-AA8D-1C8588DB4A3D}" srcOrd="0" destOrd="0" presId="urn:microsoft.com/office/officeart/2005/8/layout/matrix1"/>
    <dgm:cxn modelId="{DDE9E175-8AA7-4429-A4EF-51171D3574A2}" type="presOf" srcId="{70C48C94-9148-4714-942A-EB5DBDB0C314}" destId="{7BF89D31-DC1C-4E40-A7F3-43EEE6D01F5A}" srcOrd="1" destOrd="0" presId="urn:microsoft.com/office/officeart/2005/8/layout/matrix1"/>
    <dgm:cxn modelId="{EF16180C-71C1-44A7-B45F-F4A8DF9B0C76}" type="presOf" srcId="{EA2B3EF3-A4E5-4946-AA2B-BBE5562B4206}" destId="{E7C24B00-9838-498D-80DF-49C7E42D69F3}" srcOrd="0" destOrd="0" presId="urn:microsoft.com/office/officeart/2005/8/layout/matrix1"/>
    <dgm:cxn modelId="{E851A915-A720-4486-8910-2463D68B9C69}" srcId="{A9744E6B-892E-454F-B89A-224D2F6CBFAC}" destId="{70C48C94-9148-4714-942A-EB5DBDB0C314}" srcOrd="2" destOrd="0" parTransId="{1DA1B3CB-DAB4-404D-9BEE-0C92DA9FDBFE}" sibTransId="{BEBE6914-054B-403E-8B47-2C1BCA7E52D3}"/>
    <dgm:cxn modelId="{0518CDEB-E452-45EA-9A93-725AC49D350E}" srcId="{A9744E6B-892E-454F-B89A-224D2F6CBFAC}" destId="{9CA954A3-BB5D-4B35-9EDC-C07AD742CA1E}" srcOrd="1" destOrd="0" parTransId="{2414B443-E946-4CB8-979E-9B35746B2FEE}" sibTransId="{001E1DEC-5E68-4668-9CBB-B9D1ADB7A917}"/>
    <dgm:cxn modelId="{87ED78C1-EE71-4E1A-B13F-DB854539387A}" type="presOf" srcId="{A9FE02E0-ED76-4665-97D1-BF056F9C5B57}" destId="{BD142D9D-5FE5-4298-9AAC-3410A2DBD132}" srcOrd="0" destOrd="0" presId="urn:microsoft.com/office/officeart/2005/8/layout/matrix1"/>
    <dgm:cxn modelId="{DC1FD7CB-2D57-4A3A-BA0B-00F206449109}" type="presOf" srcId="{EA2B3EF3-A4E5-4946-AA2B-BBE5562B4206}" destId="{A6F9E002-17B9-4850-B654-8F0B10F3E249}" srcOrd="1" destOrd="0" presId="urn:microsoft.com/office/officeart/2005/8/layout/matrix1"/>
    <dgm:cxn modelId="{6BB54F44-738D-4456-816B-DF24D12EBC03}" type="presOf" srcId="{A9FE02E0-ED76-4665-97D1-BF056F9C5B57}" destId="{E6848B87-023C-4686-911F-AEFF5AE6FA7F}" srcOrd="1" destOrd="0" presId="urn:microsoft.com/office/officeart/2005/8/layout/matrix1"/>
    <dgm:cxn modelId="{4361512C-C787-42F7-A017-7E8565457AC9}" type="presOf" srcId="{9CA954A3-BB5D-4B35-9EDC-C07AD742CA1E}" destId="{47F2E7AB-CDEF-4125-9965-F6419D997CDF}" srcOrd="1" destOrd="0" presId="urn:microsoft.com/office/officeart/2005/8/layout/matrix1"/>
    <dgm:cxn modelId="{74FA325F-5B8A-42BC-B66E-D75B7D28F2C0}" type="presOf" srcId="{70C48C94-9148-4714-942A-EB5DBDB0C314}" destId="{30089CA6-E43A-4308-8A39-19BA0A4EA056}" srcOrd="0" destOrd="0" presId="urn:microsoft.com/office/officeart/2005/8/layout/matrix1"/>
    <dgm:cxn modelId="{E087E0BF-C97B-4FC3-BD55-9A787A64F708}" srcId="{700A6B74-5269-4C2A-8585-A464D2C9E121}" destId="{A9744E6B-892E-454F-B89A-224D2F6CBFAC}" srcOrd="0" destOrd="0" parTransId="{21DEA19F-2E15-4457-A7F5-802874F3C24A}" sibTransId="{0BCA7B0A-CBB7-4654-B650-C1F61F7433A8}"/>
    <dgm:cxn modelId="{ADC5B49C-8626-4195-A5F9-B22C71E5CF4E}" type="presOf" srcId="{A9744E6B-892E-454F-B89A-224D2F6CBFAC}" destId="{50ABD821-E61A-45B9-9DCA-A4DCF35836B2}" srcOrd="0" destOrd="0" presId="urn:microsoft.com/office/officeart/2005/8/layout/matrix1"/>
    <dgm:cxn modelId="{0A4D99C9-50F3-4183-910F-25DE4CB847F2}" srcId="{A9744E6B-892E-454F-B89A-224D2F6CBFAC}" destId="{EA2B3EF3-A4E5-4946-AA2B-BBE5562B4206}" srcOrd="3" destOrd="0" parTransId="{78C503D1-3FE6-4C01-848B-4D32DBDBB433}" sibTransId="{BBCD90E6-DF60-4508-9AB1-87E62B3E78F6}"/>
    <dgm:cxn modelId="{0C46061A-569F-4F42-A3AB-FCF890AEFC9D}" type="presParOf" srcId="{B49AF01D-4B83-4DAD-91B2-8DD44CD11979}" destId="{A68DF131-FB16-4648-AC14-1929920DA38E}" srcOrd="0" destOrd="0" presId="urn:microsoft.com/office/officeart/2005/8/layout/matrix1"/>
    <dgm:cxn modelId="{E7BEA137-E3CF-4AF2-9CA5-F48C3FC69E10}" type="presParOf" srcId="{A68DF131-FB16-4648-AC14-1929920DA38E}" destId="{BD142D9D-5FE5-4298-9AAC-3410A2DBD132}" srcOrd="0" destOrd="0" presId="urn:microsoft.com/office/officeart/2005/8/layout/matrix1"/>
    <dgm:cxn modelId="{4256CD22-ECFB-4B54-A98C-0ADD4F85F6FD}" type="presParOf" srcId="{A68DF131-FB16-4648-AC14-1929920DA38E}" destId="{E6848B87-023C-4686-911F-AEFF5AE6FA7F}" srcOrd="1" destOrd="0" presId="urn:microsoft.com/office/officeart/2005/8/layout/matrix1"/>
    <dgm:cxn modelId="{C89B28A0-E7CB-46F5-8F07-A0C04F17D8F6}" type="presParOf" srcId="{A68DF131-FB16-4648-AC14-1929920DA38E}" destId="{EF6B3646-CD27-4563-AA8D-1C8588DB4A3D}" srcOrd="2" destOrd="0" presId="urn:microsoft.com/office/officeart/2005/8/layout/matrix1"/>
    <dgm:cxn modelId="{F7F16F20-046E-4CF7-BF3C-10BA149A41B5}" type="presParOf" srcId="{A68DF131-FB16-4648-AC14-1929920DA38E}" destId="{47F2E7AB-CDEF-4125-9965-F6419D997CDF}" srcOrd="3" destOrd="0" presId="urn:microsoft.com/office/officeart/2005/8/layout/matrix1"/>
    <dgm:cxn modelId="{141CFD32-6C16-4498-85F4-BB64A39EAC7A}" type="presParOf" srcId="{A68DF131-FB16-4648-AC14-1929920DA38E}" destId="{30089CA6-E43A-4308-8A39-19BA0A4EA056}" srcOrd="4" destOrd="0" presId="urn:microsoft.com/office/officeart/2005/8/layout/matrix1"/>
    <dgm:cxn modelId="{54F63E8A-182E-41A2-BB77-1DE93459383D}" type="presParOf" srcId="{A68DF131-FB16-4648-AC14-1929920DA38E}" destId="{7BF89D31-DC1C-4E40-A7F3-43EEE6D01F5A}" srcOrd="5" destOrd="0" presId="urn:microsoft.com/office/officeart/2005/8/layout/matrix1"/>
    <dgm:cxn modelId="{F58409B5-C040-4E2F-877F-59740E895CF9}" type="presParOf" srcId="{A68DF131-FB16-4648-AC14-1929920DA38E}" destId="{E7C24B00-9838-498D-80DF-49C7E42D69F3}" srcOrd="6" destOrd="0" presId="urn:microsoft.com/office/officeart/2005/8/layout/matrix1"/>
    <dgm:cxn modelId="{12120D7B-1D9A-4EBC-911F-E0AED07E72F0}" type="presParOf" srcId="{A68DF131-FB16-4648-AC14-1929920DA38E}" destId="{A6F9E002-17B9-4850-B654-8F0B10F3E249}" srcOrd="7" destOrd="0" presId="urn:microsoft.com/office/officeart/2005/8/layout/matrix1"/>
    <dgm:cxn modelId="{D8D92FAC-1F75-4A68-83D6-AFECD9313687}" type="presParOf" srcId="{B49AF01D-4B83-4DAD-91B2-8DD44CD11979}" destId="{50ABD821-E61A-45B9-9DCA-A4DCF35836B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0A6B74-5269-4C2A-8585-A464D2C9E121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9744E6B-892E-454F-B89A-224D2F6CBFAC}">
      <dgm:prSet phldrT="[ข้อความ]" custT="1"/>
      <dgm:spPr>
        <a:solidFill>
          <a:srgbClr val="00CC00"/>
        </a:solidFill>
      </dgm:spPr>
      <dgm:t>
        <a:bodyPr/>
        <a:lstStyle/>
        <a:p>
          <a:r>
            <a:rPr lang="th-TH" sz="4400" b="1" dirty="0">
              <a:latin typeface="TH SarabunPSK" pitchFamily="34" charset="-34"/>
              <a:cs typeface="TH SarabunPSK" pitchFamily="34" charset="-34"/>
            </a:rPr>
            <a:t>เขียนตอบ</a:t>
          </a:r>
        </a:p>
      </dgm:t>
    </dgm:pt>
    <dgm:pt modelId="{21DEA19F-2E15-4457-A7F5-802874F3C24A}" type="parTrans" cxnId="{E087E0BF-C97B-4FC3-BD55-9A787A64F708}">
      <dgm:prSet/>
      <dgm:spPr/>
      <dgm:t>
        <a:bodyPr/>
        <a:lstStyle/>
        <a:p>
          <a:endParaRPr lang="th-TH"/>
        </a:p>
      </dgm:t>
    </dgm:pt>
    <dgm:pt modelId="{0BCA7B0A-CBB7-4654-B650-C1F61F7433A8}" type="sibTrans" cxnId="{E087E0BF-C97B-4FC3-BD55-9A787A64F708}">
      <dgm:prSet/>
      <dgm:spPr/>
      <dgm:t>
        <a:bodyPr/>
        <a:lstStyle/>
        <a:p>
          <a:endParaRPr lang="th-TH"/>
        </a:p>
      </dgm:t>
    </dgm:pt>
    <dgm:pt modelId="{EA2B3EF3-A4E5-4946-AA2B-BBE5562B4206}">
      <dgm:prSet phldrT="[ข้อความ]" custT="1"/>
      <dgm:spPr>
        <a:noFill/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</a:p>
      </dgm:t>
    </dgm:pt>
    <dgm:pt modelId="{78C503D1-3FE6-4C01-848B-4D32DBDBB433}" type="parTrans" cxnId="{0A4D99C9-50F3-4183-910F-25DE4CB847F2}">
      <dgm:prSet/>
      <dgm:spPr/>
      <dgm:t>
        <a:bodyPr/>
        <a:lstStyle/>
        <a:p>
          <a:endParaRPr lang="th-TH"/>
        </a:p>
      </dgm:t>
    </dgm:pt>
    <dgm:pt modelId="{BBCD90E6-DF60-4508-9AB1-87E62B3E78F6}" type="sibTrans" cxnId="{0A4D99C9-50F3-4183-910F-25DE4CB847F2}">
      <dgm:prSet/>
      <dgm:spPr/>
      <dgm:t>
        <a:bodyPr/>
        <a:lstStyle/>
        <a:p>
          <a:endParaRPr lang="th-TH"/>
        </a:p>
      </dgm:t>
    </dgm:pt>
    <dgm:pt modelId="{70C48C94-9148-4714-942A-EB5DBDB0C314}">
      <dgm:prSet custT="1"/>
      <dgm:spPr/>
      <dgm:t>
        <a:bodyPr/>
        <a:lstStyle/>
        <a:p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แบบจำกัดคำตอบหรือตอบสั้น </a:t>
          </a:r>
          <a:b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en-US" sz="4000" b="1" dirty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(Restricted Response or Shot Essay Item) </a:t>
          </a:r>
          <a:endParaRPr lang="en-US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DA1B3CB-DAB4-404D-9BEE-0C92DA9FDBFE}" type="parTrans" cxnId="{E851A915-A720-4486-8910-2463D68B9C69}">
      <dgm:prSet/>
      <dgm:spPr/>
      <dgm:t>
        <a:bodyPr/>
        <a:lstStyle/>
        <a:p>
          <a:endParaRPr lang="th-TH"/>
        </a:p>
      </dgm:t>
    </dgm:pt>
    <dgm:pt modelId="{BEBE6914-054B-403E-8B47-2C1BCA7E52D3}" type="sibTrans" cxnId="{E851A915-A720-4486-8910-2463D68B9C69}">
      <dgm:prSet/>
      <dgm:spPr/>
      <dgm:t>
        <a:bodyPr/>
        <a:lstStyle/>
        <a:p>
          <a:endParaRPr lang="th-TH"/>
        </a:p>
      </dgm:t>
    </dgm:pt>
    <dgm:pt modelId="{58603D52-6EB8-4989-803B-DE84AD589BF4}">
      <dgm:prSet/>
      <dgm:spPr>
        <a:noFill/>
      </dgm:spPr>
      <dgm:t>
        <a:bodyPr/>
        <a:lstStyle/>
        <a:p>
          <a:endParaRPr lang="en-US"/>
        </a:p>
      </dgm:t>
    </dgm:pt>
    <dgm:pt modelId="{F165AC25-34A6-4439-837E-27C919062E0F}" type="parTrans" cxnId="{2BE82904-C25D-4F3C-A3D6-917507DFE915}">
      <dgm:prSet/>
      <dgm:spPr/>
      <dgm:t>
        <a:bodyPr/>
        <a:lstStyle/>
        <a:p>
          <a:endParaRPr lang="en-US"/>
        </a:p>
      </dgm:t>
    </dgm:pt>
    <dgm:pt modelId="{0145274F-CBE0-4AC8-9201-E52685E3E0AE}" type="sibTrans" cxnId="{2BE82904-C25D-4F3C-A3D6-917507DFE915}">
      <dgm:prSet/>
      <dgm:spPr/>
      <dgm:t>
        <a:bodyPr/>
        <a:lstStyle/>
        <a:p>
          <a:endParaRPr lang="en-US"/>
        </a:p>
      </dgm:t>
    </dgm:pt>
    <dgm:pt modelId="{511D4AD9-17F7-4C83-9974-FD880451342C}">
      <dgm:prSet custT="1"/>
      <dgm:spPr/>
      <dgm:t>
        <a:bodyPr/>
        <a:lstStyle/>
        <a:p>
          <a:r>
            <a:rPr lang="th-TH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แบบขยายคำตอบหรือตอบอย่างอิสระ</a:t>
          </a:r>
        </a:p>
        <a:p>
          <a:r>
            <a:rPr lang="en-US" sz="4000" b="1" dirty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(Unrestricted Response or extended Response)</a:t>
          </a:r>
          <a:endParaRPr lang="en-US" sz="4000" dirty="0">
            <a:solidFill>
              <a:schemeClr val="bg1"/>
            </a:solidFill>
          </a:endParaRPr>
        </a:p>
      </dgm:t>
    </dgm:pt>
    <dgm:pt modelId="{EF94FA3B-51D7-475A-8E6C-821322163BBA}" type="parTrans" cxnId="{17E4E027-B686-4438-87E7-4A1C02E15E24}">
      <dgm:prSet/>
      <dgm:spPr/>
      <dgm:t>
        <a:bodyPr/>
        <a:lstStyle/>
        <a:p>
          <a:endParaRPr lang="en-US"/>
        </a:p>
      </dgm:t>
    </dgm:pt>
    <dgm:pt modelId="{6DDE582E-C3B2-45BC-B64E-2DAEB65D6BEA}" type="sibTrans" cxnId="{17E4E027-B686-4438-87E7-4A1C02E15E24}">
      <dgm:prSet/>
      <dgm:spPr/>
      <dgm:t>
        <a:bodyPr/>
        <a:lstStyle/>
        <a:p>
          <a:endParaRPr lang="en-US"/>
        </a:p>
      </dgm:t>
    </dgm:pt>
    <dgm:pt modelId="{B49AF01D-4B83-4DAD-91B2-8DD44CD11979}" type="pres">
      <dgm:prSet presAssocID="{700A6B74-5269-4C2A-8585-A464D2C9E12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68DF131-FB16-4648-AC14-1929920DA38E}" type="pres">
      <dgm:prSet presAssocID="{700A6B74-5269-4C2A-8585-A464D2C9E121}" presName="matrix" presStyleCnt="0"/>
      <dgm:spPr/>
    </dgm:pt>
    <dgm:pt modelId="{BD142D9D-5FE5-4298-9AAC-3410A2DBD132}" type="pres">
      <dgm:prSet presAssocID="{700A6B74-5269-4C2A-8585-A464D2C9E121}" presName="tile1" presStyleLbl="node1" presStyleIdx="0" presStyleCnt="4" custScaleX="200000" custLinFactNeighborX="48305" custLinFactNeighborY="-1714"/>
      <dgm:spPr/>
      <dgm:t>
        <a:bodyPr/>
        <a:lstStyle/>
        <a:p>
          <a:endParaRPr lang="th-TH"/>
        </a:p>
      </dgm:t>
    </dgm:pt>
    <dgm:pt modelId="{E6848B87-023C-4686-911F-AEFF5AE6FA7F}" type="pres">
      <dgm:prSet presAssocID="{700A6B74-5269-4C2A-8585-A464D2C9E12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F6B3646-CD27-4563-AA8D-1C8588DB4A3D}" type="pres">
      <dgm:prSet presAssocID="{700A6B74-5269-4C2A-8585-A464D2C9E121}" presName="tile2" presStyleLbl="node1" presStyleIdx="1" presStyleCnt="4" custScaleX="98869" custLinFactY="8570" custLinFactNeighborX="5767" custLinFactNeighborY="100000"/>
      <dgm:spPr/>
      <dgm:t>
        <a:bodyPr/>
        <a:lstStyle/>
        <a:p>
          <a:endParaRPr lang="th-TH"/>
        </a:p>
      </dgm:t>
    </dgm:pt>
    <dgm:pt modelId="{47F2E7AB-CDEF-4125-9965-F6419D997CDF}" type="pres">
      <dgm:prSet presAssocID="{700A6B74-5269-4C2A-8585-A464D2C9E12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89CA6-E43A-4308-8A39-19BA0A4EA056}" type="pres">
      <dgm:prSet presAssocID="{700A6B74-5269-4C2A-8585-A464D2C9E121}" presName="tile3" presStyleLbl="node1" presStyleIdx="2" presStyleCnt="4" custScaleX="110169"/>
      <dgm:spPr/>
      <dgm:t>
        <a:bodyPr/>
        <a:lstStyle/>
        <a:p>
          <a:endParaRPr lang="th-TH"/>
        </a:p>
      </dgm:t>
    </dgm:pt>
    <dgm:pt modelId="{7BF89D31-DC1C-4E40-A7F3-43EEE6D01F5A}" type="pres">
      <dgm:prSet presAssocID="{700A6B74-5269-4C2A-8585-A464D2C9E12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C24B00-9838-498D-80DF-49C7E42D69F3}" type="pres">
      <dgm:prSet presAssocID="{700A6B74-5269-4C2A-8585-A464D2C9E121}" presName="tile4" presStyleLbl="node1" presStyleIdx="3" presStyleCnt="4" custScaleX="200000" custLinFactNeighborX="-50329"/>
      <dgm:spPr/>
      <dgm:t>
        <a:bodyPr/>
        <a:lstStyle/>
        <a:p>
          <a:endParaRPr lang="th-TH"/>
        </a:p>
      </dgm:t>
    </dgm:pt>
    <dgm:pt modelId="{A6F9E002-17B9-4850-B654-8F0B10F3E249}" type="pres">
      <dgm:prSet presAssocID="{700A6B74-5269-4C2A-8585-A464D2C9E12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ABD821-E61A-45B9-9DCA-A4DCF35836B2}" type="pres">
      <dgm:prSet presAssocID="{700A6B74-5269-4C2A-8585-A464D2C9E12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068A199D-40ED-4E40-9E7A-1635F30AF0B2}" type="presOf" srcId="{700A6B74-5269-4C2A-8585-A464D2C9E121}" destId="{B49AF01D-4B83-4DAD-91B2-8DD44CD11979}" srcOrd="0" destOrd="0" presId="urn:microsoft.com/office/officeart/2005/8/layout/matrix1"/>
    <dgm:cxn modelId="{2BE82904-C25D-4F3C-A3D6-917507DFE915}" srcId="{A9744E6B-892E-454F-B89A-224D2F6CBFAC}" destId="{58603D52-6EB8-4989-803B-DE84AD589BF4}" srcOrd="2" destOrd="0" parTransId="{F165AC25-34A6-4439-837E-27C919062E0F}" sibTransId="{0145274F-CBE0-4AC8-9201-E52685E3E0AE}"/>
    <dgm:cxn modelId="{B4E4A19F-99F5-46F8-B75E-329C742C234A}" type="presOf" srcId="{70C48C94-9148-4714-942A-EB5DBDB0C314}" destId="{E6848B87-023C-4686-911F-AEFF5AE6FA7F}" srcOrd="1" destOrd="0" presId="urn:microsoft.com/office/officeart/2005/8/layout/matrix1"/>
    <dgm:cxn modelId="{79333A87-6624-4598-B28E-08C174399FC3}" type="presOf" srcId="{A9744E6B-892E-454F-B89A-224D2F6CBFAC}" destId="{50ABD821-E61A-45B9-9DCA-A4DCF35836B2}" srcOrd="0" destOrd="0" presId="urn:microsoft.com/office/officeart/2005/8/layout/matrix1"/>
    <dgm:cxn modelId="{8BF6E92F-4330-472C-A489-B1E185C9F165}" type="presOf" srcId="{EA2B3EF3-A4E5-4946-AA2B-BBE5562B4206}" destId="{47F2E7AB-CDEF-4125-9965-F6419D997CDF}" srcOrd="1" destOrd="0" presId="urn:microsoft.com/office/officeart/2005/8/layout/matrix1"/>
    <dgm:cxn modelId="{EBFF70D7-9381-4F15-9D92-AAA454E46771}" type="presOf" srcId="{58603D52-6EB8-4989-803B-DE84AD589BF4}" destId="{7BF89D31-DC1C-4E40-A7F3-43EEE6D01F5A}" srcOrd="1" destOrd="0" presId="urn:microsoft.com/office/officeart/2005/8/layout/matrix1"/>
    <dgm:cxn modelId="{E851A915-A720-4486-8910-2463D68B9C69}" srcId="{A9744E6B-892E-454F-B89A-224D2F6CBFAC}" destId="{70C48C94-9148-4714-942A-EB5DBDB0C314}" srcOrd="0" destOrd="0" parTransId="{1DA1B3CB-DAB4-404D-9BEE-0C92DA9FDBFE}" sibTransId="{BEBE6914-054B-403E-8B47-2C1BCA7E52D3}"/>
    <dgm:cxn modelId="{0170B77D-9CFD-43C1-B0B3-54598E34EDC9}" type="presOf" srcId="{511D4AD9-17F7-4C83-9974-FD880451342C}" destId="{A6F9E002-17B9-4850-B654-8F0B10F3E249}" srcOrd="1" destOrd="0" presId="urn:microsoft.com/office/officeart/2005/8/layout/matrix1"/>
    <dgm:cxn modelId="{6E29C8A0-55F0-44D6-9801-68B88C762D2A}" type="presOf" srcId="{511D4AD9-17F7-4C83-9974-FD880451342C}" destId="{E7C24B00-9838-498D-80DF-49C7E42D69F3}" srcOrd="0" destOrd="0" presId="urn:microsoft.com/office/officeart/2005/8/layout/matrix1"/>
    <dgm:cxn modelId="{17E4E027-B686-4438-87E7-4A1C02E15E24}" srcId="{A9744E6B-892E-454F-B89A-224D2F6CBFAC}" destId="{511D4AD9-17F7-4C83-9974-FD880451342C}" srcOrd="3" destOrd="0" parTransId="{EF94FA3B-51D7-475A-8E6C-821322163BBA}" sibTransId="{6DDE582E-C3B2-45BC-B64E-2DAEB65D6BEA}"/>
    <dgm:cxn modelId="{6EDE0727-1319-4E08-8B3A-8C94D7C24633}" type="presOf" srcId="{70C48C94-9148-4714-942A-EB5DBDB0C314}" destId="{BD142D9D-5FE5-4298-9AAC-3410A2DBD132}" srcOrd="0" destOrd="0" presId="urn:microsoft.com/office/officeart/2005/8/layout/matrix1"/>
    <dgm:cxn modelId="{6BBA82B3-27BB-42A8-B01D-3FA0FDBF6517}" type="presOf" srcId="{EA2B3EF3-A4E5-4946-AA2B-BBE5562B4206}" destId="{EF6B3646-CD27-4563-AA8D-1C8588DB4A3D}" srcOrd="0" destOrd="0" presId="urn:microsoft.com/office/officeart/2005/8/layout/matrix1"/>
    <dgm:cxn modelId="{E087E0BF-C97B-4FC3-BD55-9A787A64F708}" srcId="{700A6B74-5269-4C2A-8585-A464D2C9E121}" destId="{A9744E6B-892E-454F-B89A-224D2F6CBFAC}" srcOrd="0" destOrd="0" parTransId="{21DEA19F-2E15-4457-A7F5-802874F3C24A}" sibTransId="{0BCA7B0A-CBB7-4654-B650-C1F61F7433A8}"/>
    <dgm:cxn modelId="{D2F5B345-3F23-42E1-BE56-E4A53A8B9393}" type="presOf" srcId="{58603D52-6EB8-4989-803B-DE84AD589BF4}" destId="{30089CA6-E43A-4308-8A39-19BA0A4EA056}" srcOrd="0" destOrd="0" presId="urn:microsoft.com/office/officeart/2005/8/layout/matrix1"/>
    <dgm:cxn modelId="{0A4D99C9-50F3-4183-910F-25DE4CB847F2}" srcId="{A9744E6B-892E-454F-B89A-224D2F6CBFAC}" destId="{EA2B3EF3-A4E5-4946-AA2B-BBE5562B4206}" srcOrd="1" destOrd="0" parTransId="{78C503D1-3FE6-4C01-848B-4D32DBDBB433}" sibTransId="{BBCD90E6-DF60-4508-9AB1-87E62B3E78F6}"/>
    <dgm:cxn modelId="{CC34B18B-F5BF-4776-A287-38B3DB5E247B}" type="presParOf" srcId="{B49AF01D-4B83-4DAD-91B2-8DD44CD11979}" destId="{A68DF131-FB16-4648-AC14-1929920DA38E}" srcOrd="0" destOrd="0" presId="urn:microsoft.com/office/officeart/2005/8/layout/matrix1"/>
    <dgm:cxn modelId="{A1FDC78E-4B32-48B8-A9B3-74778593DEF2}" type="presParOf" srcId="{A68DF131-FB16-4648-AC14-1929920DA38E}" destId="{BD142D9D-5FE5-4298-9AAC-3410A2DBD132}" srcOrd="0" destOrd="0" presId="urn:microsoft.com/office/officeart/2005/8/layout/matrix1"/>
    <dgm:cxn modelId="{19E15DAF-D9A9-45B2-985E-E95250631A7F}" type="presParOf" srcId="{A68DF131-FB16-4648-AC14-1929920DA38E}" destId="{E6848B87-023C-4686-911F-AEFF5AE6FA7F}" srcOrd="1" destOrd="0" presId="urn:microsoft.com/office/officeart/2005/8/layout/matrix1"/>
    <dgm:cxn modelId="{552ECBF5-0151-49C0-B19D-E38D6FCB3DCD}" type="presParOf" srcId="{A68DF131-FB16-4648-AC14-1929920DA38E}" destId="{EF6B3646-CD27-4563-AA8D-1C8588DB4A3D}" srcOrd="2" destOrd="0" presId="urn:microsoft.com/office/officeart/2005/8/layout/matrix1"/>
    <dgm:cxn modelId="{B4BA928B-91B3-4D66-BAE2-1C7E81DE442D}" type="presParOf" srcId="{A68DF131-FB16-4648-AC14-1929920DA38E}" destId="{47F2E7AB-CDEF-4125-9965-F6419D997CDF}" srcOrd="3" destOrd="0" presId="urn:microsoft.com/office/officeart/2005/8/layout/matrix1"/>
    <dgm:cxn modelId="{E03D4235-C0CE-41C4-A049-C02EE949E156}" type="presParOf" srcId="{A68DF131-FB16-4648-AC14-1929920DA38E}" destId="{30089CA6-E43A-4308-8A39-19BA0A4EA056}" srcOrd="4" destOrd="0" presId="urn:microsoft.com/office/officeart/2005/8/layout/matrix1"/>
    <dgm:cxn modelId="{DBC9FA86-403F-4A64-86C6-3D5B5FC2F302}" type="presParOf" srcId="{A68DF131-FB16-4648-AC14-1929920DA38E}" destId="{7BF89D31-DC1C-4E40-A7F3-43EEE6D01F5A}" srcOrd="5" destOrd="0" presId="urn:microsoft.com/office/officeart/2005/8/layout/matrix1"/>
    <dgm:cxn modelId="{E5F829BC-A8CE-4E49-A070-166FCCE41571}" type="presParOf" srcId="{A68DF131-FB16-4648-AC14-1929920DA38E}" destId="{E7C24B00-9838-498D-80DF-49C7E42D69F3}" srcOrd="6" destOrd="0" presId="urn:microsoft.com/office/officeart/2005/8/layout/matrix1"/>
    <dgm:cxn modelId="{BF84123B-A02C-4081-9DD7-B079B8085EC5}" type="presParOf" srcId="{A68DF131-FB16-4648-AC14-1929920DA38E}" destId="{A6F9E002-17B9-4850-B654-8F0B10F3E249}" srcOrd="7" destOrd="0" presId="urn:microsoft.com/office/officeart/2005/8/layout/matrix1"/>
    <dgm:cxn modelId="{46F22076-1A90-4557-A4E7-1474E762C008}" type="presParOf" srcId="{B49AF01D-4B83-4DAD-91B2-8DD44CD11979}" destId="{50ABD821-E61A-45B9-9DCA-A4DCF35836B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F6CC74-5B63-4BE3-9FB0-474C5D0B5E17}" type="datetimeFigureOut">
              <a:rPr lang="en-US" smtClean="0"/>
              <a:t>1/21/2017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5622799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4A977-8050-4FBB-BCD6-A93D07B163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05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151E2-65AA-4127-ABB9-DBB23321F735}" type="datetimeFigureOut">
              <a:rPr lang="th-TH" smtClean="0"/>
              <a:t>21/01/60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50900"/>
            <a:ext cx="3055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FB514-FB9D-480F-B4EF-AE0CCB3141B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2618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srgbClr val="000000"/>
                </a:solidFill>
              </a:rPr>
              <a:pPr/>
              <a:t>11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81300" y="600075"/>
            <a:ext cx="4006850" cy="3005138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4381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5611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030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95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78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169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520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4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074988" y="554038"/>
            <a:ext cx="3689350" cy="2767012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693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1741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E50F446-9874-4375-8B25-9AA12360D3D7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34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496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35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5247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214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900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086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671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6634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289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4796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50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8743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8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920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0564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4827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/>
              <a:pPr/>
              <a:t>55</a:t>
            </a:fld>
            <a:endParaRPr lang="th-TH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51255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3900" y="509588"/>
            <a:ext cx="3398838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1741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50F446-9874-4375-8B25-9AA12360D3D7}" type="slidenum">
              <a:rPr lang="th-TH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3979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6019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86020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DD160E-6670-479A-BE22-05F65BF9FA61}" type="slidenum">
              <a:rPr lang="th-TH" smtClean="0">
                <a:solidFill>
                  <a:prstClr val="black"/>
                </a:solidFill>
              </a:rPr>
              <a:pPr/>
              <a:t>68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0285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7043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8704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824354-FCA4-4D60-91C2-EA65FBDC588B}" type="slidenum">
              <a:rPr lang="th-TH" smtClean="0">
                <a:solidFill>
                  <a:prstClr val="black"/>
                </a:solidFill>
              </a:rPr>
              <a:pPr/>
              <a:t>69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2468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88067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/>
              <a:t> </a:t>
            </a:r>
          </a:p>
        </p:txBody>
      </p:sp>
      <p:sp>
        <p:nvSpPr>
          <p:cNvPr id="88068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2AB251-587F-4F01-A8E6-09E929A9488C}" type="slidenum">
              <a:rPr lang="th-TH" smtClean="0">
                <a:solidFill>
                  <a:prstClr val="black"/>
                </a:solidFill>
              </a:rPr>
              <a:pPr/>
              <a:t>76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986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81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726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prstClr val="black"/>
                </a:solidFill>
              </a:rPr>
              <a:pPr/>
              <a:t>93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41501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98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7171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112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63900" y="509588"/>
            <a:ext cx="3398838" cy="2549525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561120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435350" y="850900"/>
            <a:ext cx="3055938" cy="229235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88BF5-8205-4741-95BA-5C8F7C2E9AF5}" type="slidenum">
              <a:rPr lang="th-TH" smtClean="0">
                <a:solidFill>
                  <a:prstClr val="black"/>
                </a:solidFill>
              </a:rPr>
              <a:pPr/>
              <a:t>113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365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536950" y="469900"/>
            <a:ext cx="3132138" cy="2347913"/>
          </a:xfrm>
          <a:ln/>
        </p:spPr>
      </p:sp>
      <p:sp>
        <p:nvSpPr>
          <p:cNvPr id="40963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th-TH"/>
          </a:p>
        </p:txBody>
      </p:sp>
      <p:sp>
        <p:nvSpPr>
          <p:cNvPr id="4096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fld id="{2414A8A7-1FF9-41E5-B95C-65777D338C89}" type="slidenum">
              <a:rPr lang="en-US" altLang="th-TH">
                <a:solidFill>
                  <a:prstClr val="black"/>
                </a:solidFill>
              </a:rPr>
              <a:pPr/>
              <a:t>129</a:t>
            </a:fld>
            <a:endParaRPr lang="th-TH" alt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326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8935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96171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047312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3907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26939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862897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073961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10258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986960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73722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41862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064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152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74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231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47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476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3562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8531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195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8910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425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7203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350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7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6350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B41BB10F-317E-4907-B57F-6126B49501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8212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BDE9739-9BAF-49D2-B6D7-8BD1570A2E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08486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5A98FC5-23BC-4FA8-94E3-394C46BB3F5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36782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725003-7DEE-4DB6-AE83-B55B0953A7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24293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28C039-99DD-4FAC-B2C8-3217007FA2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22047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1040C2D3-2279-470E-9837-2EF911144A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89936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A672F5F-6AD7-4C34-8BED-67F6C05E0B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39333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CF6E652-C01E-4EA2-A8EE-10331025FA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10454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B2940EE-3DEC-474F-9DE6-68F0671351B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84599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2E6EEC-EECA-4308-8D85-47B7FF101F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96923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C17DF0-054B-4C0B-9E8A-3D9982C8BA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58360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464AB66-26AA-42E6-9CED-DFCAD327B5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04764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EE5378C-890A-475D-992D-5AE91F8D64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46508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D3E480F-CC87-4A47-90DC-411DA35C04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24122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5132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732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8348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3449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9560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6378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8559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7132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0395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0743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2654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3604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2856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77 h 1906"/>
                <a:gd name="T4" fmla="*/ 5940 w 5740"/>
                <a:gd name="T5" fmla="*/ 877 h 1906"/>
                <a:gd name="T6" fmla="*/ 59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</p:grpSp>
      <p:sp>
        <p:nvSpPr>
          <p:cNvPr id="522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7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/>
              <a:t>คลิกเพื่อแก้ไขลักษณะต้นแบบชื่อเรื่อง</a:t>
            </a:r>
          </a:p>
        </p:txBody>
      </p:sp>
      <p:sp>
        <p:nvSpPr>
          <p:cNvPr id="522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/>
              <a:t>คลิกเพื่อแก้ไขลักษณะต้นแบบหัวข้อย่อย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2F5B3-63A8-4BD0-836A-2F4046AA56A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8597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0D3AF-924D-4519-AAE5-0B450D93A866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1739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108E7-CB2B-42FB-AB42-888184B7087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70415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B39F8-3784-46B2-8F4F-A0A2783B843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6671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0E0BB-4DA3-4C03-ACC1-025F645F202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65929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38F2B-DFE2-44D1-95D6-C6F9BA65F6A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1367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30556-2719-4D24-9BDC-B858EBED12B6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91307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1D418-3310-420C-86DB-D63D62989511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3772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22A9F-4177-4951-9B9C-F87D020C5DEE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427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DE837-F20E-4A5E-8FD8-2F689368E75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7841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3EF10-244C-4A60-BDC2-0DDAD60DEE8A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3016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558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75940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98593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948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05985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91307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02079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52938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23283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359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10676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0914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80821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3478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4700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96602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633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48615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94985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5816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2750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77549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76525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71729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97472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03584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29988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12209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7437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7036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50796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26702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06580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9710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95461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55014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96020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1298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24846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87203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27868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1808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91587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4028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350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7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6350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46F15E19-6473-4D7C-8B08-594D7C757413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B41BB10F-317E-4907-B57F-6126B49501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957465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7B784E7-D982-47FF-941A-DC7759B1E99B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BDE9739-9BAF-49D2-B6D7-8BD1570A2E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414325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35534B1-6121-49E1-82C0-022DB03220E1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5A98FC5-23BC-4FA8-94E3-394C46BB3F5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578092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CD123B3D-1509-4ED1-8AD2-D9E3FF029A85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725003-7DEE-4DB6-AE83-B55B0953A7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886753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F831A58-2969-4F1C-B937-8695202F5A1C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28C039-99DD-4FAC-B2C8-3217007FA2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012288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0897CCF7-9B86-4CEB-8C61-E33A62929AED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1040C2D3-2279-470E-9837-2EF911144A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61589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EC817C46-3CA1-4231-B547-AED41E1C8960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A672F5F-6AD7-4C34-8BED-67F6C05E0B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953515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7B093985-D400-4666-8DDE-D61A8B9B5757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CF6E652-C01E-4EA2-A8EE-10331025FA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6940353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C4A2D3E-9B23-492B-93F8-ED57E47073B1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B2940EE-3DEC-474F-9DE6-68F0671351B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9086752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8A9EBCE1-AE8E-4C24-872E-4003272F39E8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2E6EEC-EECA-4308-8D85-47B7FF101F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756622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99705D4-287B-411E-9C17-7E9B8094C6B5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C17DF0-054B-4C0B-9E8A-3D9982C8BA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41678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970CF692-7D66-4654-8BA4-03B7F2CB6A38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464AB66-26AA-42E6-9CED-DFCAD327B5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132866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26903A6-9933-41AF-BBB0-8A79654EBE3B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EE5378C-890A-475D-992D-5AE91F8D64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887344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706B357-56BA-47B5-851E-6E482A1FD84A}" type="datetime1">
              <a:rPr lang="th-TH" smtClean="0"/>
              <a:pPr>
                <a:defRPr/>
              </a:pPr>
              <a:t>21/01/60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D3E480F-CC87-4A47-90DC-411DA35C04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142218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1" descr="231_2854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579" t="8855" r="5501" b="1563"/>
          <a:stretch>
            <a:fillRect/>
          </a:stretch>
        </p:blipFill>
        <p:spPr bwMode="auto">
          <a:xfrm>
            <a:off x="322264" y="3213102"/>
            <a:ext cx="1512887" cy="1495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0334335"/>
      </p:ext>
    </p:extLst>
  </p:cSld>
  <p:clrMapOvr>
    <a:masterClrMapping/>
  </p:clrMapOvr>
  <p:transition spd="med">
    <p:random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748486"/>
      </p:ext>
    </p:extLst>
  </p:cSld>
  <p:clrMapOvr>
    <a:masterClrMapping/>
  </p:clrMapOvr>
  <p:transition spd="med">
    <p:random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6811-EC92-4CF8-821F-2B80AC216C24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522210"/>
      </p:ext>
    </p:extLst>
  </p:cSld>
  <p:clrMapOvr>
    <a:masterClrMapping/>
  </p:clrMapOvr>
  <p:transition spd="med">
    <p:random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33B45-2932-4BD8-AFB4-7AB254DF738F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209904"/>
      </p:ext>
    </p:extLst>
  </p:cSld>
  <p:clrMapOvr>
    <a:masterClrMapping/>
  </p:clrMapOvr>
  <p:transition spd="med">
    <p:random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B9758-3EE3-4D4A-8F7C-7C763D6A283E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689168"/>
      </p:ext>
    </p:extLst>
  </p:cSld>
  <p:clrMapOvr>
    <a:masterClrMapping/>
  </p:clrMapOvr>
  <p:transition spd="med">
    <p:random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F835-8B85-4FC8-9997-B9DB151DA9C2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65161"/>
      </p:ext>
    </p:extLst>
  </p:cSld>
  <p:clrMapOvr>
    <a:masterClrMapping/>
  </p:clrMapOvr>
  <p:transition spd="med">
    <p:random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E9C62-A6FC-481E-A94B-FDAAE4756537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812083"/>
      </p:ext>
    </p:extLst>
  </p:cSld>
  <p:clrMapOvr>
    <a:masterClrMapping/>
  </p:clrMapOvr>
  <p:transition spd="med">
    <p:random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BD4BC-B90A-429C-A903-230C19B11289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126220"/>
      </p:ext>
    </p:extLst>
  </p:cSld>
  <p:clrMapOvr>
    <a:masterClrMapping/>
  </p:clrMapOvr>
  <p:transition spd="med">
    <p:random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D0663-AD08-4379-9B83-17E45BD3324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877446"/>
      </p:ext>
    </p:extLst>
  </p:cSld>
  <p:clrMapOvr>
    <a:masterClrMapping/>
  </p:clrMapOvr>
  <p:transition spd="med">
    <p:random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9133C-F290-41E2-9605-5698104796AE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80266"/>
      </p:ext>
    </p:extLst>
  </p:cSld>
  <p:clrMapOvr>
    <a:masterClrMapping/>
  </p:clrMapOvr>
  <p:transition spd="med">
    <p:random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9A7BE-089F-454D-88F2-CA5BBB78446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87931"/>
      </p:ext>
    </p:extLst>
  </p:cSld>
  <p:clrMapOvr>
    <a:masterClrMapping/>
  </p:clrMapOvr>
  <p:transition spd="med">
    <p:random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4432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55433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84131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39031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13418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2373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15537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84132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55393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968373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79595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58735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48636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74706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6241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01372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681978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0188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2629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29485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24701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22540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19083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80819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83972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A3F11-8958-4F1A-8E63-DCB076D0574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7796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FA98B-66E4-45DA-AE28-7FEA98775E7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44708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B7172-66C9-40A4-AE2E-0C384BD28E6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166461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28C22-91B2-47A1-9890-71E82D04558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182638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AE848-7427-400A-9A58-7DB14B5C2FD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55922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7FE5F-4235-483D-8DE7-BA5B6584D65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889081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325CE-1FDF-485F-A5EB-435AE7721C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0858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martArt Placeholder 8"/>
          <p:cNvSpPr>
            <a:spLocks noGrp="1"/>
          </p:cNvSpPr>
          <p:nvPr>
            <p:ph type="dgm" sz="quarter" idx="13"/>
          </p:nvPr>
        </p:nvSpPr>
        <p:spPr>
          <a:xfrm>
            <a:off x="684214" y="1773238"/>
            <a:ext cx="2519362" cy="23034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11" name="Media Placeholder 10"/>
          <p:cNvSpPr>
            <a:spLocks noGrp="1"/>
          </p:cNvSpPr>
          <p:nvPr>
            <p:ph type="media" sz="quarter" idx="14"/>
          </p:nvPr>
        </p:nvSpPr>
        <p:spPr>
          <a:xfrm>
            <a:off x="3779839" y="3357563"/>
            <a:ext cx="3455987" cy="27352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7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293C1-3488-47FF-B5A1-5AA05B5105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00936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856B8-1222-4B1B-9D1E-E25C5F53A15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9309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66504-6146-40AB-9678-CE5712DC313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661217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46108-8F92-4635-BB36-C2D8D0429DF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58626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40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EA76C-E585-4596-AC49-A797890EFF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94557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461965"/>
            <a:ext cx="1873250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298665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568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1628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25815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40504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069903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526176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375959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64229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92769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93726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47062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95342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>
                <a:solidFill>
                  <a:srgbClr val="FFFFFF"/>
                </a:solidFill>
              </a:endParaRPr>
            </a:p>
          </p:txBody>
        </p:sp>
      </p:grpSp>
      <p:sp>
        <p:nvSpPr>
          <p:cNvPr id="522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7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/>
              <a:t>คลิกเพื่อแก้ไขลักษณะต้นแบบชื่อเรื่อง</a:t>
            </a:r>
          </a:p>
        </p:txBody>
      </p:sp>
      <p:sp>
        <p:nvSpPr>
          <p:cNvPr id="522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/>
              <a:t>คลิกเพื่อแก้ไขลักษณะต้นแบบหัวข้อย่อย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3C08747-37FC-4980-AB22-8D6E3F834FAA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602877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38D96E-B81F-4FDD-A781-D52EB9E88CE0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59340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E57266-F51C-4E53-A8A3-9CCC22C1FDC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91773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E3017C-812F-4BC6-802C-C77FBF3505A0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16706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932FEE-7AF6-4EA0-8EDA-B2E539262671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246666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BCB343-C7B2-4C15-AC6F-9974E6A9CBC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290574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FC07E6-853B-4DF4-AE76-52E52DB01402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972372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C1B449-B55E-4F2A-B689-4E02A415FA74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54688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3DFB9D-EEE5-4889-A928-07D0F3B7303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307377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7EB013-D1DA-404D-AFBA-E60524E46DB5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91575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F52160-7E5B-4B27-8AAA-BC47177303B2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72256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21660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258061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2284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06593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275495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81318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45529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73346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274891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741052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339006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65218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48534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EA2B-FA2F-4EC0-94C4-3F7001BFA31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025645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755EC-7FB8-482A-99B2-9F594515469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97241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99676-1518-4401-91E1-937A1890D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46731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8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4B0E-4AA8-4333-873B-1FCEEFA70A8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15983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842A-2055-4FC7-8B30-491C20A5DF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12352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38D26-7F4D-4827-9BCF-A2BB17AC9C4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8295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1893D-A247-4084-A9B0-1672B3A532A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64877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8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5" y="6459788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A41FF79-DB5B-428D-AAAF-B653C3693A2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049682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3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E7B52-C5C5-441C-94CE-246001BE8D29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4605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3F1AA-0C3A-43AF-9FFC-9B3188B9A2D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841344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3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3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414781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3A10E-9D57-48D9-A30E-ADB20AD3EF4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22046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6105526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DF10E-1416-4A06-8E04-2C27A6A9B2A0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1A8C0-D0E2-4D34-BE71-073D311978A5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4220963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43797-3CD6-4356-9CEB-FD5EA447BE33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7A4F4-5C12-4E2D-A630-91DC358F7986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2762512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6105526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9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C9ABE-C660-40F2-A958-675C3B3EDEBE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5DF45-E290-47DC-ABF2-B3487B631D24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8709659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2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5723C-1577-4DFB-B854-DC81C38C647A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8CAFE1-AA97-4774-BBC3-1619687D5083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4840504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7BAC5-BAE6-4DD7-8B39-5FD40F228DE5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8FC92-9FB1-4327-9948-F63390E08E2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286087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9E72D-9B9D-4B8F-890D-26A9C41FFEE8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85B71-3CBF-48FF-B779-E7201E0C85F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2758941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352D1-FE4E-4F06-97EC-FF7FEE80DF6E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3C0CC-072C-4E4F-8F97-6A3A1FD0871E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0407760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07CD9-C19E-402A-8AF3-C14C91377378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575" y="642144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fld id="{67E0F5D2-51C2-4FF1-9CEF-BF412181787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4460257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D70DB-7FC9-4DC0-A595-1C2FE5AE067D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10BEA-7D42-4F77-ACF6-2DECCB09599A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9798057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9D432-7AAA-4119-9FA6-30BB27A57833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B9DBD1-4639-408A-AFA5-D4358107772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4996297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B1445-211D-4490-AFF6-B2D312B6F4C6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462D2-1E85-4D21-A6C2-75288921B25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410846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39580-232D-493F-8C10-85AFCB369BB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910223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F1085-EC63-4F39-9555-4476C74C191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631605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50069-6092-4B53-AA31-5870FF90872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5765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05E95-8747-41AC-A297-CA7D6B0B162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868730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53BC3-E05A-4BDF-AF22-7B5A196904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30093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07D57-6755-417D-80DA-0826DD31AFB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075829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61F58-2009-410B-879F-D352A1781A2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665748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396E3-B611-4821-A30D-32548732DCE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581645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524F0-AE81-48C8-A7F1-F0A7FE77B43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94157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D712A-1FE4-4660-B149-D9A9EF64A1C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84368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21F1B-B56F-4566-9BBB-8A9F1748406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704033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910821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297805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544608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405402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87905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52573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893425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927894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8425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174993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151087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37300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th-TH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9925" y="63373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41965-33FC-45C0-B06A-69FA48D87FC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41058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06937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305439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120327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771696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696947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057211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654406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559599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83189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248156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510398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37300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th-TH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9925" y="63373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41965-33FC-45C0-B06A-69FA48D87FC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843559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56082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43096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974600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21288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654938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929878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42595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139901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194470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419185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37325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970037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196399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583102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996855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216923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577449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63822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690881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92669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588887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85324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883871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76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13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Relationship Id="rId14" Type="http://schemas.openxmlformats.org/officeDocument/2006/relationships/slideLayout" Target="../slideLayouts/slideLayout11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21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slideLayout" Target="../slideLayouts/slideLayout167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6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7.xml"/><Relationship Id="rId3" Type="http://schemas.openxmlformats.org/officeDocument/2006/relationships/slideLayout" Target="../slideLayouts/slideLayout172.xml"/><Relationship Id="rId7" Type="http://schemas.openxmlformats.org/officeDocument/2006/relationships/slideLayout" Target="../slideLayouts/slideLayout176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71.xml"/><Relationship Id="rId1" Type="http://schemas.openxmlformats.org/officeDocument/2006/relationships/slideLayout" Target="../slideLayouts/slideLayout170.xml"/><Relationship Id="rId6" Type="http://schemas.openxmlformats.org/officeDocument/2006/relationships/slideLayout" Target="../slideLayouts/slideLayout175.xml"/><Relationship Id="rId11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74.xml"/><Relationship Id="rId10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73.xml"/><Relationship Id="rId9" Type="http://schemas.openxmlformats.org/officeDocument/2006/relationships/slideLayout" Target="../slideLayouts/slideLayout178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82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13" Type="http://schemas.openxmlformats.org/officeDocument/2006/relationships/slideLayout" Target="../slideLayouts/slideLayout204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12" Type="http://schemas.openxmlformats.org/officeDocument/2006/relationships/slideLayout" Target="../slideLayouts/slideLayout203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11" Type="http://schemas.openxmlformats.org/officeDocument/2006/relationships/slideLayout" Target="../slideLayouts/slideLayout202.xml"/><Relationship Id="rId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200.xml"/><Relationship Id="rId14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6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3.xml"/><Relationship Id="rId3" Type="http://schemas.openxmlformats.org/officeDocument/2006/relationships/slideLayout" Target="../slideLayouts/slideLayout218.xml"/><Relationship Id="rId7" Type="http://schemas.openxmlformats.org/officeDocument/2006/relationships/slideLayout" Target="../slideLayouts/slideLayout222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7.xml"/><Relationship Id="rId1" Type="http://schemas.openxmlformats.org/officeDocument/2006/relationships/slideLayout" Target="../slideLayouts/slideLayout216.xml"/><Relationship Id="rId6" Type="http://schemas.openxmlformats.org/officeDocument/2006/relationships/slideLayout" Target="../slideLayouts/slideLayout221.xml"/><Relationship Id="rId11" Type="http://schemas.openxmlformats.org/officeDocument/2006/relationships/slideLayout" Target="../slideLayouts/slideLayout226.xml"/><Relationship Id="rId5" Type="http://schemas.openxmlformats.org/officeDocument/2006/relationships/slideLayout" Target="../slideLayouts/slideLayout220.xml"/><Relationship Id="rId10" Type="http://schemas.openxmlformats.org/officeDocument/2006/relationships/slideLayout" Target="../slideLayouts/slideLayout225.xml"/><Relationship Id="rId4" Type="http://schemas.openxmlformats.org/officeDocument/2006/relationships/slideLayout" Target="../slideLayouts/slideLayout219.xml"/><Relationship Id="rId9" Type="http://schemas.openxmlformats.org/officeDocument/2006/relationships/slideLayout" Target="../slideLayouts/slideLayout224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4.xml"/><Relationship Id="rId3" Type="http://schemas.openxmlformats.org/officeDocument/2006/relationships/slideLayout" Target="../slideLayouts/slideLayout229.xml"/><Relationship Id="rId7" Type="http://schemas.openxmlformats.org/officeDocument/2006/relationships/slideLayout" Target="../slideLayouts/slideLayout233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8.xml"/><Relationship Id="rId1" Type="http://schemas.openxmlformats.org/officeDocument/2006/relationships/slideLayout" Target="../slideLayouts/slideLayout227.xml"/><Relationship Id="rId6" Type="http://schemas.openxmlformats.org/officeDocument/2006/relationships/slideLayout" Target="../slideLayouts/slideLayout232.xml"/><Relationship Id="rId11" Type="http://schemas.openxmlformats.org/officeDocument/2006/relationships/slideLayout" Target="../slideLayouts/slideLayout237.xml"/><Relationship Id="rId5" Type="http://schemas.openxmlformats.org/officeDocument/2006/relationships/slideLayout" Target="../slideLayouts/slideLayout231.xml"/><Relationship Id="rId10" Type="http://schemas.openxmlformats.org/officeDocument/2006/relationships/slideLayout" Target="../slideLayouts/slideLayout236.xml"/><Relationship Id="rId4" Type="http://schemas.openxmlformats.org/officeDocument/2006/relationships/slideLayout" Target="../slideLayouts/slideLayout230.xml"/><Relationship Id="rId9" Type="http://schemas.openxmlformats.org/officeDocument/2006/relationships/slideLayout" Target="../slideLayouts/slideLayout235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5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40.xml"/><Relationship Id="rId7" Type="http://schemas.openxmlformats.org/officeDocument/2006/relationships/slideLayout" Target="../slideLayouts/slideLayout244.xml"/><Relationship Id="rId12" Type="http://schemas.openxmlformats.org/officeDocument/2006/relationships/slideLayout" Target="../slideLayouts/slideLayout249.xml"/><Relationship Id="rId2" Type="http://schemas.openxmlformats.org/officeDocument/2006/relationships/slideLayout" Target="../slideLayouts/slideLayout239.xml"/><Relationship Id="rId1" Type="http://schemas.openxmlformats.org/officeDocument/2006/relationships/slideLayout" Target="../slideLayouts/slideLayout238.xml"/><Relationship Id="rId6" Type="http://schemas.openxmlformats.org/officeDocument/2006/relationships/slideLayout" Target="../slideLayouts/slideLayout243.xml"/><Relationship Id="rId11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2.xml"/><Relationship Id="rId10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1.xml"/><Relationship Id="rId9" Type="http://schemas.openxmlformats.org/officeDocument/2006/relationships/slideLayout" Target="../slideLayouts/slideLayout246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7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52.xml"/><Relationship Id="rId7" Type="http://schemas.openxmlformats.org/officeDocument/2006/relationships/slideLayout" Target="../slideLayouts/slideLayout256.xml"/><Relationship Id="rId12" Type="http://schemas.openxmlformats.org/officeDocument/2006/relationships/slideLayout" Target="../slideLayouts/slideLayout261.xml"/><Relationship Id="rId2" Type="http://schemas.openxmlformats.org/officeDocument/2006/relationships/slideLayout" Target="../slideLayouts/slideLayout251.xml"/><Relationship Id="rId1" Type="http://schemas.openxmlformats.org/officeDocument/2006/relationships/slideLayout" Target="../slideLayouts/slideLayout250.xml"/><Relationship Id="rId6" Type="http://schemas.openxmlformats.org/officeDocument/2006/relationships/slideLayout" Target="../slideLayouts/slideLayout255.xml"/><Relationship Id="rId11" Type="http://schemas.openxmlformats.org/officeDocument/2006/relationships/slideLayout" Target="../slideLayouts/slideLayout260.xml"/><Relationship Id="rId5" Type="http://schemas.openxmlformats.org/officeDocument/2006/relationships/slideLayout" Target="../slideLayouts/slideLayout254.xml"/><Relationship Id="rId10" Type="http://schemas.openxmlformats.org/officeDocument/2006/relationships/slideLayout" Target="../slideLayouts/slideLayout259.xml"/><Relationship Id="rId4" Type="http://schemas.openxmlformats.org/officeDocument/2006/relationships/slideLayout" Target="../slideLayouts/slideLayout253.xml"/><Relationship Id="rId9" Type="http://schemas.openxmlformats.org/officeDocument/2006/relationships/slideLayout" Target="../slideLayouts/slideLayout258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9.xml"/><Relationship Id="rId3" Type="http://schemas.openxmlformats.org/officeDocument/2006/relationships/slideLayout" Target="../slideLayouts/slideLayout264.xml"/><Relationship Id="rId7" Type="http://schemas.openxmlformats.org/officeDocument/2006/relationships/slideLayout" Target="../slideLayouts/slideLayout268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63.xml"/><Relationship Id="rId1" Type="http://schemas.openxmlformats.org/officeDocument/2006/relationships/slideLayout" Target="../slideLayouts/slideLayout262.xml"/><Relationship Id="rId6" Type="http://schemas.openxmlformats.org/officeDocument/2006/relationships/slideLayout" Target="../slideLayouts/slideLayout267.xml"/><Relationship Id="rId11" Type="http://schemas.openxmlformats.org/officeDocument/2006/relationships/slideLayout" Target="../slideLayouts/slideLayout272.xml"/><Relationship Id="rId5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71.xml"/><Relationship Id="rId4" Type="http://schemas.openxmlformats.org/officeDocument/2006/relationships/slideLayout" Target="../slideLayouts/slideLayout265.xml"/><Relationship Id="rId9" Type="http://schemas.openxmlformats.org/officeDocument/2006/relationships/slideLayout" Target="../slideLayouts/slideLayout270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2" Type="http://schemas.openxmlformats.org/officeDocument/2006/relationships/slideLayout" Target="../slideLayouts/slideLayout274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theme" Target="../theme/theme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C764DE79-268F-4C1A-8933-263129D2AF90}" type="datetimeFigureOut">
              <a:rPr kumimoji="1" lang="en-US" dirty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1/21/2017</a:t>
            </a:fld>
            <a:endParaRPr kumimoji="1" lang="en-US" dirty="0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altLang="ko-KR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t>การสร้างแบบสอบประเภทเลือกตอบ</a:t>
            </a:r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915EE44C-9E49-499D-9733-C9F83698711B}" type="slidenum">
              <a:rPr kumimoji="1" lang="en-US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pic>
        <p:nvPicPr>
          <p:cNvPr id="7" name="Picture 10" descr="파랑화면만11"/>
          <p:cNvPicPr>
            <a:picLocks noChangeAspect="1" noChangeArrowheads="1"/>
          </p:cNvPicPr>
          <p:nvPr userDrawn="1"/>
        </p:nvPicPr>
        <p:blipFill>
          <a:blip r:embed="rId1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1001" y="990602"/>
            <a:ext cx="8367713" cy="5235575"/>
          </a:xfrm>
          <a:prstGeom prst="rect">
            <a:avLst/>
          </a:prstGeom>
          <a:noFill/>
        </p:spPr>
      </p:pic>
      <p:pic>
        <p:nvPicPr>
          <p:cNvPr id="8" name="Picture 16" descr="231_2854"/>
          <p:cNvPicPr>
            <a:picLocks noChangeAspect="1" noChangeArrowheads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1" t="8855" r="26579" b="1563"/>
          <a:stretch>
            <a:fillRect/>
          </a:stretch>
        </p:blipFill>
        <p:spPr bwMode="auto">
          <a:xfrm>
            <a:off x="7235826" y="5445127"/>
            <a:ext cx="1225550" cy="121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177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med">
    <p:random/>
  </p:transition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2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sp>
          <p:nvSpPr>
            <p:cNvPr id="3080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3081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3083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4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5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6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7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3089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90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247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2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624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6248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A9D40-2DAF-4657-8D03-F89576C9E246}" type="slidenum">
              <a:rPr lang="en-US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499984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629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6B2990-569B-443A-92A7-04C682250E6F}" type="slidenum">
              <a:rPr lang="en-US">
                <a:solidFill>
                  <a:srgbClr val="FFFFFF"/>
                </a:solidFill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5128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77 h 1906"/>
                <a:gd name="T4" fmla="*/ 5940 w 5740"/>
                <a:gd name="T5" fmla="*/ 877 h 1906"/>
                <a:gd name="T6" fmla="*/ 59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</p:grpSp>
      <p:sp>
        <p:nvSpPr>
          <p:cNvPr id="512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53179922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5D876-30C8-4B59-94B7-9AB46095594E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550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31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16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83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1" y="6350"/>
            <a:ext cx="9140825" cy="6851650"/>
            <a:chOff x="0" y="4"/>
            <a:chExt cx="5758" cy="4316"/>
          </a:xfrm>
        </p:grpSpPr>
        <p:sp>
          <p:nvSpPr>
            <p:cNvPr id="3080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3081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3083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4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5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6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7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3089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90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247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2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624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6248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7F312F-C853-4126-86C9-44A9D63167F5}" type="datetime1">
              <a:rPr lang="th-TH" smtClean="0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21/01/60</a:t>
            </a:fld>
            <a:endParaRPr lang="th-TH">
              <a:ea typeface="Gulim" pitchFamily="34" charset="-127"/>
            </a:endParaRPr>
          </a:p>
        </p:txBody>
      </p:sp>
      <p:sp>
        <p:nvSpPr>
          <p:cNvPr id="6248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A9D40-2DAF-4657-8D03-F89576C9E246}" type="slidenum">
              <a:rPr lang="en-US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638508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DC45AD2F-BACA-4501-B523-43AB759F120D}" type="datetimeFigureOut">
              <a:rPr kumimoji="1" lang="th-TH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21/01/60</a:t>
            </a:fld>
            <a:endParaRPr kumimoji="1" lang="th-TH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altLang="ko-KR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t>การสร้างแบบสอบประเภทเลือกตอบ</a:t>
            </a:r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915EE44C-9E49-499D-9733-C9F83698711B}" type="slidenum">
              <a:rPr kumimoji="1" lang="en-US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pic>
        <p:nvPicPr>
          <p:cNvPr id="7" name="Picture 10" descr="파랑화면만11"/>
          <p:cNvPicPr>
            <a:picLocks noChangeAspect="1" noChangeArrowheads="1"/>
          </p:cNvPicPr>
          <p:nvPr userDrawn="1"/>
        </p:nvPicPr>
        <p:blipFill>
          <a:blip r:embed="rId1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1001" y="990602"/>
            <a:ext cx="8367713" cy="5235575"/>
          </a:xfrm>
          <a:prstGeom prst="rect">
            <a:avLst/>
          </a:prstGeom>
          <a:noFill/>
        </p:spPr>
      </p:pic>
      <p:pic>
        <p:nvPicPr>
          <p:cNvPr id="8" name="Picture 16" descr="231_2854"/>
          <p:cNvPicPr>
            <a:picLocks noChangeAspect="1" noChangeArrowheads="1"/>
          </p:cNvPicPr>
          <p:nvPr userDrawn="1"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1" t="8855" r="26579" b="1563"/>
          <a:stretch>
            <a:fillRect/>
          </a:stretch>
        </p:blipFill>
        <p:spPr bwMode="auto">
          <a:xfrm>
            <a:off x="7235826" y="5445127"/>
            <a:ext cx="1225550" cy="121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0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</p:sldLayoutIdLst>
  <p:transition spd="med">
    <p:random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C2BEF5A3-FD6F-E843-ACFF-1D00F9EFE1F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CFFE6D9-FE67-5D4D-8C16-ADE83CB9A41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02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9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  <p:sldLayoutId id="214748403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445E58-4716-45D8-8A6D-29CB1128E57B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12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69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166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2CB8B3-2844-4E2A-933B-5D401EC98938}" type="slidenum">
              <a:rPr lang="en-US" altLang="th-TH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1" y="2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>
                  <a:solidFill>
                    <a:srgbClr val="FFFFFF"/>
                  </a:solidFill>
                </a:endParaRPr>
              </a:p>
            </p:txBody>
          </p:sp>
          <p:sp>
            <p:nvSpPr>
              <p:cNvPr id="512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>
                <a:solidFill>
                  <a:srgbClr val="FFFFFF"/>
                </a:solidFill>
              </a:endParaRPr>
            </a:p>
          </p:txBody>
        </p:sp>
      </p:grpSp>
      <p:sp>
        <p:nvSpPr>
          <p:cNvPr id="512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59964456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114" r:id="rId1"/>
    <p:sldLayoutId id="2147484115" r:id="rId2"/>
    <p:sldLayoutId id="2147484116" r:id="rId3"/>
    <p:sldLayoutId id="2147484117" r:id="rId4"/>
    <p:sldLayoutId id="2147484118" r:id="rId5"/>
    <p:sldLayoutId id="2147484119" r:id="rId6"/>
    <p:sldLayoutId id="2147484120" r:id="rId7"/>
    <p:sldLayoutId id="2147484121" r:id="rId8"/>
    <p:sldLayoutId id="2147484122" r:id="rId9"/>
    <p:sldLayoutId id="2147484123" r:id="rId10"/>
    <p:sldLayoutId id="21474841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24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6" r:id="rId1"/>
    <p:sldLayoutId id="2147484127" r:id="rId2"/>
    <p:sldLayoutId id="2147484128" r:id="rId3"/>
    <p:sldLayoutId id="2147484129" r:id="rId4"/>
    <p:sldLayoutId id="2147484130" r:id="rId5"/>
    <p:sldLayoutId id="2147484131" r:id="rId6"/>
    <p:sldLayoutId id="2147484132" r:id="rId7"/>
    <p:sldLayoutId id="2147484133" r:id="rId8"/>
    <p:sldLayoutId id="2147484134" r:id="rId9"/>
    <p:sldLayoutId id="2147484135" r:id="rId10"/>
    <p:sldLayoutId id="2147484136" r:id="rId11"/>
    <p:sldLayoutId id="2147484137" r:id="rId12"/>
    <p:sldLayoutId id="2147484367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7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5C9F76-084E-4AC7-8D9C-4F444AC8E65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8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50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3078" y="6459788"/>
            <a:ext cx="984019" cy="365125"/>
          </a:xfrm>
          <a:prstGeom prst="rect">
            <a:avLst/>
          </a:prstGeom>
        </p:spPr>
        <p:txBody>
          <a:bodyPr/>
          <a:lstStyle>
            <a:lvl1pPr algn="r">
              <a:defRPr sz="1600" b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107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  <p:sldLayoutId id="2147484308" r:id="rId3"/>
    <p:sldLayoutId id="2147484309" r:id="rId4"/>
    <p:sldLayoutId id="2147484310" r:id="rId5"/>
    <p:sldLayoutId id="2147484311" r:id="rId6"/>
    <p:sldLayoutId id="2147484312" r:id="rId7"/>
    <p:sldLayoutId id="2147484313" r:id="rId8"/>
    <p:sldLayoutId id="2147484314" r:id="rId9"/>
    <p:sldLayoutId id="2147484315" r:id="rId10"/>
    <p:sldLayoutId id="2147484316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1440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8D51B0-859D-48F6-95F0-07B06A049536}" type="datetime1">
              <a:rPr lang="th-TH">
                <a:solidFill>
                  <a:srgbClr val="3B3B3B">
                    <a:shade val="50000"/>
                  </a:srgbClr>
                </a:solidFill>
              </a:rPr>
              <a:pPr>
                <a:defRPr/>
              </a:pPr>
              <a:t>21/01/60</a:t>
            </a:fld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1440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>
              <a:solidFill>
                <a:srgbClr val="3B3B3B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144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292929"/>
                </a:solidFill>
                <a:cs typeface="LilyUPC" pitchFamily="34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DA8950-6592-41E9-8C3C-64260F234845}" type="slidenum">
              <a:rPr lang="th-TH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25329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8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anose="020B0503020102020204" pitchFamily="34" charset="0"/>
          <a:cs typeface="Cordia New" panose="020B0304020202020204" pitchFamily="34" charset="-34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BE660CE-7455-4AFE-912E-12CF5E0C7D02}" type="slidenum">
              <a:rPr lang="en-US">
                <a:solidFill>
                  <a:srgbClr val="000000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338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0" r:id="rId1"/>
    <p:sldLayoutId id="2147484331" r:id="rId2"/>
    <p:sldLayoutId id="2147484332" r:id="rId3"/>
    <p:sldLayoutId id="2147484333" r:id="rId4"/>
    <p:sldLayoutId id="2147484334" r:id="rId5"/>
    <p:sldLayoutId id="2147484335" r:id="rId6"/>
    <p:sldLayoutId id="2147484336" r:id="rId7"/>
    <p:sldLayoutId id="2147484337" r:id="rId8"/>
    <p:sldLayoutId id="2147484338" r:id="rId9"/>
    <p:sldLayoutId id="2147484339" r:id="rId10"/>
    <p:sldLayoutId id="214748434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00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2" r:id="rId1"/>
    <p:sldLayoutId id="2147484343" r:id="rId2"/>
    <p:sldLayoutId id="2147484344" r:id="rId3"/>
    <p:sldLayoutId id="2147484345" r:id="rId4"/>
    <p:sldLayoutId id="2147484346" r:id="rId5"/>
    <p:sldLayoutId id="2147484347" r:id="rId6"/>
    <p:sldLayoutId id="2147484348" r:id="rId7"/>
    <p:sldLayoutId id="2147484349" r:id="rId8"/>
    <p:sldLayoutId id="2147484350" r:id="rId9"/>
    <p:sldLayoutId id="2147484351" r:id="rId10"/>
    <p:sldLayoutId id="2147484352" r:id="rId11"/>
    <p:sldLayoutId id="2147484353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21/01/60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463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5" r:id="rId1"/>
    <p:sldLayoutId id="2147484356" r:id="rId2"/>
    <p:sldLayoutId id="2147484357" r:id="rId3"/>
    <p:sldLayoutId id="2147484358" r:id="rId4"/>
    <p:sldLayoutId id="2147484359" r:id="rId5"/>
    <p:sldLayoutId id="2147484360" r:id="rId6"/>
    <p:sldLayoutId id="2147484361" r:id="rId7"/>
    <p:sldLayoutId id="2147484362" r:id="rId8"/>
    <p:sldLayoutId id="2147484363" r:id="rId9"/>
    <p:sldLayoutId id="2147484364" r:id="rId10"/>
    <p:sldLayoutId id="2147484365" r:id="rId11"/>
    <p:sldLayoutId id="2147484366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088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9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66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9" r:id="rId1"/>
    <p:sldLayoutId id="2147484410" r:id="rId2"/>
    <p:sldLayoutId id="2147484411" r:id="rId3"/>
    <p:sldLayoutId id="2147484412" r:id="rId4"/>
    <p:sldLayoutId id="2147484413" r:id="rId5"/>
    <p:sldLayoutId id="2147484414" r:id="rId6"/>
    <p:sldLayoutId id="2147484415" r:id="rId7"/>
    <p:sldLayoutId id="2147484416" r:id="rId8"/>
    <p:sldLayoutId id="2147484417" r:id="rId9"/>
    <p:sldLayoutId id="2147484418" r:id="rId10"/>
    <p:sldLayoutId id="2147484419" r:id="rId11"/>
    <p:sldLayoutId id="2147484420" r:id="rId12"/>
    <p:sldLayoutId id="2147484421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85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13.xml"/><Relationship Id="rId4" Type="http://schemas.openxmlformats.org/officeDocument/2006/relationships/slide" Target="slide8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92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50.xml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0.xml"/><Relationship Id="rId4" Type="http://schemas.openxmlformats.org/officeDocument/2006/relationships/image" Target="../media/image22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14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7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9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6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4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7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4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5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3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19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4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19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9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9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9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" Target="slide77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18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slide" Target="slide77.xml"/><Relationship Id="rId1" Type="http://schemas.openxmlformats.org/officeDocument/2006/relationships/slideLayout" Target="../slideLayouts/slideLayout181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0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1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1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1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405246" y="1356187"/>
            <a:ext cx="8582890" cy="251547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821"/>
              </a:avLst>
            </a:prstTxWarp>
          </a:bodyPr>
          <a:lstStyle/>
          <a:p>
            <a:pPr algn="ctr"/>
            <a:r>
              <a:rPr lang="th-TH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การสร้างข้อสอบตามมาตรฐานและตัวชี้วัดของหลักสูตร</a:t>
            </a:r>
          </a:p>
          <a:p>
            <a:pPr algn="ctr"/>
            <a:r>
              <a:rPr lang="th-TH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สำหรับการประเมินผลในชั้นเรียน</a:t>
            </a:r>
          </a:p>
          <a:p>
            <a:pPr algn="ctr"/>
            <a:r>
              <a:rPr lang="th-TH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5400" b="1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Classroom Assessment)</a:t>
            </a:r>
            <a:endParaRPr lang="th-TH" sz="5400" b="1" kern="10" dirty="0">
              <a:ln w="9525">
                <a:solidFill>
                  <a:srgbClr val="00008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8714" y="5158796"/>
            <a:ext cx="441406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ดร.</a:t>
            </a:r>
            <a:r>
              <a:rPr lang="th-TH" sz="36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ชนาธิป</a:t>
            </a:r>
            <a:r>
              <a:rPr 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ทุ้ยแป</a:t>
            </a:r>
            <a:br>
              <a:rPr 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สำนักทดสอบทางการศึกษา สพฐ.</a:t>
            </a:r>
          </a:p>
        </p:txBody>
      </p:sp>
    </p:spTree>
    <p:extLst>
      <p:ext uri="{BB962C8B-B14F-4D97-AF65-F5344CB8AC3E}">
        <p14:creationId xmlns:p14="http://schemas.microsoft.com/office/powerpoint/2010/main" val="97883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971601" y="2204864"/>
            <a:ext cx="6984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1">
              <a:spcBef>
                <a:spcPct val="50000"/>
              </a:spcBef>
              <a:spcAft>
                <a:spcPct val="0"/>
              </a:spcAft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องค์ประกอบสำคัญ</a:t>
            </a:r>
          </a:p>
          <a:p>
            <a:pPr algn="ctr" fontAlgn="base" latinLnBrk="1">
              <a:spcBef>
                <a:spcPct val="50000"/>
              </a:spcBef>
              <a:spcAft>
                <a:spcPct val="0"/>
              </a:spcAft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ในการจัดการเรียนรู้ในชั้นเรียน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1214565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วงรี 4">
            <a:hlinkClick r:id="rId2" action="ppaction://hlinksldjump"/>
          </p:cNvPr>
          <p:cNvSpPr/>
          <p:nvPr/>
        </p:nvSpPr>
        <p:spPr>
          <a:xfrm>
            <a:off x="3214678" y="928670"/>
            <a:ext cx="2928958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white"/>
                </a:solidFill>
              </a:rPr>
              <a:t>O (objective)</a:t>
            </a:r>
          </a:p>
          <a:p>
            <a:pPr algn="ctr"/>
            <a:r>
              <a:rPr lang="th-TH" sz="2400" b="1" dirty="0">
                <a:solidFill>
                  <a:prstClr val="white"/>
                </a:solidFill>
              </a:rPr>
              <a:t>มาตรฐานการเรียนรู้</a:t>
            </a:r>
          </a:p>
        </p:txBody>
      </p:sp>
      <p:sp>
        <p:nvSpPr>
          <p:cNvPr id="6" name="วงรี 5">
            <a:hlinkClick r:id="rId3" action="ppaction://hlinksldjump"/>
          </p:cNvPr>
          <p:cNvSpPr/>
          <p:nvPr/>
        </p:nvSpPr>
        <p:spPr>
          <a:xfrm>
            <a:off x="857224" y="3500438"/>
            <a:ext cx="2928958" cy="164307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black"/>
                </a:solidFill>
              </a:rPr>
              <a:t>L (Learning)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</a:rPr>
              <a:t>การจัดการเรียนรู้อิงมาตรฐาน</a:t>
            </a:r>
          </a:p>
        </p:txBody>
      </p:sp>
      <p:sp>
        <p:nvSpPr>
          <p:cNvPr id="7" name="วงรี 6">
            <a:hlinkClick r:id="rId4" action="ppaction://hlinksldjump"/>
          </p:cNvPr>
          <p:cNvSpPr/>
          <p:nvPr/>
        </p:nvSpPr>
        <p:spPr>
          <a:xfrm>
            <a:off x="5643570" y="3500438"/>
            <a:ext cx="2928958" cy="1643074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black"/>
                </a:solidFill>
              </a:rPr>
              <a:t>E (Evaluation)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</a:rPr>
              <a:t>การประเมินอิงมาตรฐานการเรียนรู้</a:t>
            </a:r>
          </a:p>
        </p:txBody>
      </p:sp>
      <p:cxnSp>
        <p:nvCxnSpPr>
          <p:cNvPr id="9" name="ลูกศรเชื่อมต่อแบบตรง 8"/>
          <p:cNvCxnSpPr/>
          <p:nvPr/>
        </p:nvCxnSpPr>
        <p:spPr>
          <a:xfrm rot="5400000">
            <a:off x="2750331" y="2536025"/>
            <a:ext cx="928694" cy="857256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/>
          <p:cNvCxnSpPr/>
          <p:nvPr/>
        </p:nvCxnSpPr>
        <p:spPr>
          <a:xfrm rot="16200000" flipH="1">
            <a:off x="5750727" y="2464587"/>
            <a:ext cx="928694" cy="857256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 rot="10800000">
            <a:off x="3929058" y="4500570"/>
            <a:ext cx="1500198" cy="1588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28794" y="2571746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</a:rPr>
              <a:t>สอดคล้อง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00760" y="250030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</a:rPr>
              <a:t>สอดคล้อง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00496" y="4572010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</a:rPr>
              <a:t>สอดคล้อง</a:t>
            </a:r>
          </a:p>
        </p:txBody>
      </p:sp>
    </p:spTree>
    <p:extLst>
      <p:ext uri="{BB962C8B-B14F-4D97-AF65-F5344CB8AC3E}">
        <p14:creationId xmlns:p14="http://schemas.microsoft.com/office/powerpoint/2010/main" val="447275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เป้าหมายการเรียนรู้ </a:t>
            </a:r>
            <a: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(Objective)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29582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43" y="250372"/>
            <a:ext cx="7467600" cy="1454937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พุทธศักราช 2551</a:t>
            </a:r>
          </a:p>
        </p:txBody>
      </p:sp>
      <p:sp>
        <p:nvSpPr>
          <p:cNvPr id="81" name="Slide Number Placeholder 8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5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8225" y="3904954"/>
            <a:ext cx="1290464" cy="656849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rgbClr val="E48312"/>
              </a:buClr>
              <a:buFont typeface="Wingdings 3" charset="2"/>
              <a:buNone/>
            </a:pPr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7166864" y="2089393"/>
            <a:ext cx="1748539" cy="580394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7166864" y="2881556"/>
            <a:ext cx="1748539" cy="580395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7166864" y="3600693"/>
            <a:ext cx="1748539" cy="580394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7166864" y="4392856"/>
            <a:ext cx="1748539" cy="580395"/>
          </a:xfrm>
          <a:prstGeom prst="rect">
            <a:avLst/>
          </a:prstGeom>
          <a:solidFill>
            <a:srgbClr val="A50021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th-TH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1965197" y="2422410"/>
            <a:ext cx="2737435" cy="648637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3600" b="1" kern="0" dirty="0">
                <a:solidFill>
                  <a:srgbClr val="00206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กลุ่มสาระการเรียนรู้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1965197" y="3909619"/>
            <a:ext cx="2737435" cy="648637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3600" b="1" kern="0" dirty="0">
                <a:solidFill>
                  <a:srgbClr val="00206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กลุ่มสาระการเรียนรู้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1963144" y="5232538"/>
            <a:ext cx="2737435" cy="648637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3600" b="1" kern="0" dirty="0">
                <a:solidFill>
                  <a:srgbClr val="00206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กลุ่มสาระการเรียนรู้</a:t>
            </a:r>
          </a:p>
        </p:txBody>
      </p:sp>
      <p:cxnSp>
        <p:nvCxnSpPr>
          <p:cNvPr id="22" name="Straight Arrow Connector 21"/>
          <p:cNvCxnSpPr>
            <a:stCxn id="4" idx="3"/>
            <a:endCxn id="19" idx="1"/>
          </p:cNvCxnSpPr>
          <p:nvPr/>
        </p:nvCxnSpPr>
        <p:spPr bwMode="auto">
          <a:xfrm flipV="1">
            <a:off x="1458688" y="2746727"/>
            <a:ext cx="506508" cy="1486650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cxnSp>
        <p:nvCxnSpPr>
          <p:cNvPr id="23" name="Straight Arrow Connector 22"/>
          <p:cNvCxnSpPr>
            <a:stCxn id="4" idx="3"/>
            <a:endCxn id="20" idx="1"/>
          </p:cNvCxnSpPr>
          <p:nvPr/>
        </p:nvCxnSpPr>
        <p:spPr bwMode="auto">
          <a:xfrm>
            <a:off x="1458688" y="4233379"/>
            <a:ext cx="506508" cy="559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cxnSp>
        <p:nvCxnSpPr>
          <p:cNvPr id="24" name="Straight Arrow Connector 23"/>
          <p:cNvCxnSpPr>
            <a:stCxn id="4" idx="3"/>
            <a:endCxn id="21" idx="1"/>
          </p:cNvCxnSpPr>
          <p:nvPr/>
        </p:nvCxnSpPr>
        <p:spPr bwMode="auto">
          <a:xfrm>
            <a:off x="1458689" y="4233377"/>
            <a:ext cx="504455" cy="1323478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>
          <a:xfrm>
            <a:off x="5021826" y="3305011"/>
            <a:ext cx="1509765" cy="6074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มาตรฐาน1</a:t>
            </a:r>
          </a:p>
        </p:txBody>
      </p:sp>
      <p:cxnSp>
        <p:nvCxnSpPr>
          <p:cNvPr id="37" name="Straight Arrow Connector 36"/>
          <p:cNvCxnSpPr>
            <a:stCxn id="20" idx="3"/>
            <a:endCxn id="34" idx="1"/>
          </p:cNvCxnSpPr>
          <p:nvPr/>
        </p:nvCxnSpPr>
        <p:spPr>
          <a:xfrm flipV="1">
            <a:off x="4702631" y="3608712"/>
            <a:ext cx="319194" cy="6252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5021826" y="3929455"/>
            <a:ext cx="1509765" cy="6074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021826" y="4590914"/>
            <a:ext cx="1509765" cy="6074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มาตรฐาน3</a:t>
            </a:r>
          </a:p>
        </p:txBody>
      </p:sp>
      <p:cxnSp>
        <p:nvCxnSpPr>
          <p:cNvPr id="43" name="Straight Arrow Connector 42"/>
          <p:cNvCxnSpPr>
            <a:stCxn id="20" idx="3"/>
            <a:endCxn id="40" idx="1"/>
          </p:cNvCxnSpPr>
          <p:nvPr/>
        </p:nvCxnSpPr>
        <p:spPr>
          <a:xfrm flipV="1">
            <a:off x="4702631" y="4233154"/>
            <a:ext cx="319194" cy="7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20" idx="3"/>
            <a:endCxn id="41" idx="1"/>
          </p:cNvCxnSpPr>
          <p:nvPr/>
        </p:nvCxnSpPr>
        <p:spPr>
          <a:xfrm>
            <a:off x="4702631" y="4233938"/>
            <a:ext cx="319194" cy="6606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4" idx="3"/>
            <a:endCxn id="8" idx="1"/>
          </p:cNvCxnSpPr>
          <p:nvPr/>
        </p:nvCxnSpPr>
        <p:spPr>
          <a:xfrm flipV="1">
            <a:off x="6531591" y="2379590"/>
            <a:ext cx="635273" cy="1229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34" idx="3"/>
            <a:endCxn id="9" idx="1"/>
          </p:cNvCxnSpPr>
          <p:nvPr/>
        </p:nvCxnSpPr>
        <p:spPr>
          <a:xfrm flipV="1">
            <a:off x="6531591" y="3171752"/>
            <a:ext cx="635273" cy="436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4" idx="3"/>
            <a:endCxn id="10" idx="1"/>
          </p:cNvCxnSpPr>
          <p:nvPr/>
        </p:nvCxnSpPr>
        <p:spPr>
          <a:xfrm>
            <a:off x="6531591" y="3608712"/>
            <a:ext cx="635273" cy="282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34" idx="3"/>
            <a:endCxn id="11" idx="1"/>
          </p:cNvCxnSpPr>
          <p:nvPr/>
        </p:nvCxnSpPr>
        <p:spPr>
          <a:xfrm>
            <a:off x="6531591" y="3608712"/>
            <a:ext cx="635273" cy="10743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6582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382" y="439375"/>
            <a:ext cx="7456714" cy="78995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ลักษณะพฤติกรรมของมาตรฐานตัวชี้วัด</a:t>
            </a:r>
          </a:p>
        </p:txBody>
      </p:sp>
      <p:sp>
        <p:nvSpPr>
          <p:cNvPr id="38" name="Slide Number Placeholder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6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7561" y="4080179"/>
            <a:ext cx="1223963" cy="647700"/>
          </a:xfrm>
          <a:prstGeom prst="rect">
            <a:avLst/>
          </a:prstGeom>
          <a:solidFill>
            <a:srgbClr val="FF7C80"/>
          </a:solidFill>
          <a:ln>
            <a:solidFill>
              <a:srgbClr val="FFFF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rgbClr val="E48312"/>
              </a:buClr>
              <a:buFont typeface="Wingdings 3" charset="2"/>
              <a:buNone/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168562" y="2308631"/>
            <a:ext cx="1229266" cy="535989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sz="3200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168562" y="3100791"/>
            <a:ext cx="1229266" cy="535990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sz="3200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168562" y="3819931"/>
            <a:ext cx="1229266" cy="535989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3168562" y="4612091"/>
            <a:ext cx="1229266" cy="535990"/>
          </a:xfrm>
          <a:prstGeom prst="rect">
            <a:avLst/>
          </a:prstGeom>
          <a:solidFill>
            <a:srgbClr val="CC00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3200" b="1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th-TH" sz="3200" b="1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486837" y="2996063"/>
            <a:ext cx="1463035" cy="750929"/>
          </a:xfrm>
          <a:prstGeom prst="rect">
            <a:avLst/>
          </a:prstGeom>
          <a:solidFill>
            <a:srgbClr val="FF5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มาตรฐาน1</a:t>
            </a:r>
          </a:p>
        </p:txBody>
      </p:sp>
      <p:cxnSp>
        <p:nvCxnSpPr>
          <p:cNvPr id="37" name="Straight Arrow Connector 36"/>
          <p:cNvCxnSpPr>
            <a:stCxn id="4" idx="3"/>
            <a:endCxn id="34" idx="1"/>
          </p:cNvCxnSpPr>
          <p:nvPr/>
        </p:nvCxnSpPr>
        <p:spPr>
          <a:xfrm flipV="1">
            <a:off x="1301524" y="3371528"/>
            <a:ext cx="185313" cy="10325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1501043" y="4029824"/>
            <a:ext cx="1463035" cy="750929"/>
          </a:xfrm>
          <a:prstGeom prst="rect">
            <a:avLst/>
          </a:prstGeom>
          <a:solidFill>
            <a:srgbClr val="FF5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501043" y="4988414"/>
            <a:ext cx="1463035" cy="750929"/>
          </a:xfrm>
          <a:prstGeom prst="rect">
            <a:avLst/>
          </a:prstGeom>
          <a:solidFill>
            <a:srgbClr val="FF5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มาตรฐาน3</a:t>
            </a:r>
          </a:p>
        </p:txBody>
      </p:sp>
      <p:cxnSp>
        <p:nvCxnSpPr>
          <p:cNvPr id="43" name="Straight Arrow Connector 42"/>
          <p:cNvCxnSpPr>
            <a:stCxn id="4" idx="3"/>
            <a:endCxn id="40" idx="1"/>
          </p:cNvCxnSpPr>
          <p:nvPr/>
        </p:nvCxnSpPr>
        <p:spPr>
          <a:xfrm>
            <a:off x="1301524" y="4404029"/>
            <a:ext cx="199519" cy="1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4" idx="3"/>
            <a:endCxn id="41" idx="1"/>
          </p:cNvCxnSpPr>
          <p:nvPr/>
        </p:nvCxnSpPr>
        <p:spPr>
          <a:xfrm>
            <a:off x="1301524" y="4404029"/>
            <a:ext cx="199519" cy="9598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4" idx="3"/>
            <a:endCxn id="8" idx="1"/>
          </p:cNvCxnSpPr>
          <p:nvPr/>
        </p:nvCxnSpPr>
        <p:spPr>
          <a:xfrm flipV="1">
            <a:off x="2949871" y="2576624"/>
            <a:ext cx="218690" cy="7949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34" idx="3"/>
            <a:endCxn id="9" idx="1"/>
          </p:cNvCxnSpPr>
          <p:nvPr/>
        </p:nvCxnSpPr>
        <p:spPr>
          <a:xfrm flipV="1">
            <a:off x="2949871" y="3368786"/>
            <a:ext cx="218690" cy="27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4" idx="3"/>
            <a:endCxn id="10" idx="1"/>
          </p:cNvCxnSpPr>
          <p:nvPr/>
        </p:nvCxnSpPr>
        <p:spPr>
          <a:xfrm>
            <a:off x="2949871" y="3371526"/>
            <a:ext cx="218690" cy="7163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34" idx="3"/>
            <a:endCxn id="11" idx="1"/>
          </p:cNvCxnSpPr>
          <p:nvPr/>
        </p:nvCxnSpPr>
        <p:spPr>
          <a:xfrm>
            <a:off x="2949871" y="3371526"/>
            <a:ext cx="218690" cy="1508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Rectangle 11"/>
          <p:cNvSpPr>
            <a:spLocks noChangeArrowheads="1"/>
          </p:cNvSpPr>
          <p:nvPr/>
        </p:nvSpPr>
        <p:spPr bwMode="auto">
          <a:xfrm>
            <a:off x="5073034" y="2002971"/>
            <a:ext cx="3929452" cy="971814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(knowledge: K)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หรือพุทธิพิสัย (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Cognitive Domain)</a:t>
            </a:r>
            <a:endParaRPr lang="th-TH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Rectangle 12"/>
          <p:cNvSpPr>
            <a:spLocks noChangeArrowheads="1"/>
          </p:cNvSpPr>
          <p:nvPr/>
        </p:nvSpPr>
        <p:spPr bwMode="auto">
          <a:xfrm>
            <a:off x="5073035" y="3319325"/>
            <a:ext cx="3929451" cy="1047712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ทักษะกระบวนการ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(process skill: P)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หรือทักษะพิสัย (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Psychomotor D.)</a:t>
            </a:r>
            <a:endParaRPr lang="th-TH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5073035" y="4706492"/>
            <a:ext cx="3929451" cy="1047713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(Attribute: A)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หรือจิตพิสัย (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Affective Domain)</a:t>
            </a:r>
            <a:endParaRPr lang="th-TH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ight Brace 30"/>
          <p:cNvSpPr/>
          <p:nvPr/>
        </p:nvSpPr>
        <p:spPr>
          <a:xfrm>
            <a:off x="4423523" y="2237392"/>
            <a:ext cx="272143" cy="2938185"/>
          </a:xfrm>
          <a:prstGeom prst="rightBrace">
            <a:avLst>
              <a:gd name="adj1" fmla="val 72333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4711992" y="2516704"/>
            <a:ext cx="306612" cy="251618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48" name="Right Arrow 47"/>
          <p:cNvSpPr/>
          <p:nvPr/>
        </p:nvSpPr>
        <p:spPr>
          <a:xfrm>
            <a:off x="4702920" y="3717372"/>
            <a:ext cx="306612" cy="251618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50" name="Right Arrow 49"/>
          <p:cNvSpPr/>
          <p:nvPr/>
        </p:nvSpPr>
        <p:spPr>
          <a:xfrm>
            <a:off x="4679337" y="5104537"/>
            <a:ext cx="306612" cy="251618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104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1521" y="1628800"/>
            <a:ext cx="8712968" cy="4115494"/>
            <a:chOff x="290753" y="1761778"/>
            <a:chExt cx="8712968" cy="4115494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290753" y="1761778"/>
              <a:ext cx="8712968" cy="35394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  <a:r>
                <a:rPr lang="th-TH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เปรียบเทียบและเรียงลำดับเศษส่วนและทศนิยมไม่เกินสามตำแหน่ง</a:t>
              </a:r>
              <a:endPara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" name="วงรี 1"/>
            <p:cNvSpPr/>
            <p:nvPr/>
          </p:nvSpPr>
          <p:spPr>
            <a:xfrm>
              <a:off x="1343070" y="2144286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69558" y="2144286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7" name="ลูกศรเชื่อมต่อแบบตรง 6"/>
            <p:cNvCxnSpPr>
              <a:stCxn id="2" idx="4"/>
            </p:cNvCxnSpPr>
            <p:nvPr/>
          </p:nvCxnSpPr>
          <p:spPr>
            <a:xfrm>
              <a:off x="2099154" y="2936374"/>
              <a:ext cx="612068" cy="1440160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ลูกศรเชื่อมต่อแบบตรง 7"/>
            <p:cNvCxnSpPr/>
            <p:nvPr/>
          </p:nvCxnSpPr>
          <p:spPr>
            <a:xfrm flipH="1">
              <a:off x="2855238" y="2939802"/>
              <a:ext cx="916787" cy="1426545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สี่เหลี่ยมผืนผ้า 9"/>
            <p:cNvSpPr/>
            <p:nvPr/>
          </p:nvSpPr>
          <p:spPr>
            <a:xfrm>
              <a:off x="1043608" y="4450727"/>
              <a:ext cx="3531621" cy="1426545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คำสำคัญ (</a:t>
              </a:r>
              <a:r>
                <a:rPr lang="en-US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key word) </a:t>
              </a:r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endPara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พฤติกรรมที่นักเรียนแสดงออกมา</a:t>
              </a:r>
            </a:p>
          </p:txBody>
        </p:sp>
        <p:cxnSp>
          <p:nvCxnSpPr>
            <p:cNvPr id="12" name="ตัวเชื่อมต่อตรง 11"/>
            <p:cNvCxnSpPr/>
            <p:nvPr/>
          </p:nvCxnSpPr>
          <p:spPr>
            <a:xfrm>
              <a:off x="4465702" y="2784356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ลูกศรเชื่อมต่อแบบตรง 14"/>
            <p:cNvCxnSpPr/>
            <p:nvPr/>
          </p:nvCxnSpPr>
          <p:spPr>
            <a:xfrm>
              <a:off x="6732240" y="2784356"/>
              <a:ext cx="0" cy="1004684"/>
            </a:xfrm>
            <a:prstGeom prst="straightConnector1">
              <a:avLst/>
            </a:prstGeom>
            <a:ln w="412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สี่เหลี่ยมผืนผ้า 15"/>
            <p:cNvSpPr/>
            <p:nvPr/>
          </p:nvSpPr>
          <p:spPr>
            <a:xfrm>
              <a:off x="4966429" y="3789040"/>
              <a:ext cx="3531621" cy="661687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สถานการณ์ </a:t>
              </a:r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r>
                <a:rPr lang="th-TH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บริบทเนื้อหา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106" y="380162"/>
            <a:ext cx="434072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5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ชื่อเรื่อง 1"/>
          <p:cNvSpPr>
            <a:spLocks noGrp="1"/>
          </p:cNvSpPr>
          <p:nvPr>
            <p:ph type="title"/>
          </p:nvPr>
        </p:nvSpPr>
        <p:spPr>
          <a:xfrm>
            <a:off x="107950" y="274638"/>
            <a:ext cx="8928100" cy="1143000"/>
          </a:xfrm>
          <a:solidFill>
            <a:srgbClr val="FFFF00"/>
          </a:solidFill>
        </p:spPr>
        <p:txBody>
          <a:bodyPr/>
          <a:lstStyle/>
          <a:p>
            <a:r>
              <a:rPr lang="th-TH" sz="3800" dirty="0" err="1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มฐ</a:t>
            </a:r>
            <a:r>
              <a:rPr lang="th-TH" sz="3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 ท </a:t>
            </a:r>
            <a:r>
              <a:rPr lang="en-US" sz="3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1.1</a:t>
            </a:r>
            <a:r>
              <a:rPr lang="th-TH" sz="3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อ่านออกเสียงบทร้อยแก้ว และบทร้อยกรองได้ถูกต้องเหมาะสมกับเรื่องที่อ่าน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จับใจความสำคัญจากเรื่องที่อ่าน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ระบุเหตุและผล และข้อเท็จจริงกับข้อคิดเห็นจากเรื่องที่อ่าน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..............</a:t>
            </a:r>
          </a:p>
          <a:p>
            <a:pPr>
              <a:defRPr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มีมารยาทในการอ่าน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FD0E1A-AB27-4020-8672-7604BC520D41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  <p:grpSp>
        <p:nvGrpSpPr>
          <p:cNvPr id="22" name="กลุ่ม 21"/>
          <p:cNvGrpSpPr>
            <a:grpSpLocks/>
          </p:cNvGrpSpPr>
          <p:nvPr/>
        </p:nvGrpSpPr>
        <p:grpSpPr bwMode="auto">
          <a:xfrm>
            <a:off x="1314450" y="1828802"/>
            <a:ext cx="7004050" cy="4397375"/>
            <a:chOff x="1314248" y="1828800"/>
            <a:chExt cx="7004479" cy="4397566"/>
          </a:xfrm>
        </p:grpSpPr>
        <p:sp>
          <p:nvSpPr>
            <p:cNvPr id="59398" name="วงรี 5"/>
            <p:cNvSpPr>
              <a:spLocks noChangeArrowheads="1"/>
            </p:cNvSpPr>
            <p:nvPr/>
          </p:nvSpPr>
          <p:spPr bwMode="auto">
            <a:xfrm>
              <a:off x="1403648" y="1828800"/>
              <a:ext cx="1872208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399" name="วงรี 6"/>
            <p:cNvSpPr>
              <a:spLocks noChangeArrowheads="1"/>
            </p:cNvSpPr>
            <p:nvPr/>
          </p:nvSpPr>
          <p:spPr bwMode="auto">
            <a:xfrm>
              <a:off x="1403648" y="2883354"/>
              <a:ext cx="2376264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400" name="วงรี 7"/>
            <p:cNvSpPr>
              <a:spLocks noChangeArrowheads="1"/>
            </p:cNvSpPr>
            <p:nvPr/>
          </p:nvSpPr>
          <p:spPr bwMode="auto">
            <a:xfrm>
              <a:off x="1403648" y="3574090"/>
              <a:ext cx="2088232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401" name="วงรี 8"/>
            <p:cNvSpPr>
              <a:spLocks noChangeArrowheads="1"/>
            </p:cNvSpPr>
            <p:nvPr/>
          </p:nvSpPr>
          <p:spPr bwMode="auto">
            <a:xfrm>
              <a:off x="1314248" y="5193846"/>
              <a:ext cx="2892602" cy="10325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cxnSp>
          <p:nvCxnSpPr>
            <p:cNvPr id="59402" name="ลูกศรเชื่อมต่อแบบตรง 10"/>
            <p:cNvCxnSpPr>
              <a:cxnSpLocks noChangeShapeType="1"/>
              <a:stCxn id="59398" idx="6"/>
            </p:cNvCxnSpPr>
            <p:nvPr/>
          </p:nvCxnSpPr>
          <p:spPr bwMode="auto">
            <a:xfrm>
              <a:off x="3275856" y="2268860"/>
              <a:ext cx="2448272" cy="440060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3" name="ลูกศรเชื่อมต่อแบบตรง 11"/>
            <p:cNvCxnSpPr>
              <a:cxnSpLocks noChangeShapeType="1"/>
            </p:cNvCxnSpPr>
            <p:nvPr/>
          </p:nvCxnSpPr>
          <p:spPr bwMode="auto">
            <a:xfrm>
              <a:off x="4244718" y="5710106"/>
              <a:ext cx="1335394" cy="95158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4" name="ลูกศรเชื่อมต่อแบบตรง 13"/>
            <p:cNvCxnSpPr>
              <a:cxnSpLocks noChangeShapeType="1"/>
            </p:cNvCxnSpPr>
            <p:nvPr/>
          </p:nvCxnSpPr>
          <p:spPr bwMode="auto">
            <a:xfrm>
              <a:off x="3772536" y="3354060"/>
              <a:ext cx="2239624" cy="1147377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5" name="ลูกศรเชื่อมต่อแบบตรง 15"/>
            <p:cNvCxnSpPr>
              <a:cxnSpLocks noChangeShapeType="1"/>
            </p:cNvCxnSpPr>
            <p:nvPr/>
          </p:nvCxnSpPr>
          <p:spPr bwMode="auto">
            <a:xfrm>
              <a:off x="3455706" y="4077643"/>
              <a:ext cx="2556454" cy="648974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sp>
          <p:nvSpPr>
            <p:cNvPr id="59406" name="TextBox 17"/>
            <p:cNvSpPr txBox="1">
              <a:spLocks noChangeArrowheads="1"/>
            </p:cNvSpPr>
            <p:nvPr/>
          </p:nvSpPr>
          <p:spPr bwMode="auto">
            <a:xfrm>
              <a:off x="5824997" y="2558741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Process &amp; Skill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9407" name="TextBox 18"/>
            <p:cNvSpPr txBox="1">
              <a:spLocks noChangeArrowheads="1"/>
            </p:cNvSpPr>
            <p:nvPr/>
          </p:nvSpPr>
          <p:spPr bwMode="auto">
            <a:xfrm>
              <a:off x="6086479" y="4434230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Knowledge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9408" name="TextBox 17"/>
            <p:cNvSpPr txBox="1">
              <a:spLocks noChangeArrowheads="1"/>
            </p:cNvSpPr>
            <p:nvPr/>
          </p:nvSpPr>
          <p:spPr bwMode="auto">
            <a:xfrm>
              <a:off x="5653228" y="5541407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Attribute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605" y="6125996"/>
            <a:ext cx="1284667" cy="790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40107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การจัดการเรียนรู้ </a:t>
            </a:r>
            <a: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(Learning)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9753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Home 51">
            <a:hlinkClick r:id="rId2" action="ppaction://hlinksldjump" highlightClick="1"/>
          </p:cNvPr>
          <p:cNvSpPr/>
          <p:nvPr/>
        </p:nvSpPr>
        <p:spPr>
          <a:xfrm>
            <a:off x="8501090" y="6215082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grpSp>
        <p:nvGrpSpPr>
          <p:cNvPr id="6" name="กลุ่ม 5"/>
          <p:cNvGrpSpPr/>
          <p:nvPr/>
        </p:nvGrpSpPr>
        <p:grpSpPr>
          <a:xfrm>
            <a:off x="933882" y="1375058"/>
            <a:ext cx="7454542" cy="3384376"/>
            <a:chOff x="933882" y="1375058"/>
            <a:chExt cx="7454542" cy="3384376"/>
          </a:xfrm>
        </p:grpSpPr>
        <p:sp>
          <p:nvSpPr>
            <p:cNvPr id="2" name="สี่เหลี่ยมผืนผ้า 1"/>
            <p:cNvSpPr/>
            <p:nvPr/>
          </p:nvSpPr>
          <p:spPr bwMode="auto">
            <a:xfrm>
              <a:off x="933882" y="1700808"/>
              <a:ext cx="2448272" cy="2736304"/>
            </a:xfrm>
            <a:prstGeom prst="rect">
              <a:avLst/>
            </a:prstGeom>
            <a:solidFill>
              <a:schemeClr val="accent1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การจัด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การเรียนรู้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ในแต่ละ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หน่วยการเรียนรู้</a:t>
              </a:r>
            </a:p>
          </p:txBody>
        </p:sp>
        <p:cxnSp>
          <p:nvCxnSpPr>
            <p:cNvPr id="5" name="ลูกศรเชื่อมต่อแบบตรง 4"/>
            <p:cNvCxnSpPr/>
            <p:nvPr/>
          </p:nvCxnSpPr>
          <p:spPr bwMode="auto">
            <a:xfrm>
              <a:off x="3431302" y="3068960"/>
              <a:ext cx="1224136" cy="0"/>
            </a:xfrm>
            <a:prstGeom prst="straightConnector1">
              <a:avLst/>
            </a:prstGeom>
            <a:solidFill>
              <a:schemeClr val="accent1"/>
            </a:solidFill>
            <a:ln w="73025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triangle"/>
            </a:ln>
            <a:effectLst/>
          </p:spPr>
        </p:cxnSp>
        <p:sp>
          <p:nvSpPr>
            <p:cNvPr id="8" name="สี่เหลี่ยมผืนผ้า 7"/>
            <p:cNvSpPr/>
            <p:nvPr/>
          </p:nvSpPr>
          <p:spPr bwMode="auto">
            <a:xfrm>
              <a:off x="4666868" y="1375058"/>
              <a:ext cx="3721556" cy="3384376"/>
            </a:xfrm>
            <a:prstGeom prst="rect">
              <a:avLst/>
            </a:prstGeom>
            <a:solidFill>
              <a:srgbClr val="FFFF00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ลักษณะพฤติกรรม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ของมาตรฐานและตัวชี้วัด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ความรู้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ทักษะกระบวนการ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คุณลักษณะอันพึงประสงค์</a:t>
              </a:r>
            </a:p>
          </p:txBody>
        </p:sp>
      </p:grpSp>
      <p:sp>
        <p:nvSpPr>
          <p:cNvPr id="7" name="กล่องข้อความ 6"/>
          <p:cNvSpPr txBox="1"/>
          <p:nvPr/>
        </p:nvSpPr>
        <p:spPr>
          <a:xfrm>
            <a:off x="3414172" y="248946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</a:t>
            </a:r>
          </a:p>
        </p:txBody>
      </p:sp>
    </p:spTree>
    <p:extLst>
      <p:ext uri="{BB962C8B-B14F-4D97-AF65-F5344CB8AC3E}">
        <p14:creationId xmlns:p14="http://schemas.microsoft.com/office/powerpoint/2010/main" val="3575232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1371600"/>
          </a:xfrm>
          <a:solidFill>
            <a:srgbClr val="CCFFCC"/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th-TH" sz="4800" b="1" dirty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กิจกรรมการจัดการเรียนรู้ </a:t>
            </a:r>
          </a:p>
        </p:txBody>
      </p:sp>
      <p:grpSp>
        <p:nvGrpSpPr>
          <p:cNvPr id="5" name="กลุ่ม 4"/>
          <p:cNvGrpSpPr/>
          <p:nvPr/>
        </p:nvGrpSpPr>
        <p:grpSpPr>
          <a:xfrm>
            <a:off x="381001" y="2024569"/>
            <a:ext cx="8347009" cy="4452433"/>
            <a:chOff x="296957" y="1658946"/>
            <a:chExt cx="8347009" cy="4452433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323850" y="1658946"/>
              <a:ext cx="3435554" cy="1077218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ความรู้หรือความสามารถ</a:t>
              </a:r>
              <a:b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</a:b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ทางสมอง </a:t>
              </a:r>
              <a:r>
                <a:rPr kumimoji="1" lang="en-US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(Knowledge)</a:t>
              </a: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 </a:t>
              </a:r>
            </a:p>
          </p:txBody>
        </p:sp>
        <p:sp>
          <p:nvSpPr>
            <p:cNvPr id="29700" name="Text Box 4"/>
            <p:cNvSpPr txBox="1">
              <a:spLocks noChangeArrowheads="1"/>
            </p:cNvSpPr>
            <p:nvPr/>
          </p:nvSpPr>
          <p:spPr bwMode="auto">
            <a:xfrm>
              <a:off x="304801" y="3066871"/>
              <a:ext cx="3481382" cy="1200329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ทักษะกระบวนการ</a:t>
              </a:r>
              <a:b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</a:b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</a:t>
              </a:r>
              <a:r>
                <a:rPr kumimoji="1" lang="en-US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Process Skill)</a:t>
              </a: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 </a:t>
              </a:r>
            </a:p>
          </p:txBody>
        </p:sp>
        <p:sp>
          <p:nvSpPr>
            <p:cNvPr id="29701" name="Text Box 5"/>
            <p:cNvSpPr txBox="1">
              <a:spLocks noChangeArrowheads="1"/>
            </p:cNvSpPr>
            <p:nvPr/>
          </p:nvSpPr>
          <p:spPr bwMode="auto">
            <a:xfrm>
              <a:off x="296957" y="4702930"/>
              <a:ext cx="3462332" cy="1200329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คุณลักษณะอันพึงประสงค์ </a:t>
              </a:r>
              <a:r>
                <a:rPr kumimoji="1" lang="en-US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(Attribute)</a:t>
              </a:r>
              <a:endParaRPr kumimoji="1" lang="th-TH" sz="3600" b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15008" y="1676392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กิจกรรมบรรยาย สาธิต    การศึกษาค้นคว้า ใบงาน</a:t>
              </a:r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5715008" y="4459941"/>
              <a:ext cx="2928958" cy="165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กิจกรรมฝึกประสบการณ์ที่เน้นประสบการณ์จริง</a:t>
              </a: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5711810" y="3079376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กิจกรรมฝึกภาคปฏิบัติ</a:t>
              </a:r>
            </a:p>
          </p:txBody>
        </p: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3759406" y="2247895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ลูกศรเชื่อมต่อแบบตรง 21"/>
            <p:cNvCxnSpPr/>
            <p:nvPr/>
          </p:nvCxnSpPr>
          <p:spPr>
            <a:xfrm>
              <a:off x="3759404" y="5281879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>
              <a:off x="3786183" y="3658999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10092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812" y="477659"/>
            <a:ext cx="9037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มาตรฐานและตัวชี้วัดกับการจัดการเรียนรู้</a:t>
            </a:r>
            <a:endParaRPr lang="en-US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8" name="กลุ่ม 7"/>
          <p:cNvGrpSpPr/>
          <p:nvPr/>
        </p:nvGrpSpPr>
        <p:grpSpPr>
          <a:xfrm>
            <a:off x="225631" y="1611465"/>
            <a:ext cx="8414406" cy="4054275"/>
            <a:chOff x="166256" y="1314589"/>
            <a:chExt cx="8414406" cy="4054275"/>
          </a:xfrm>
        </p:grpSpPr>
        <p:sp>
          <p:nvSpPr>
            <p:cNvPr id="24" name="Rounded Rectangle 89"/>
            <p:cNvSpPr/>
            <p:nvPr/>
          </p:nvSpPr>
          <p:spPr bwMode="auto">
            <a:xfrm>
              <a:off x="4041090" y="1314589"/>
              <a:ext cx="3098672" cy="844283"/>
            </a:xfrm>
            <a:prstGeom prst="roundRect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มาตรฐานและตัวชี้วัด</a:t>
              </a:r>
            </a:p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ตามหลักสูตรฯ</a:t>
              </a:r>
            </a:p>
          </p:txBody>
        </p:sp>
        <p:cxnSp>
          <p:nvCxnSpPr>
            <p:cNvPr id="27" name="Straight Arrow Connector 55"/>
            <p:cNvCxnSpPr/>
            <p:nvPr/>
          </p:nvCxnSpPr>
          <p:spPr>
            <a:xfrm flipV="1">
              <a:off x="3328246" y="2451682"/>
              <a:ext cx="4621277" cy="7966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58"/>
            <p:cNvCxnSpPr/>
            <p:nvPr/>
          </p:nvCxnSpPr>
          <p:spPr>
            <a:xfrm>
              <a:off x="3352858" y="2475087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9"/>
            <p:cNvCxnSpPr/>
            <p:nvPr/>
          </p:nvCxnSpPr>
          <p:spPr>
            <a:xfrm>
              <a:off x="4777976" y="2443715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60"/>
            <p:cNvCxnSpPr/>
            <p:nvPr/>
          </p:nvCxnSpPr>
          <p:spPr>
            <a:xfrm>
              <a:off x="6466314" y="2443715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61"/>
            <p:cNvCxnSpPr/>
            <p:nvPr/>
          </p:nvCxnSpPr>
          <p:spPr>
            <a:xfrm>
              <a:off x="7935459" y="2457557"/>
              <a:ext cx="0" cy="456777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63"/>
            <p:cNvSpPr/>
            <p:nvPr/>
          </p:nvSpPr>
          <p:spPr>
            <a:xfrm>
              <a:off x="2697108" y="2914334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1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</a:t>
              </a:r>
            </a:p>
          </p:txBody>
        </p:sp>
        <p:sp>
          <p:nvSpPr>
            <p:cNvPr id="36" name="Rectangle 39"/>
            <p:cNvSpPr/>
            <p:nvPr/>
          </p:nvSpPr>
          <p:spPr>
            <a:xfrm>
              <a:off x="4151743" y="2891001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</a:t>
              </a:r>
              <a:r>
                <a:rPr lang="en-US" sz="24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P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 A</a:t>
              </a:r>
            </a:p>
          </p:txBody>
        </p:sp>
        <p:sp>
          <p:nvSpPr>
            <p:cNvPr id="37" name="Rectangle 40"/>
            <p:cNvSpPr/>
            <p:nvPr/>
          </p:nvSpPr>
          <p:spPr>
            <a:xfrm>
              <a:off x="7318385" y="2891001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Rectangle 41"/>
            <p:cNvSpPr/>
            <p:nvPr/>
          </p:nvSpPr>
          <p:spPr>
            <a:xfrm>
              <a:off x="5877485" y="2900492"/>
              <a:ext cx="1262277" cy="111690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  <a:endPara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P </a:t>
              </a:r>
              <a:r>
                <a:rPr lang="en-US" sz="24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A</a:t>
              </a:r>
            </a:p>
          </p:txBody>
        </p:sp>
        <p:sp>
          <p:nvSpPr>
            <p:cNvPr id="2" name="วงรี 1"/>
            <p:cNvSpPr/>
            <p:nvPr/>
          </p:nvSpPr>
          <p:spPr>
            <a:xfrm>
              <a:off x="166256" y="2928100"/>
              <a:ext cx="1864426" cy="104270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จุดประสงค์</a:t>
              </a:r>
              <a:b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เชิงพฤติกรรม</a:t>
              </a:r>
            </a:p>
          </p:txBody>
        </p:sp>
        <p:sp>
          <p:nvSpPr>
            <p:cNvPr id="3" name="ลูกศรขวา 2"/>
            <p:cNvSpPr/>
            <p:nvPr/>
          </p:nvSpPr>
          <p:spPr>
            <a:xfrm>
              <a:off x="2161309" y="3230088"/>
              <a:ext cx="415636" cy="391886"/>
            </a:xfrm>
            <a:prstGeom prst="rightArrow">
              <a:avLst/>
            </a:prstGeom>
            <a:solidFill>
              <a:srgbClr val="C0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8" name="Rectangle 63"/>
            <p:cNvSpPr/>
            <p:nvPr/>
          </p:nvSpPr>
          <p:spPr>
            <a:xfrm>
              <a:off x="4151743" y="4606013"/>
              <a:ext cx="1262277" cy="749758"/>
            </a:xfrm>
            <a:prstGeom prst="rect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ฝึกปฏิบัติ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ลูกศรลง 18"/>
            <p:cNvSpPr/>
            <p:nvPr/>
          </p:nvSpPr>
          <p:spPr>
            <a:xfrm>
              <a:off x="4442846" y="4172633"/>
              <a:ext cx="631139" cy="351473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0" name="Rectangle 63"/>
            <p:cNvSpPr/>
            <p:nvPr/>
          </p:nvSpPr>
          <p:spPr>
            <a:xfrm>
              <a:off x="5638884" y="4619106"/>
              <a:ext cx="1961323" cy="74975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พัฒนาจาก</a:t>
              </a:r>
              <a:b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ประสบการณ์จริง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ลูกศรลง 20"/>
            <p:cNvSpPr/>
            <p:nvPr/>
          </p:nvSpPr>
          <p:spPr>
            <a:xfrm>
              <a:off x="6203086" y="4185726"/>
              <a:ext cx="631139" cy="351473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7" name="ตัวเชื่อมต่อตรง 6"/>
            <p:cNvCxnSpPr>
              <a:stCxn id="24" idx="2"/>
            </p:cNvCxnSpPr>
            <p:nvPr/>
          </p:nvCxnSpPr>
          <p:spPr>
            <a:xfrm>
              <a:off x="5590426" y="2158872"/>
              <a:ext cx="0" cy="284843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3787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 </a:t>
            </a:r>
            <a: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(Evaluation)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485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FC5D-2BF4-4D05-A029-C1BF8D82C780}" type="slidenum">
              <a:rPr lang="en-US" smtClean="0">
                <a:solidFill>
                  <a:srgbClr val="FFFFFF"/>
                </a:solidFill>
              </a:rPr>
              <a:pPr/>
              <a:t>14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395537" y="2924944"/>
            <a:ext cx="3168352" cy="1728192"/>
          </a:xfrm>
          <a:prstGeom prst="rect">
            <a:avLst/>
          </a:prstGeom>
          <a:solidFill>
            <a:srgbClr val="FFCC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defRPr/>
            </a:pPr>
            <a:r>
              <a:rPr lang="th-TH" sz="3200" b="1" spc="-1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</a:t>
            </a:r>
          </a:p>
          <a:p>
            <a:pPr algn="ctr">
              <a:defRPr/>
            </a:pPr>
            <a:r>
              <a:rPr lang="th-TH" sz="3200" b="1" spc="-1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ในชั้นเรียน</a:t>
            </a:r>
          </a:p>
          <a:p>
            <a:pPr algn="ctr">
              <a:defRPr/>
            </a:pPr>
            <a:r>
              <a:rPr lang="en-US" sz="3200" b="1" spc="-1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(Classroom Assessment)</a:t>
            </a:r>
            <a:endParaRPr lang="en-US" b="1" spc="-1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Rectangle 3"/>
          <p:cNvSpPr/>
          <p:nvPr/>
        </p:nvSpPr>
        <p:spPr>
          <a:xfrm>
            <a:off x="4355976" y="1196752"/>
            <a:ext cx="4216552" cy="1296144"/>
          </a:xfrm>
          <a:prstGeom prst="rect">
            <a:avLst/>
          </a:prstGeom>
          <a:solidFill>
            <a:srgbClr val="CCCCFF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การประเมินเพื่อการปรับปรุงและพัฒนา</a:t>
            </a:r>
          </a:p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Formative Assessment)</a:t>
            </a:r>
          </a:p>
        </p:txBody>
      </p:sp>
      <p:sp>
        <p:nvSpPr>
          <p:cNvPr id="10" name="Rectangle 3"/>
          <p:cNvSpPr/>
          <p:nvPr/>
        </p:nvSpPr>
        <p:spPr>
          <a:xfrm>
            <a:off x="4355976" y="4729237"/>
            <a:ext cx="4216552" cy="129614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การประเมินเพื่อสรุปผลการเรียนรู้</a:t>
            </a:r>
          </a:p>
          <a:p>
            <a:pPr algn="ctr"/>
            <a:r>
              <a:rPr lang="th-TH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Summative Assessment)</a:t>
            </a:r>
          </a:p>
        </p:txBody>
      </p:sp>
      <p:cxnSp>
        <p:nvCxnSpPr>
          <p:cNvPr id="4" name="ลูกศรเชื่อมต่อแบบตรง 3"/>
          <p:cNvCxnSpPr>
            <a:stCxn id="48" idx="3"/>
          </p:cNvCxnSpPr>
          <p:nvPr/>
        </p:nvCxnSpPr>
        <p:spPr>
          <a:xfrm flipV="1">
            <a:off x="3563889" y="2564904"/>
            <a:ext cx="1656184" cy="1224136"/>
          </a:xfrm>
          <a:prstGeom prst="straightConnector1">
            <a:avLst/>
          </a:prstGeom>
          <a:ln w="635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3563888" y="3789040"/>
            <a:ext cx="1944216" cy="864096"/>
          </a:xfrm>
          <a:prstGeom prst="straightConnector1">
            <a:avLst/>
          </a:prstGeom>
          <a:ln w="635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627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786" y="750796"/>
            <a:ext cx="9037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บทบาทของการวัดและประเมินผลในระดับชั้นเรียน</a:t>
            </a:r>
            <a:endParaRPr lang="en-US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" name="กลุ่ม 4"/>
          <p:cNvGrpSpPr/>
          <p:nvPr/>
        </p:nvGrpSpPr>
        <p:grpSpPr>
          <a:xfrm>
            <a:off x="135344" y="2035209"/>
            <a:ext cx="8866502" cy="3462119"/>
            <a:chOff x="152626" y="1196752"/>
            <a:chExt cx="8866502" cy="3462119"/>
          </a:xfrm>
        </p:grpSpPr>
        <p:sp>
          <p:nvSpPr>
            <p:cNvPr id="6" name="Rounded Rectangle 89"/>
            <p:cNvSpPr/>
            <p:nvPr/>
          </p:nvSpPr>
          <p:spPr bwMode="auto">
            <a:xfrm>
              <a:off x="3711377" y="1196752"/>
              <a:ext cx="2616470" cy="734438"/>
            </a:xfrm>
            <a:prstGeom prst="roundRect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มาตรฐานและตัวชี้วัด</a:t>
              </a:r>
            </a:p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ตามหลักสูตรฯ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86592" y="2409669"/>
              <a:ext cx="1670474" cy="113665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การประเมินเพื่อปรับปรุงและพัฒนา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(Formative Assessment)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152626" y="3766267"/>
              <a:ext cx="1854517" cy="8926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การประเมินเพื่อตัดสินผล</a:t>
              </a:r>
              <a:b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การเรียน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(Summative Assessment)</a:t>
              </a:r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109463" y="2178974"/>
              <a:ext cx="4798018" cy="13860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H="1">
              <a:off x="5019612" y="1933309"/>
              <a:ext cx="13470" cy="1712416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3130245" y="220626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4333592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5759198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>
              <a:off x="7011596" y="2191015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63"/>
            <p:cNvSpPr/>
            <p:nvPr/>
          </p:nvSpPr>
          <p:spPr>
            <a:xfrm>
              <a:off x="2576540" y="2588363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1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H="1">
              <a:off x="7893024" y="2154663"/>
              <a:ext cx="2" cy="1491062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/>
            <p:cNvSpPr/>
            <p:nvPr/>
          </p:nvSpPr>
          <p:spPr>
            <a:xfrm>
              <a:off x="3804811" y="2568066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หน่วยที่....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478673" y="2568066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262000" y="2576322"/>
              <a:ext cx="1065847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หน่วยที่....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939827" y="3773686"/>
              <a:ext cx="2159569" cy="652211"/>
            </a:xfrm>
            <a:prstGeom prst="rect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สอบกลางภาค/ปีการศึกษา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859559" y="3773829"/>
              <a:ext cx="2159569" cy="652211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สอบปลายภาค/ปีการศึกษา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>
              <a:off x="1960824" y="2728701"/>
              <a:ext cx="491431" cy="394855"/>
            </a:xfrm>
            <a:prstGeom prst="rightArrow">
              <a:avLst/>
            </a:prstGeom>
            <a:solidFill>
              <a:srgbClr val="00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0" name="Right Arrow 49"/>
            <p:cNvSpPr/>
            <p:nvPr/>
          </p:nvSpPr>
          <p:spPr>
            <a:xfrm>
              <a:off x="2131428" y="3902363"/>
              <a:ext cx="1715032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1" name="Right Arrow 50"/>
            <p:cNvSpPr/>
            <p:nvPr/>
          </p:nvSpPr>
          <p:spPr>
            <a:xfrm>
              <a:off x="6192763" y="3902362"/>
              <a:ext cx="590179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5607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500" y="1581277"/>
            <a:ext cx="8281988" cy="30146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การวิเคราะห์มาตรฐานและตัวชี้วัด</a:t>
            </a:r>
            <a:b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ในแต่ละหน่วยการเรียนรู้</a:t>
            </a:r>
            <a:b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เพื่อการวัดและประเมินผลในชั้นเรียน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214822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06" y="139381"/>
            <a:ext cx="6975072" cy="1161857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การวิเคราะห์มาตรฐานและตัวชี้วัดของหลักสูตร</a:t>
            </a:r>
            <a:b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(เพื่อออกแบบวิธีการวัดและประเมินผลการเรียนรู้)</a:t>
            </a:r>
          </a:p>
        </p:txBody>
      </p:sp>
      <p:graphicFrame>
        <p:nvGraphicFramePr>
          <p:cNvPr id="16" name="Group 53"/>
          <p:cNvGraphicFramePr>
            <a:graphicFrameLocks noGrp="1"/>
          </p:cNvGraphicFramePr>
          <p:nvPr>
            <p:ph idx="1"/>
            <p:extLst/>
          </p:nvPr>
        </p:nvGraphicFramePr>
        <p:xfrm>
          <a:off x="227219" y="2785264"/>
          <a:ext cx="8677296" cy="2194560"/>
        </p:xfrm>
        <a:graphic>
          <a:graphicData uri="http://schemas.openxmlformats.org/drawingml/2006/table">
            <a:tbl>
              <a:tblPr/>
              <a:tblGrid>
                <a:gridCol w="48890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มาตรฐานการเรียนรู้/ตัวชี้วัด</a:t>
                      </a: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ความรู้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Knowledge)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ทักษะกระบวนการ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Process Skill)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พึงประสงค์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(Attribute)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อ่านออกเสียงบทร้อยแก้ว และบทร้อยกรองได้ถูกต้องเหมาะสมกับเรื่องที่อ่าน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จับใจความสำคัญจากเรื่องที่อ่าน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มีมารยาทในการอ่าน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17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Text Box 27"/>
          <p:cNvSpPr txBox="1">
            <a:spLocks noChangeArrowheads="1"/>
          </p:cNvSpPr>
          <p:nvPr/>
        </p:nvSpPr>
        <p:spPr bwMode="auto">
          <a:xfrm>
            <a:off x="146955" y="1756982"/>
            <a:ext cx="8893629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 err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มฐ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ท 1.1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761509" y="5632256"/>
            <a:ext cx="1170213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แบบทดสอบ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5536092" y="421913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31" name="Straight Arrow Connector 30"/>
          <p:cNvCxnSpPr>
            <a:stCxn id="28" idx="0"/>
            <a:endCxn id="29" idx="3"/>
          </p:cNvCxnSpPr>
          <p:nvPr/>
        </p:nvCxnSpPr>
        <p:spPr>
          <a:xfrm flipV="1">
            <a:off x="4346616" y="4581507"/>
            <a:ext cx="1250055" cy="105074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5112327" y="5652846"/>
            <a:ext cx="2036618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แบบประเมินภาคปฏิบัติ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2000" dirty="0">
              <a:solidFill>
                <a:srgbClr val="000000"/>
              </a:solidFill>
            </a:endParaRPr>
          </a:p>
        </p:txBody>
      </p:sp>
      <p:cxnSp>
        <p:nvCxnSpPr>
          <p:cNvPr id="34" name="Straight Arrow Connector 33"/>
          <p:cNvCxnSpPr>
            <a:stCxn id="33" idx="0"/>
            <a:endCxn id="37" idx="3"/>
          </p:cNvCxnSpPr>
          <p:nvPr/>
        </p:nvCxnSpPr>
        <p:spPr>
          <a:xfrm flipV="1">
            <a:off x="6130636" y="3951243"/>
            <a:ext cx="745759" cy="17016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6815816" y="3588873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315200" y="5652846"/>
            <a:ext cx="1725384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แบบสังเกตพฤติกรรม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8034963" y="457512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43" name="Straight Arrow Connector 42"/>
          <p:cNvCxnSpPr>
            <a:stCxn id="40" idx="0"/>
            <a:endCxn id="42" idx="3"/>
          </p:cNvCxnSpPr>
          <p:nvPr/>
        </p:nvCxnSpPr>
        <p:spPr>
          <a:xfrm flipH="1" flipV="1">
            <a:off x="8095542" y="4937497"/>
            <a:ext cx="82350" cy="71534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83809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06" y="139381"/>
            <a:ext cx="6975072" cy="1161857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การวิเคราะห์มาตรฐานและตัวชี้วัดของหลักสูตร</a:t>
            </a:r>
            <a:b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(เพื่อกำหนดช่วงเวลาในการวัดและประเมินผล)</a:t>
            </a:r>
          </a:p>
        </p:txBody>
      </p:sp>
      <p:graphicFrame>
        <p:nvGraphicFramePr>
          <p:cNvPr id="16" name="Group 5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4404024"/>
              </p:ext>
            </p:extLst>
          </p:nvPr>
        </p:nvGraphicFramePr>
        <p:xfrm>
          <a:off x="227219" y="2785264"/>
          <a:ext cx="8677296" cy="2194560"/>
        </p:xfrm>
        <a:graphic>
          <a:graphicData uri="http://schemas.openxmlformats.org/drawingml/2006/table">
            <a:tbl>
              <a:tblPr/>
              <a:tblGrid>
                <a:gridCol w="48890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มาตรฐานการเรียนรู้/ตัวชี้วัด</a:t>
                      </a: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ความรู้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Knowledge)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ทักษะกระบวนการ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Process Skill)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พึงประสงค์</a:t>
                      </a:r>
                      <a:b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(Attribute)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อ่านออกเสียงบทร้อยแก้ว และบทร้อยกรองได้ถูกต้องเหมาะสมกับเรื่องที่อ่าน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70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จับใจความสำคัญจากเรื่องที่อ่าน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มีมารยาทในการอ่าน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18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Text Box 27"/>
          <p:cNvSpPr txBox="1">
            <a:spLocks noChangeArrowheads="1"/>
          </p:cNvSpPr>
          <p:nvPr/>
        </p:nvSpPr>
        <p:spPr bwMode="auto">
          <a:xfrm>
            <a:off x="146955" y="1756982"/>
            <a:ext cx="8893629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 err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มฐ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ท 1.1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678872" y="5498958"/>
            <a:ext cx="2231573" cy="707886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ประเมินระหว่างภาค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กลางภาค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ปลายภาค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ปลายปี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5536092" y="421913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31" name="Straight Arrow Connector 30"/>
          <p:cNvCxnSpPr>
            <a:stCxn id="28" idx="0"/>
            <a:endCxn id="29" idx="3"/>
          </p:cNvCxnSpPr>
          <p:nvPr/>
        </p:nvCxnSpPr>
        <p:spPr>
          <a:xfrm flipV="1">
            <a:off x="2794658" y="4581507"/>
            <a:ext cx="2802012" cy="9174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4248356" y="5652846"/>
            <a:ext cx="2345873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ประเมินระหว่างเรียน</a:t>
            </a:r>
            <a:endParaRPr lang="th-TH" sz="2000" dirty="0">
              <a:solidFill>
                <a:srgbClr val="000000"/>
              </a:solidFill>
            </a:endParaRPr>
          </a:p>
        </p:txBody>
      </p:sp>
      <p:cxnSp>
        <p:nvCxnSpPr>
          <p:cNvPr id="34" name="Straight Arrow Connector 33"/>
          <p:cNvCxnSpPr>
            <a:endCxn id="37" idx="3"/>
          </p:cNvCxnSpPr>
          <p:nvPr/>
        </p:nvCxnSpPr>
        <p:spPr>
          <a:xfrm flipV="1">
            <a:off x="5949749" y="3951243"/>
            <a:ext cx="926647" cy="170160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6815816" y="3588873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022645" y="5652846"/>
            <a:ext cx="2017939" cy="400110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ประเมินตลอดภาคเรียน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  <a:endParaRPr lang="th-TH" sz="2000" dirty="0">
              <a:solidFill>
                <a:srgbClr val="000000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8034963" y="4575127"/>
            <a:ext cx="413657" cy="424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cxnSp>
        <p:nvCxnSpPr>
          <p:cNvPr id="43" name="Straight Arrow Connector 42"/>
          <p:cNvCxnSpPr>
            <a:stCxn id="40" idx="0"/>
          </p:cNvCxnSpPr>
          <p:nvPr/>
        </p:nvCxnSpPr>
        <p:spPr>
          <a:xfrm flipV="1">
            <a:off x="8031614" y="5040233"/>
            <a:ext cx="210176" cy="61261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220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930496"/>
            <a:ext cx="8229600" cy="1143000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การวัดและประเมินผลตัวชี้วัดความรู้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5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(Knowledge: K)</a:t>
            </a:r>
            <a:endParaRPr lang="th-TH" sz="5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91443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กลุ่ม 37"/>
          <p:cNvGrpSpPr/>
          <p:nvPr/>
        </p:nvGrpSpPr>
        <p:grpSpPr>
          <a:xfrm>
            <a:off x="673209" y="1121712"/>
            <a:ext cx="7992888" cy="5544616"/>
            <a:chOff x="827584" y="836712"/>
            <a:chExt cx="7992888" cy="5544616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2843809" y="3068960"/>
              <a:ext cx="3141350" cy="5760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ตัวชี้วัดที่เป็น </a:t>
              </a:r>
              <a:r>
                <a:rPr lang="en-US" sz="2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Knowledge</a:t>
              </a:r>
              <a:endPara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สี่เหลี่ยมผืนผ้า 4"/>
            <p:cNvSpPr/>
            <p:nvPr/>
          </p:nvSpPr>
          <p:spPr>
            <a:xfrm>
              <a:off x="3851920" y="1901974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เลือกตอบ</a:t>
              </a:r>
            </a:p>
          </p:txBody>
        </p:sp>
        <p:sp>
          <p:nvSpPr>
            <p:cNvPr id="7" name="สี่เหลี่ยมผืนผ้า 6"/>
            <p:cNvSpPr/>
            <p:nvPr/>
          </p:nvSpPr>
          <p:spPr>
            <a:xfrm>
              <a:off x="3829060" y="4221088"/>
              <a:ext cx="1584176" cy="5760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เขียนตอบ</a:t>
              </a: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1763688" y="5301208"/>
              <a:ext cx="2376264" cy="108012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แบบจำกัดคำตอบหรือตอบสั้น </a:t>
              </a:r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5148064" y="5312618"/>
              <a:ext cx="2304256" cy="106871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แบบขยายคำตอบหรือตอบอย่างอิสระ</a:t>
              </a: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827584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คำตอบเดียว</a:t>
              </a: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2843808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หลายคำตอบ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4860032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เชิงซ้อน</a:t>
              </a:r>
            </a:p>
          </p:txBody>
        </p:sp>
        <p:sp>
          <p:nvSpPr>
            <p:cNvPr id="13" name="สี่เหลี่ยมผืนผ้า 12"/>
            <p:cNvSpPr/>
            <p:nvPr/>
          </p:nvSpPr>
          <p:spPr>
            <a:xfrm>
              <a:off x="6948264" y="839617"/>
              <a:ext cx="1872208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กลุ่มคำตอบสัมพันธ์</a:t>
              </a:r>
            </a:p>
          </p:txBody>
        </p:sp>
        <p:sp>
          <p:nvSpPr>
            <p:cNvPr id="14" name="ลูกศรลง 13"/>
            <p:cNvSpPr/>
            <p:nvPr/>
          </p:nvSpPr>
          <p:spPr>
            <a:xfrm>
              <a:off x="4439414" y="3789040"/>
              <a:ext cx="432048" cy="36004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5" name="ลูกศรลง 14"/>
            <p:cNvSpPr/>
            <p:nvPr/>
          </p:nvSpPr>
          <p:spPr>
            <a:xfrm rot="10800000">
              <a:off x="4439414" y="2571770"/>
              <a:ext cx="432048" cy="36004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17" name="ลูกศรเชื่อมต่อแบบตรง 16"/>
            <p:cNvCxnSpPr/>
            <p:nvPr/>
          </p:nvCxnSpPr>
          <p:spPr>
            <a:xfrm flipH="1">
              <a:off x="4139952" y="4880590"/>
              <a:ext cx="518914" cy="33718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>
              <a:off x="4644008" y="4871422"/>
              <a:ext cx="492626" cy="357778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 flipH="1" flipV="1">
              <a:off x="2411760" y="1466354"/>
              <a:ext cx="1417301" cy="37847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ลูกศรเชื่อมต่อแบบตรง 26"/>
            <p:cNvCxnSpPr/>
            <p:nvPr/>
          </p:nvCxnSpPr>
          <p:spPr>
            <a:xfrm flipV="1">
              <a:off x="5458955" y="1466354"/>
              <a:ext cx="1489309" cy="378472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ลูกศรเชื่อมต่อแบบตรง 30"/>
            <p:cNvCxnSpPr/>
            <p:nvPr/>
          </p:nvCxnSpPr>
          <p:spPr>
            <a:xfrm flipH="1" flipV="1">
              <a:off x="4156519" y="1444804"/>
              <a:ext cx="487489" cy="42288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ลูกศรเชื่อมต่อแบบตรง 34"/>
            <p:cNvCxnSpPr/>
            <p:nvPr/>
          </p:nvCxnSpPr>
          <p:spPr>
            <a:xfrm flipV="1">
              <a:off x="4644008" y="1435636"/>
              <a:ext cx="451476" cy="432048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สี่เหลี่ยมผืนผ้า 1"/>
          <p:cNvSpPr/>
          <p:nvPr/>
        </p:nvSpPr>
        <p:spPr>
          <a:xfrm>
            <a:off x="600466" y="173122"/>
            <a:ext cx="777833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800" b="1" dirty="0">
                <a:latin typeface="TH SarabunPSK" pitchFamily="34" charset="-34"/>
                <a:cs typeface="TH SarabunPSK" pitchFamily="34" charset="-34"/>
              </a:rPr>
              <a:t>เลือกรูปแบบข้อสอบที่เหมาะสมกับสิ่งที่ต้องการวัด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91735" y="3306462"/>
            <a:ext cx="1680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วิเคราะห์ระดับของพฤติกรรม</a:t>
            </a:r>
          </a:p>
        </p:txBody>
      </p:sp>
      <p:sp>
        <p:nvSpPr>
          <p:cNvPr id="6" name="ลูกศรขวา 5"/>
          <p:cNvSpPr/>
          <p:nvPr/>
        </p:nvSpPr>
        <p:spPr>
          <a:xfrm rot="10800000">
            <a:off x="5916651" y="3474137"/>
            <a:ext cx="394128" cy="37236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9327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ระดับพฤติกรรมทางสติปัญญาของบลูม(ปรับปรุงใหม่)</a:t>
            </a:r>
            <a:r>
              <a:rPr lang="en-US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Bloom Taxonomy’s Revised</a:t>
            </a:r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287524" y="1960418"/>
            <a:ext cx="8532948" cy="4501660"/>
            <a:chOff x="287524" y="1960418"/>
            <a:chExt cx="8532948" cy="4501660"/>
          </a:xfrm>
        </p:grpSpPr>
        <p:grpSp>
          <p:nvGrpSpPr>
            <p:cNvPr id="64" name="Group 63"/>
            <p:cNvGrpSpPr/>
            <p:nvPr/>
          </p:nvGrpSpPr>
          <p:grpSpPr>
            <a:xfrm>
              <a:off x="4716016" y="1960418"/>
              <a:ext cx="4104456" cy="4501660"/>
              <a:chOff x="4716016" y="1960418"/>
              <a:chExt cx="4104456" cy="4501660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4716016" y="1960418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19" name="Isosceles Triangle 18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0" name="Isosceles Triangle 19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1" name="Isosceles Triangle 20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2" name="Isosceles Triangle 21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3" name="Isosceles Triangle 22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4" name="Isosceles Triangle 23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25" name="Straight Connector 24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>
                  <a:stCxn id="23" idx="0"/>
                  <a:endCxn id="19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>
                  <a:stCxn id="19" idx="2"/>
                  <a:endCxn id="19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Group 60"/>
              <p:cNvGrpSpPr/>
              <p:nvPr/>
            </p:nvGrpSpPr>
            <p:grpSpPr>
              <a:xfrm>
                <a:off x="5742130" y="2480830"/>
                <a:ext cx="1877685" cy="3981248"/>
                <a:chOff x="5742130" y="2480830"/>
                <a:chExt cx="1877685" cy="3981248"/>
              </a:xfrm>
            </p:grpSpPr>
            <p:sp>
              <p:nvSpPr>
                <p:cNvPr id="29" name="TextBox 28"/>
                <p:cNvSpPr txBox="1"/>
                <p:nvPr/>
              </p:nvSpPr>
              <p:spPr>
                <a:xfrm>
                  <a:off x="5742130" y="5877303"/>
                  <a:ext cx="186426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32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ปรับปรุงใหม่</a:t>
                  </a:r>
                  <a:endParaRPr lang="en-US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6074544" y="5283759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การจำ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6074544" y="4658313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การเข้าใจ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6083638" y="4174022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การนำไปใช้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6069783" y="3771591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การวิเคราะห์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5940152" y="3324734"/>
                  <a:ext cx="16796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การประเมินค่า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6081872" y="2480830"/>
                  <a:ext cx="1378210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การ</a:t>
                  </a:r>
                  <a:b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สร้างสรรค์</a:t>
                  </a:r>
                  <a:endParaRPr lang="en-US" sz="2400" b="1" dirty="0">
                    <a:solidFill>
                      <a:prstClr val="white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  <p:grpSp>
          <p:nvGrpSpPr>
            <p:cNvPr id="63" name="Group 62"/>
            <p:cNvGrpSpPr/>
            <p:nvPr/>
          </p:nvGrpSpPr>
          <p:grpSpPr>
            <a:xfrm>
              <a:off x="287524" y="1974629"/>
              <a:ext cx="4104456" cy="4487449"/>
              <a:chOff x="287524" y="1974629"/>
              <a:chExt cx="4104456" cy="4487449"/>
            </a:xfrm>
          </p:grpSpPr>
          <p:grpSp>
            <p:nvGrpSpPr>
              <p:cNvPr id="17" name="Group 16"/>
              <p:cNvGrpSpPr/>
              <p:nvPr/>
            </p:nvGrpSpPr>
            <p:grpSpPr>
              <a:xfrm>
                <a:off x="287524" y="1974629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5" name="Isosceles Triangle 4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" name="Isosceles Triangle 5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" name="Isosceles Triangle 6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" name="Isosceles Triangle 7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9" name="Isosceles Triangle 8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Isosceles Triangle 9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12" name="Straight Connector 11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>
                  <a:stCxn id="9" idx="0"/>
                  <a:endCxn id="5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/>
                <p:cNvCxnSpPr>
                  <a:stCxn id="5" idx="2"/>
                  <a:endCxn id="5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" name="Group 61"/>
              <p:cNvGrpSpPr/>
              <p:nvPr/>
            </p:nvGrpSpPr>
            <p:grpSpPr>
              <a:xfrm>
                <a:off x="1618774" y="2898520"/>
                <a:ext cx="1409453" cy="3563558"/>
                <a:chOff x="1618774" y="2898520"/>
                <a:chExt cx="1409453" cy="3563558"/>
              </a:xfrm>
            </p:grpSpPr>
            <p:sp>
              <p:nvSpPr>
                <p:cNvPr id="28" name="TextBox 27"/>
                <p:cNvSpPr txBox="1"/>
                <p:nvPr/>
              </p:nvSpPr>
              <p:spPr>
                <a:xfrm>
                  <a:off x="1639525" y="5877303"/>
                  <a:ext cx="137821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32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ดั้งเดิม</a:t>
                  </a:r>
                  <a:endParaRPr lang="en-US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grpSp>
              <p:nvGrpSpPr>
                <p:cNvPr id="54" name="Group 53"/>
                <p:cNvGrpSpPr/>
                <p:nvPr/>
              </p:nvGrpSpPr>
              <p:grpSpPr>
                <a:xfrm>
                  <a:off x="1618774" y="2898520"/>
                  <a:ext cx="1409453" cy="2876805"/>
                  <a:chOff x="1628498" y="2886068"/>
                  <a:chExt cx="1409453" cy="2876805"/>
                </a:xfrm>
              </p:grpSpPr>
              <p:sp>
                <p:nvSpPr>
                  <p:cNvPr id="55" name="TextBox 54"/>
                  <p:cNvSpPr txBox="1"/>
                  <p:nvPr/>
                </p:nvSpPr>
                <p:spPr>
                  <a:xfrm>
                    <a:off x="1650647" y="5301208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รู้จำ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6" name="TextBox 55"/>
                  <p:cNvSpPr txBox="1"/>
                  <p:nvPr/>
                </p:nvSpPr>
                <p:spPr>
                  <a:xfrm>
                    <a:off x="1650647" y="4675762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เข้าใจ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1659741" y="4191471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นำไปใช้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8" name="TextBox 57"/>
                  <p:cNvSpPr txBox="1"/>
                  <p:nvPr/>
                </p:nvSpPr>
                <p:spPr>
                  <a:xfrm>
                    <a:off x="1645886" y="3789040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วิเคราะห์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9" name="TextBox 58"/>
                  <p:cNvSpPr txBox="1"/>
                  <p:nvPr/>
                </p:nvSpPr>
                <p:spPr>
                  <a:xfrm>
                    <a:off x="1628498" y="3342183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black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สังเคราะห์</a:t>
                    </a:r>
                    <a:endPara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1628498" y="2886068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>
                        <a:solidFill>
                          <a:prstClr val="white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ประเมินค่า</a:t>
                    </a:r>
                    <a:endParaRPr lang="en-US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</p:grpSp>
          </p:grpSp>
        </p:grpSp>
        <p:cxnSp>
          <p:nvCxnSpPr>
            <p:cNvPr id="66" name="Straight Arrow Connector 65"/>
            <p:cNvCxnSpPr/>
            <p:nvPr/>
          </p:nvCxnSpPr>
          <p:spPr>
            <a:xfrm flipV="1">
              <a:off x="3125212" y="2896329"/>
              <a:ext cx="3084888" cy="689138"/>
            </a:xfrm>
            <a:prstGeom prst="straightConnector1">
              <a:avLst/>
            </a:prstGeom>
            <a:ln w="762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128072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9C80-4733-441D-B9EA-256E7AAA1C32}" type="slidenum">
              <a:rPr lang="en-US" altLang="ko-KR">
                <a:solidFill>
                  <a:prstClr val="black">
                    <a:tint val="95000"/>
                  </a:prstClr>
                </a:solidFill>
              </a:rPr>
              <a:pPr/>
              <a:t>22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28596" y="9286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latinLnBrk="1">
              <a:spcBef>
                <a:spcPct val="0"/>
              </a:spcBef>
              <a:defRPr/>
            </a:pPr>
            <a:r>
              <a:rPr kumimoji="1" lang="th-TH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การจำ (</a:t>
            </a:r>
            <a:r>
              <a:rPr kumimoji="1" lang="en-US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Remembering</a:t>
            </a:r>
            <a:r>
              <a:rPr kumimoji="1" lang="th-TH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671980" y="2708920"/>
            <a:ext cx="7572428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ผู้เรียนสามารถจำ บอกซ้ำได้และบอกความรู้ที่ได้เรียนรู้แล้วได้</a:t>
            </a:r>
            <a:endParaRPr kumimoji="1" lang="en-AU" sz="36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535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การเข้าใจ </a:t>
            </a:r>
            <a:r>
              <a:rPr lang="th-TH" b="1" dirty="0">
                <a:latin typeface="Tahoma" pitchFamily="34" charset="0"/>
                <a:cs typeface="Tahoma" pitchFamily="34" charset="0"/>
              </a:rPr>
              <a:t>(</a:t>
            </a:r>
            <a:r>
              <a:rPr lang="en-AU" b="1" dirty="0">
                <a:latin typeface="Tahoma" pitchFamily="34" charset="0"/>
                <a:cs typeface="Tahoma" pitchFamily="34" charset="0"/>
              </a:rPr>
              <a:t>Understanding</a:t>
            </a:r>
            <a:r>
              <a:rPr lang="th-TH" b="1" dirty="0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23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2976" y="2714620"/>
            <a:ext cx="6643734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ผู้เรียนอธิบายความหมายของสารสนเทศ โดยการแปลความ ตีความหมาย และขยายความ</a:t>
            </a:r>
          </a:p>
          <a:p>
            <a:pPr fontAlgn="base" latinLnBrk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สิ่งที่เคยเรียน</a:t>
            </a:r>
            <a:endParaRPr kumimoji="1" lang="en-AU" sz="18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7560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การประยุกต์ใช้ (</a:t>
            </a:r>
            <a:r>
              <a:rPr lang="en-AU" sz="4800" b="1" dirty="0">
                <a:latin typeface="Tahoma" pitchFamily="34" charset="0"/>
                <a:cs typeface="Tahoma" pitchFamily="34" charset="0"/>
              </a:rPr>
              <a:t>Applying</a:t>
            </a:r>
            <a:r>
              <a:rPr lang="th-TH" sz="4800" b="1" dirty="0">
                <a:latin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24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428868"/>
            <a:ext cx="78581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นักเรียนใช้ความรู้และประสบการณ์จากที่เคยเรียนมาก่อน</a:t>
            </a:r>
            <a:r>
              <a:rPr lang="th-TH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ไปใช้ในการ    ลงมือปฏิบัติหรือแก้ไขปัญหา          การจัดการ การคำนวณ การคาดคะเนเหตุการณ์</a:t>
            </a:r>
            <a:endParaRPr kumimoji="1" lang="en-US" sz="3600" b="1" dirty="0">
              <a:solidFill>
                <a:srgbClr val="FF0000"/>
              </a:solidFill>
              <a:latin typeface="Tahoma" pitchFamily="34" charset="0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7625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การวิเคราะห์ (</a:t>
            </a:r>
            <a:r>
              <a:rPr lang="en-AU" sz="4800" b="1" dirty="0">
                <a:latin typeface="Tahoma" pitchFamily="34" charset="0"/>
                <a:cs typeface="Tahoma" pitchFamily="34" charset="0"/>
              </a:rPr>
              <a:t>Analysing</a:t>
            </a:r>
            <a:r>
              <a:rPr lang="th-TH" sz="4800" b="1" dirty="0">
                <a:latin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25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0034" y="2714620"/>
            <a:ext cx="8215370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ผู้เรียนย่อยความรู้หรือข้อมูลสารสนเทศออกเป็นส่วนย่อย ๆ เพื่อให้เกิดความรู้ความเข้าใจเกี่ยวกับข้อมูลสารสนเทศนั้นอย่างลึกซึ้ง</a:t>
            </a:r>
          </a:p>
        </p:txBody>
      </p:sp>
    </p:spTree>
    <p:extLst>
      <p:ext uri="{BB962C8B-B14F-4D97-AF65-F5344CB8AC3E}">
        <p14:creationId xmlns:p14="http://schemas.microsoft.com/office/powerpoint/2010/main" val="22993276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การประเมินค่า (</a:t>
            </a:r>
            <a:r>
              <a:rPr lang="en-US" sz="4800" b="1" dirty="0">
                <a:latin typeface="Tahoma" pitchFamily="34" charset="0"/>
                <a:cs typeface="Tahoma" pitchFamily="34" charset="0"/>
              </a:rPr>
              <a:t>evaluating)</a:t>
            </a:r>
            <a:endParaRPr lang="th-TH" sz="48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26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714620"/>
            <a:ext cx="8001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ผู้เรียนสามารถตรวจสอบ อภิปรายตัดสินใจ วิพากษ์วิจารณ์ คัดเลือก หรือประเมินค่าอย่างสมเหตุสมผลและน่าเชื่อถือ</a:t>
            </a:r>
            <a:endParaRPr kumimoji="1" lang="en-AU" sz="36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8583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Tahoma" pitchFamily="34" charset="0"/>
                <a:cs typeface="Tahoma" pitchFamily="34" charset="0"/>
              </a:rPr>
              <a:t>การสร้างสรรค์ (</a:t>
            </a:r>
            <a:r>
              <a:rPr lang="en-AU" sz="4800" b="1" dirty="0">
                <a:latin typeface="Tahoma" pitchFamily="34" charset="0"/>
                <a:cs typeface="Tahoma" pitchFamily="34" charset="0"/>
              </a:rPr>
              <a:t>Creating</a:t>
            </a:r>
            <a:r>
              <a:rPr lang="th-TH" sz="4800" b="1" dirty="0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27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714620"/>
            <a:ext cx="78581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ผู้เรียนสามารถ</a:t>
            </a:r>
            <a:r>
              <a:rPr lang="th-TH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ออกแบบ (</a:t>
            </a:r>
            <a:r>
              <a:rPr lang="en-US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Design) </a:t>
            </a:r>
            <a:r>
              <a:rPr lang="th-TH" altLang="th-TH" sz="3600" b="1" dirty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วางแผน ผลิต ประดิษฐ์ พยากรณ์ ทำนาย สร้างสูตร จินตนาการสิ่งใหม่ๆ </a:t>
            </a: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โดยใช้ประสบการณ์เดิมเป็นฐานคิด</a:t>
            </a:r>
            <a:endParaRPr kumimoji="1" lang="en-AU" sz="3600" b="1" dirty="0">
              <a:solidFill>
                <a:srgbClr val="FF0000"/>
              </a:solidFill>
              <a:latin typeface="Tahoma" pitchFamily="34" charset="0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5253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กล่องข้อความ 19"/>
          <p:cNvSpPr txBox="1"/>
          <p:nvPr/>
        </p:nvSpPr>
        <p:spPr>
          <a:xfrm>
            <a:off x="164385" y="4190681"/>
            <a:ext cx="1745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ข้อสอบเลือกตอบ</a:t>
            </a:r>
          </a:p>
        </p:txBody>
      </p:sp>
      <p:grpSp>
        <p:nvGrpSpPr>
          <p:cNvPr id="12" name="กลุ่ม 11"/>
          <p:cNvGrpSpPr/>
          <p:nvPr/>
        </p:nvGrpSpPr>
        <p:grpSpPr>
          <a:xfrm>
            <a:off x="713997" y="1307123"/>
            <a:ext cx="7969453" cy="4450641"/>
            <a:chOff x="713997" y="1307123"/>
            <a:chExt cx="7969453" cy="4450641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>
              <a:off x="966025" y="3568227"/>
              <a:ext cx="6820786" cy="24916"/>
            </a:xfrm>
            <a:prstGeom prst="line">
              <a:avLst/>
            </a:prstGeom>
            <a:ln w="381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ตัวเชื่อมต่อตรง 10"/>
            <p:cNvCxnSpPr/>
            <p:nvPr/>
          </p:nvCxnSpPr>
          <p:spPr>
            <a:xfrm>
              <a:off x="713997" y="1307123"/>
              <a:ext cx="7072814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ตัวเชื่อมต่อตรง 13"/>
            <p:cNvCxnSpPr/>
            <p:nvPr/>
          </p:nvCxnSpPr>
          <p:spPr>
            <a:xfrm>
              <a:off x="713997" y="5225148"/>
              <a:ext cx="7015664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วงเล็บปีกกาขวา 16"/>
            <p:cNvSpPr/>
            <p:nvPr/>
          </p:nvSpPr>
          <p:spPr>
            <a:xfrm>
              <a:off x="6481796" y="1444067"/>
              <a:ext cx="504056" cy="3715862"/>
            </a:xfrm>
            <a:prstGeom prst="rightBrac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8" name="วงเล็บปีกกาขวา 17"/>
            <p:cNvSpPr/>
            <p:nvPr/>
          </p:nvSpPr>
          <p:spPr>
            <a:xfrm rot="10800000">
              <a:off x="1776438" y="3620789"/>
              <a:ext cx="504056" cy="1551015"/>
            </a:xfrm>
            <a:prstGeom prst="rightBrace">
              <a:avLst>
                <a:gd name="adj1" fmla="val 8333"/>
                <a:gd name="adj2" fmla="val 49180"/>
              </a:avLst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19" name="กล่องข้อความ 18"/>
            <p:cNvSpPr txBox="1"/>
            <p:nvPr/>
          </p:nvSpPr>
          <p:spPr>
            <a:xfrm>
              <a:off x="6937671" y="3103631"/>
              <a:ext cx="17457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ข้อสอบเขียนตอบ</a:t>
              </a: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2313475" y="1307123"/>
              <a:ext cx="4104456" cy="4450641"/>
              <a:chOff x="4716016" y="1960418"/>
              <a:chExt cx="4104456" cy="4450641"/>
            </a:xfrm>
          </p:grpSpPr>
          <p:grpSp>
            <p:nvGrpSpPr>
              <p:cNvPr id="41" name="Group 40"/>
              <p:cNvGrpSpPr/>
              <p:nvPr/>
            </p:nvGrpSpPr>
            <p:grpSpPr>
              <a:xfrm>
                <a:off x="4716016" y="1960418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50" name="Isosceles Triangle 49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1" name="Isosceles Triangle 50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2" name="Isosceles Triangle 51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3" name="Isosceles Triangle 52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4" name="Isosceles Triangle 53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Isosceles Triangle 54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56" name="Straight Connector 55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>
                  <a:stCxn id="54" idx="0"/>
                  <a:endCxn id="50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>
                  <a:stCxn id="50" idx="2"/>
                  <a:endCxn id="50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" name="Group 41"/>
              <p:cNvGrpSpPr/>
              <p:nvPr/>
            </p:nvGrpSpPr>
            <p:grpSpPr>
              <a:xfrm>
                <a:off x="5642062" y="2480830"/>
                <a:ext cx="2386322" cy="3930229"/>
                <a:chOff x="5642062" y="2480830"/>
                <a:chExt cx="2386322" cy="3930229"/>
              </a:xfrm>
            </p:grpSpPr>
            <p:sp>
              <p:nvSpPr>
                <p:cNvPr id="43" name="TextBox 42"/>
                <p:cNvSpPr txBox="1"/>
                <p:nvPr/>
              </p:nvSpPr>
              <p:spPr>
                <a:xfrm>
                  <a:off x="5642062" y="5949394"/>
                  <a:ext cx="238632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BLOOM (</a:t>
                  </a:r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ปรับปรุงใหม่</a:t>
                  </a:r>
                  <a:r>
                    <a:rPr lang="en-US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)</a:t>
                  </a:r>
                </a:p>
              </p:txBody>
            </p:sp>
            <p:sp>
              <p:nvSpPr>
                <p:cNvPr id="44" name="TextBox 43"/>
                <p:cNvSpPr txBox="1"/>
                <p:nvPr/>
              </p:nvSpPr>
              <p:spPr>
                <a:xfrm>
                  <a:off x="6074544" y="5283759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การจำ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5" name="TextBox 44"/>
                <p:cNvSpPr txBox="1"/>
                <p:nvPr/>
              </p:nvSpPr>
              <p:spPr>
                <a:xfrm>
                  <a:off x="6074544" y="4658313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การเข้าใจ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6" name="TextBox 45"/>
                <p:cNvSpPr txBox="1"/>
                <p:nvPr/>
              </p:nvSpPr>
              <p:spPr>
                <a:xfrm>
                  <a:off x="6083638" y="4174022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การนำไปใช้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6069783" y="3771591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การวิเคราะห์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8" name="TextBox 47"/>
                <p:cNvSpPr txBox="1"/>
                <p:nvPr/>
              </p:nvSpPr>
              <p:spPr>
                <a:xfrm>
                  <a:off x="5940152" y="3324734"/>
                  <a:ext cx="16796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black"/>
                      </a:solidFill>
                      <a:latin typeface="TH SarabunPSK" pitchFamily="34" charset="-34"/>
                      <a:cs typeface="TH SarabunPSK" pitchFamily="34" charset="-34"/>
                    </a:rPr>
                    <a:t>การประเมินค่า</a:t>
                  </a:r>
                  <a:endParaRPr lang="en-US" sz="24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9" name="TextBox 48"/>
                <p:cNvSpPr txBox="1"/>
                <p:nvPr/>
              </p:nvSpPr>
              <p:spPr>
                <a:xfrm>
                  <a:off x="6081872" y="2480830"/>
                  <a:ext cx="1378210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การ</a:t>
                  </a:r>
                  <a:b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2400" b="1" dirty="0">
                      <a:solidFill>
                        <a:prstClr val="white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สร้างสรรค์</a:t>
                  </a:r>
                  <a:endParaRPr lang="en-US" sz="2400" b="1" dirty="0">
                    <a:solidFill>
                      <a:prstClr val="white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2779215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460" name="Group 84"/>
          <p:cNvGraphicFramePr>
            <a:graphicFrameLocks noGrp="1"/>
          </p:cNvGraphicFramePr>
          <p:nvPr>
            <p:extLst/>
          </p:nvPr>
        </p:nvGraphicFramePr>
        <p:xfrm>
          <a:off x="285720" y="325190"/>
          <a:ext cx="8715436" cy="6356190"/>
        </p:xfrm>
        <a:graphic>
          <a:graphicData uri="http://schemas.openxmlformats.org/drawingml/2006/table">
            <a:tbl>
              <a:tblPr/>
              <a:tblGrid>
                <a:gridCol w="31466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681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15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006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0205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1245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53204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มาตรฐานการเรียนรู้/ ตัวชี้วัด</a:t>
                      </a:r>
                    </a:p>
                  </a:txBody>
                  <a:tcPr marL="18000" marR="18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</a:t>
                      </a:r>
                      <a:endParaRPr kumimoji="0" lang="th-TH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P</a:t>
                      </a:r>
                      <a:endParaRPr kumimoji="0" lang="th-TH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</a:t>
                      </a:r>
                      <a:endParaRPr kumimoji="0" lang="th-TH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252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เข้า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ใจ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ประยุกต์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เคราะห์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เมิน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สร้าง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สรรค์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อ่านออกเสียง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บทร้อยแก้ว และบทร้อยกรองได้ถูกต้อง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จับใจความสำคัญ สรุปความ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และรายละเอียดจากเรื่องที่อ่าน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วิเคราะห์และจำแนก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ข้อเท็จจริง ข้อมูลสนับสนุน และข้อคิดเห็นจากเรื่องที่อ่าน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534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อ่านหนังสือ บทความ หรือคำประพันธ์อย่างหลากหลายและ</a:t>
                      </a:r>
                      <a:r>
                        <a:rPr kumimoji="0" lang="th-TH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ประเมินคุณค่า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หรือแนวคิดที่ได้จากการอ่านเพื่อนำไปใช้แก้ปัญหาชีวิต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06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มีมารยาทในการอ่าน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8715405" y="6357958"/>
            <a:ext cx="285752" cy="285752"/>
          </a:xfrm>
          <a:prstGeom prst="ellipse">
            <a:avLst/>
          </a:prstGeom>
          <a:solidFill>
            <a:srgbClr val="FFCC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4094848" y="1756823"/>
            <a:ext cx="2879064" cy="3078222"/>
            <a:chOff x="4094848" y="1756823"/>
            <a:chExt cx="2879064" cy="3078222"/>
          </a:xfrm>
        </p:grpSpPr>
        <p:sp>
          <p:nvSpPr>
            <p:cNvPr id="4" name="สี่เหลี่ยมผืนผ้า 1"/>
            <p:cNvSpPr/>
            <p:nvPr/>
          </p:nvSpPr>
          <p:spPr>
            <a:xfrm>
              <a:off x="5508104" y="1756823"/>
              <a:ext cx="1465808" cy="503126"/>
            </a:xfrm>
            <a:prstGeom prst="rect">
              <a:avLst/>
            </a:prstGeom>
            <a:solidFill>
              <a:srgbClr val="FFC000"/>
            </a:solidFill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เลือกตอบ</a:t>
              </a:r>
            </a:p>
          </p:txBody>
        </p:sp>
        <p:cxnSp>
          <p:nvCxnSpPr>
            <p:cNvPr id="5" name="ลูกศรเชื่อมต่อแบบตรง 3"/>
            <p:cNvCxnSpPr/>
            <p:nvPr/>
          </p:nvCxnSpPr>
          <p:spPr>
            <a:xfrm flipH="1">
              <a:off x="4501248" y="2248932"/>
              <a:ext cx="1006856" cy="345936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วงรี 6"/>
            <p:cNvSpPr/>
            <p:nvPr/>
          </p:nvSpPr>
          <p:spPr>
            <a:xfrm>
              <a:off x="4094848" y="2542870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4716016" y="4437112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1" name="ลูกศรเชื่อมต่อแบบตรง 3"/>
            <p:cNvCxnSpPr/>
            <p:nvPr/>
          </p:nvCxnSpPr>
          <p:spPr>
            <a:xfrm flipH="1">
              <a:off x="4930233" y="2259949"/>
              <a:ext cx="588888" cy="212114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5364089" y="3511610"/>
            <a:ext cx="3104507" cy="1323434"/>
            <a:chOff x="5364088" y="3511610"/>
            <a:chExt cx="3104507" cy="1323434"/>
          </a:xfrm>
        </p:grpSpPr>
        <p:sp>
          <p:nvSpPr>
            <p:cNvPr id="14" name="สี่เหลี่ยมผืนผ้า 1"/>
            <p:cNvSpPr/>
            <p:nvPr/>
          </p:nvSpPr>
          <p:spPr>
            <a:xfrm>
              <a:off x="7002787" y="3645024"/>
              <a:ext cx="1465808" cy="503126"/>
            </a:xfrm>
            <a:prstGeom prst="rect">
              <a:avLst/>
            </a:prstGeom>
            <a:solidFill>
              <a:srgbClr val="92D050"/>
            </a:solidFill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เขียนตอบ</a:t>
              </a:r>
            </a:p>
          </p:txBody>
        </p:sp>
        <p:sp>
          <p:nvSpPr>
            <p:cNvPr id="15" name="วงรี 6"/>
            <p:cNvSpPr/>
            <p:nvPr/>
          </p:nvSpPr>
          <p:spPr>
            <a:xfrm>
              <a:off x="5364088" y="3511610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วงรี 6"/>
            <p:cNvSpPr/>
            <p:nvPr/>
          </p:nvSpPr>
          <p:spPr>
            <a:xfrm>
              <a:off x="5940152" y="4437111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7" name="ลูกศรเชื่อมต่อแบบตรง 3"/>
            <p:cNvCxnSpPr/>
            <p:nvPr/>
          </p:nvCxnSpPr>
          <p:spPr>
            <a:xfrm flipH="1" flipV="1">
              <a:off x="5770488" y="3734089"/>
              <a:ext cx="1232299" cy="19896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3"/>
            <p:cNvCxnSpPr/>
            <p:nvPr/>
          </p:nvCxnSpPr>
          <p:spPr>
            <a:xfrm flipH="1">
              <a:off x="6357763" y="3929363"/>
              <a:ext cx="616148" cy="60723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58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6856" y="44624"/>
            <a:ext cx="8229600" cy="1143000"/>
          </a:xfrm>
        </p:spPr>
        <p:txBody>
          <a:bodyPr>
            <a:normAutofit/>
          </a:bodyPr>
          <a:lstStyle/>
          <a:p>
            <a:r>
              <a:rPr lang="th-TH" sz="5400" b="1" dirty="0">
                <a:solidFill>
                  <a:srgbClr val="FF0000"/>
                </a:solidFill>
              </a:rPr>
              <a:t>ประเภทของข้อสอบ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244397"/>
            <a:ext cx="8229600" cy="5121275"/>
          </a:xfrm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แบ่งตามลักษณะของการทำข้อสอบ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ข้อสอบแบบเลือกตอบ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 ข้อสอบแบบเขียนตอบ</a:t>
            </a:r>
          </a:p>
          <a:p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แบ่งตามลักษณะของคำตอบ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ข้อสอบแบบปรนัย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1.1 เลือกตอบ	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1.2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จับคู่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1.3 ถูก-ผิด	1.4 เติมคำตอบ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 ข้อสอบแบบอัตนัย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2D85FF-A970-42FA-810E-589EE77C6683}" type="slidenum">
              <a:rPr lang="th-TH" sz="1800" kern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th-TH" sz="1800" ker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3837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องค์ประกอบสำคัญของข้อสอบแนวใหม่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740968" y="2420888"/>
            <a:ext cx="3538736" cy="2304256"/>
          </a:xfrm>
        </p:spPr>
        <p:txBody>
          <a:bodyPr>
            <a:norm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โจทย์ข้อคำถาม</a:t>
            </a:r>
          </a:p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คำตอบ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2D85FF-A970-42FA-810E-589EE77C6683}" type="slidenum">
              <a:rPr lang="th-TH" sz="1800" kern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th-TH" sz="1800" ker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064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94157" y="134076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ครูสมศรีกลับมาจากไปเที่ยวต่างจังหวัดหลายวัน  เข้าไปในห้องนั่งเล่นพบว่า เก้าอี้มีฝุ่นจับเยอะ  โต๊ะมีแต่ฝุ่นผง พื้นห้องก็เต็มไปด้วยเศษดิน บนฝ้า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เพดานก็มี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แต่หยากไย่เต็มไปหมด วันนี้เป็นวันหยุดครูสมศรีจึงอยากจะทำความสะอาดห้องนั่งเล่น</a:t>
            </a:r>
          </a:p>
        </p:txBody>
      </p:sp>
      <p:sp>
        <p:nvSpPr>
          <p:cNvPr id="6" name="Rectangle 5"/>
          <p:cNvSpPr/>
          <p:nvPr/>
        </p:nvSpPr>
        <p:spPr>
          <a:xfrm>
            <a:off x="283813" y="218796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Wingdings" panose="05000000000000000000" pitchFamily="2" charset="2"/>
              <a:buChar char="Ø"/>
            </a:pPr>
            <a:r>
              <a:rPr lang="th-TH" sz="32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ตวช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บอกขั้นตอนใน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การทำงานและปรับปรุงการทำงานแต่ละขั้นตอน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2331" y="910182"/>
            <a:ext cx="202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</a:rPr>
              <a:t>1. สถานการณ์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93" y="2780928"/>
            <a:ext cx="1810544" cy="21602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7024" y="2802846"/>
            <a:ext cx="6425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คำถาม</a:t>
            </a:r>
          </a:p>
          <a:p>
            <a:r>
              <a:rPr lang="th-TH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ครูสมศรีควรเรียงลำดับสิ่งที่จะต้องทำ</a:t>
            </a:r>
            <a:r>
              <a:rPr lang="th-TH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</a:t>
            </a:r>
            <a:r>
              <a:rPr lang="th-TH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สะอาดตามข้อใด</a:t>
            </a:r>
            <a:endParaRPr lang="th-TH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7035" y="3817783"/>
            <a:ext cx="62810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คำตอบ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เก้าอี้  โต๊ะ  พื้นห้อง  ฝ้าเพดาน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โต๊ะ  พื้นห้อง  เก้าอี้   ฝ้าเพดาน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พื้นห้อง เก้าอี้  โต๊ะ  ฝ้าเพดาน</a:t>
            </a:r>
          </a:p>
          <a:p>
            <a:pPr marL="514350" indent="-514350">
              <a:buFontTx/>
              <a:buAutoNum type="arabicParenR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ฝ้าเพดาน โต๊ะ  เก้าอี้  พื้นห้อง  </a:t>
            </a:r>
          </a:p>
          <a:p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FontTx/>
              <a:buAutoNum type="arabicParenR"/>
            </a:pP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509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9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57" y="134076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ครูสมศรีกลับมาจากไปเที่ยวต่างจังหวัดหลายวัน  เข้าไปในห้องนั่งเล่นพบว่า เก้าอี้มีฝุ่นจับเยอะ  โต๊ะมีแต่ฝุ่นผง พื้นห้องก็เต็มไปด้วยเศษดิน บนฝ้าเพดานก้อมีแต่หยากไย่เต็มไปหมด วันนี้เป็นวันหยุดครูสมศรีจึงอยากจะทำความสะอาดห้องนั่งเล่น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93" y="2780928"/>
            <a:ext cx="1810544" cy="216024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3813" y="218796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Wingdings" panose="05000000000000000000" pitchFamily="2" charset="2"/>
              <a:buChar char="Ø"/>
            </a:pP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ตวช. อภิปรายแนวทางในการทำงานและปรับปรุงการทำงานแต่ละขั้นตอน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2331" y="910182"/>
            <a:ext cx="202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</a:rPr>
              <a:t>1. สถานการณ์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67024" y="2802846"/>
            <a:ext cx="64254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คำถาม</a:t>
            </a:r>
          </a:p>
          <a:p>
            <a:r>
              <a:rPr lang="th-TH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ถ้าครูสมศรีจึงเริ่มทำความสะอาดเก้าอี้ด้วยไม้ปัดขนไก่ ตามด้วยใช้ผ้าเช็ดโต๊ะ และใช้ไม้กวาดทางมะพร้าวกวาดพื้น สุดท้ายใช้ไม้กวาดดอกหญ้าปัดหยากไย่บนเพดาน  นักเรียนคิดว่าการทำความสะอาดห้องนั่งเล่นของครูสมศรีถูกต้องหรือไม่อย่างไร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9149" y="4941168"/>
            <a:ext cx="81973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คำตอบ</a:t>
            </a:r>
          </a:p>
          <a:p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ไม่ถูกต้อง 1)ครูสมศรีเรียงขั้นตอนการทำความสะอาดผิด ควรเริ่มจากทำความสะอาดฝ้าเพดาน ตามด้วยโต๊ะ  เก้าอี้ และพื้น 2)ใช้อุปกรณ์ผิด ควรใช้ไม้กวาดดอกหญ้ากวาดพื้น และควรใช้ไม้กวาดหยากไย่ทำความสะอาดฝ้าเพดาน </a:t>
            </a:r>
          </a:p>
        </p:txBody>
      </p:sp>
    </p:spTree>
    <p:extLst>
      <p:ext uri="{BB962C8B-B14F-4D97-AF65-F5344CB8AC3E}">
        <p14:creationId xmlns:p14="http://schemas.microsoft.com/office/powerpoint/2010/main" val="135384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มุมมน 10"/>
          <p:cNvSpPr/>
          <p:nvPr/>
        </p:nvSpPr>
        <p:spPr>
          <a:xfrm>
            <a:off x="285720" y="500044"/>
            <a:ext cx="8572560" cy="9286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defRPr/>
            </a:pPr>
            <a:r>
              <a:rPr kumimoji="1" lang="th-TH" sz="4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รูปแบบข้อสอบเลือกตอบ</a:t>
            </a:r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357158" y="1643050"/>
          <a:ext cx="842968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589539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รอง 2"/>
          <p:cNvSpPr txBox="1">
            <a:spLocks/>
          </p:cNvSpPr>
          <p:nvPr/>
        </p:nvSpPr>
        <p:spPr bwMode="auto">
          <a:xfrm>
            <a:off x="2000233" y="2357447"/>
            <a:ext cx="6643734" cy="2071687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เป็นลักษณะข้อสอบเลือกตอบ ที่มีคำตอบที่ถูกที่สุดเพียงคำตอบเดียว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938184" y="514350"/>
            <a:ext cx="7215216" cy="85725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kumimoji="1" lang="th-TH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แบบคำตอบเดียว (</a:t>
            </a: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 choice)</a:t>
            </a:r>
            <a:endParaRPr kumimoji="1" lang="th-TH" sz="4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581697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8"/>
          <p:cNvSpPr txBox="1">
            <a:spLocks/>
          </p:cNvSpPr>
          <p:nvPr/>
        </p:nvSpPr>
        <p:spPr bwMode="auto">
          <a:xfrm>
            <a:off x="250826" y="1343270"/>
            <a:ext cx="8435975" cy="2517778"/>
          </a:xfrm>
          <a:prstGeom prst="rect">
            <a:avLst/>
          </a:prstGeom>
          <a:solidFill>
            <a:srgbClr val="AFF7D1"/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upright="1"/>
          <a:lstStyle/>
          <a:p>
            <a:pPr algn="thaiDist">
              <a:defRPr/>
            </a:pPr>
            <a:r>
              <a:rPr lang="th-TH" sz="3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    อึ่งอ่างตัวหนึ่งอาศัยอยู่ริมบึง มันนึกว่าตัวเองเก่งกว่าใคร ๆ วันหนึ่งอึ่งอ่างขึ้นมานอนผึ่งแดดอยู่ริมบึง มันได้ยินเสียงผึ้งบินมา อึ่งอ่างอยากสู้กับผึ้งจึงดึง     ใบบัวมาบังตัว พอผึ้งมากินน้ำที่ริมบึง มันก็แลบลิ้นจะทำร้ายผึ้ง ผึ้งรู้ว่าถูกอึ่งอ่างเล่นงาน จึงใช้เหล็กในต่อย อึ่งอ่างรู้สึกปวดลิ้นมาก มันสำนึกผิดที่คิดทำร้ายผึ้ง   ผึ้งจึงช่วยดึงเหล็กในออกให้ อึ่งอ่างซาบซึ้งและไม่อวดเก่งอีกเลย</a:t>
            </a:r>
            <a:endParaRPr lang="en-US" sz="3000" b="1" dirty="0">
              <a:solidFill>
                <a:prstClr val="black"/>
              </a:solidFill>
              <a:latin typeface="TH SarabunPSK" pitchFamily="34" charset="-34"/>
              <a:ea typeface="Cordia New"/>
              <a:cs typeface="TH SarabunPSK" pitchFamily="34" charset="-34"/>
            </a:endParaRPr>
          </a:p>
        </p:txBody>
      </p:sp>
      <p:sp>
        <p:nvSpPr>
          <p:cNvPr id="89096" name="สี่เหลี่ยมผืนผ้า 7"/>
          <p:cNvSpPr>
            <a:spLocks noChangeArrowheads="1"/>
          </p:cNvSpPr>
          <p:nvPr/>
        </p:nvSpPr>
        <p:spPr bwMode="auto">
          <a:xfrm>
            <a:off x="251520" y="4063009"/>
            <a:ext cx="5905500" cy="22467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00.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ข้อคิดที่ได้จากเรื่องที่อ่าน สามารถนำไปใช้ในเรื่องใด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1)  ถ้ามีภัยมาถึงตัวต้องยอมรับ   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2)  ถ้าจะสู้กับใครต้องมีความมั่นใจ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3)  ถ้าถูกทำร้ายต้องป้องกันตัวเอง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4)  ถ้าอยู่ร่วมกันอย่างสันติชีวิตจะมีสุข </a:t>
            </a:r>
          </a:p>
        </p:txBody>
      </p:sp>
      <p:sp>
        <p:nvSpPr>
          <p:cNvPr id="8" name="สี่เหลี่ยมผืนผ้า 3"/>
          <p:cNvSpPr>
            <a:spLocks noChangeArrowheads="1"/>
          </p:cNvSpPr>
          <p:nvPr/>
        </p:nvSpPr>
        <p:spPr bwMode="auto">
          <a:xfrm>
            <a:off x="6699359" y="5460492"/>
            <a:ext cx="17219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24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คำตอบ</a:t>
            </a:r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ตัวเลือก 4</a:t>
            </a:r>
            <a:endParaRPr lang="en-US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899592" y="339502"/>
            <a:ext cx="7215216" cy="85725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kumimoji="1" lang="th-TH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แบบคำตอบเดียว (</a:t>
            </a: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 choice)</a:t>
            </a:r>
            <a:endParaRPr kumimoji="1" lang="th-TH" sz="4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571658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/>
          <p:cNvSpPr txBox="1"/>
          <p:nvPr/>
        </p:nvSpPr>
        <p:spPr>
          <a:xfrm>
            <a:off x="1115617" y="5439637"/>
            <a:ext cx="67687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6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โจทย์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ความน่าจะเป็น</a:t>
            </a:r>
            <a:r>
              <a:rPr lang="th-TH" sz="26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ที่เร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วัตจะหยิบได้ลูกอมสีแดง เป็นเท่าไร</a:t>
            </a:r>
          </a:p>
          <a:p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10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	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20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3) 25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4) 50</a:t>
            </a:r>
            <a:r>
              <a:rPr lang="en-US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5290" y="6381330"/>
            <a:ext cx="2592059" cy="648015"/>
          </a:xfrm>
          <a:prstGeom prst="rect">
            <a:avLst/>
          </a:prstGeo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02" y="807524"/>
            <a:ext cx="8614402" cy="463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11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9" y="692696"/>
            <a:ext cx="6969291" cy="477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631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60648"/>
            <a:ext cx="5497785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549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594" y="178135"/>
            <a:ext cx="7765783" cy="3490132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668268"/>
            <a:ext cx="6559584" cy="3037068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5290" y="6381330"/>
            <a:ext cx="2592059" cy="64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5140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4017" y="373889"/>
            <a:ext cx="903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ea typeface="Times New Roman" pitchFamily="18" charset="0"/>
              </a:rPr>
              <a:t>โจทย์   </a:t>
            </a:r>
            <a:r>
              <a:rPr lang="th-TH" sz="3200" dirty="0">
                <a:solidFill>
                  <a:srgbClr val="000000"/>
                </a:solidFill>
                <a:ea typeface="Times New Roman" pitchFamily="18" charset="0"/>
              </a:rPr>
              <a:t>คน 3 คน ถือลูกบอลยืนอยู่ที่ตำแหน่งต่างๆ บนโลกดังภาพ</a:t>
            </a:r>
          </a:p>
        </p:txBody>
      </p:sp>
      <p:sp>
        <p:nvSpPr>
          <p:cNvPr id="5" name="Rectangle 4"/>
          <p:cNvSpPr/>
          <p:nvPr/>
        </p:nvSpPr>
        <p:spPr>
          <a:xfrm>
            <a:off x="107505" y="2564906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ea typeface="Times New Roman" pitchFamily="18" charset="0"/>
              </a:rPr>
              <a:t>ถ้าคนเหล่านั้นปล่อยลูกบอล ภาพใดต่อไปนี้แสดงทิศทางที่ลูกบอลตกได้ดีที่สุด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119064" y="6362702"/>
            <a:ext cx="48849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0000"/>
                </a:solidFill>
              </a:rPr>
              <a:t>ที่มา</a:t>
            </a:r>
            <a:r>
              <a:rPr lang="en-US" sz="2400" b="1" dirty="0">
                <a:solidFill>
                  <a:srgbClr val="000000"/>
                </a:solidFill>
              </a:rPr>
              <a:t>: </a:t>
            </a:r>
            <a:r>
              <a:rPr lang="th-TH" sz="2400" b="1" dirty="0">
                <a:solidFill>
                  <a:srgbClr val="000000"/>
                </a:solidFill>
              </a:rPr>
              <a:t>ดัดแปลงจากข้อสอบโครงการ </a:t>
            </a:r>
            <a:r>
              <a:rPr lang="en-US" sz="2400" b="1" dirty="0">
                <a:solidFill>
                  <a:srgbClr val="000000"/>
                </a:solidFill>
              </a:rPr>
              <a:t>TIMSS, Grade 8</a:t>
            </a:r>
            <a:endParaRPr lang="th-TH" sz="2400" b="1" dirty="0">
              <a:solidFill>
                <a:srgbClr val="000000"/>
              </a:solidFill>
            </a:endParaRPr>
          </a:p>
        </p:txBody>
      </p:sp>
      <p:grpSp>
        <p:nvGrpSpPr>
          <p:cNvPr id="3" name="กลุ่ม 2"/>
          <p:cNvGrpSpPr/>
          <p:nvPr/>
        </p:nvGrpSpPr>
        <p:grpSpPr>
          <a:xfrm>
            <a:off x="1549952" y="814968"/>
            <a:ext cx="7104482" cy="5904118"/>
            <a:chOff x="1549952" y="814968"/>
            <a:chExt cx="7104482" cy="5904118"/>
          </a:xfrm>
        </p:grpSpPr>
        <p:pic>
          <p:nvPicPr>
            <p:cNvPr id="10" name="Picture 9" descr="โจทย์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44293" y="814968"/>
              <a:ext cx="1615739" cy="1821944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549952" y="3516572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ก.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59496" y="3510657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ข.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59096" y="5127277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ค.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168640" y="5121362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>
                  <a:solidFill>
                    <a:srgbClr val="000000"/>
                  </a:solidFill>
                </a:rPr>
                <a:t>ง.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pic>
          <p:nvPicPr>
            <p:cNvPr id="11" name="Picture 10" descr="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79176" y="3212976"/>
              <a:ext cx="1008112" cy="1428159"/>
            </a:xfrm>
            <a:prstGeom prst="rect">
              <a:avLst/>
            </a:prstGeom>
          </p:spPr>
        </p:pic>
        <p:pic>
          <p:nvPicPr>
            <p:cNvPr id="12" name="Picture 11" descr="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24128" y="3212976"/>
              <a:ext cx="1008112" cy="1428159"/>
            </a:xfrm>
            <a:prstGeom prst="rect">
              <a:avLst/>
            </a:prstGeom>
          </p:spPr>
        </p:pic>
        <p:pic>
          <p:nvPicPr>
            <p:cNvPr id="13" name="Picture 12" descr="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79176" y="4725144"/>
              <a:ext cx="1008112" cy="1428159"/>
            </a:xfrm>
            <a:prstGeom prst="rect">
              <a:avLst/>
            </a:prstGeom>
          </p:spPr>
        </p:pic>
        <p:pic>
          <p:nvPicPr>
            <p:cNvPr id="14" name="Picture 13" descr="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24128" y="4653136"/>
              <a:ext cx="1008112" cy="1428159"/>
            </a:xfrm>
            <a:prstGeom prst="rect">
              <a:avLst/>
            </a:prstGeom>
          </p:spPr>
        </p:pic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6804248" y="6225311"/>
              <a:ext cx="1850186" cy="493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tIns="108000" bIns="0">
              <a:spAutoFit/>
            </a:bodyPr>
            <a:lstStyle/>
            <a:p>
              <a:pPr fontAlgn="base">
                <a:lnSpc>
                  <a:spcPts val="3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</a:rPr>
                <a:t>ตัวชี้วัด</a:t>
              </a:r>
              <a:r>
                <a:rPr lang="en-US" sz="2400" b="1" dirty="0">
                  <a:solidFill>
                    <a:srgbClr val="000000"/>
                  </a:solidFill>
                </a:rPr>
                <a:t>: </a:t>
              </a:r>
              <a:r>
                <a:rPr lang="th-TH" sz="2400" dirty="0">
                  <a:solidFill>
                    <a:srgbClr val="000000"/>
                  </a:solidFill>
                </a:rPr>
                <a:t>ว 4.1ป.3/2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16683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571500"/>
            <a:ext cx="8143932" cy="857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แบบเลือกหลายคำตอบ </a:t>
            </a:r>
            <a:r>
              <a:rPr kumimoji="1" lang="th-TH" sz="44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Multiple-selection)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รอง 2"/>
          <p:cNvSpPr txBox="1">
            <a:spLocks/>
          </p:cNvSpPr>
          <p:nvPr/>
        </p:nvSpPr>
        <p:spPr bwMode="auto">
          <a:xfrm>
            <a:off x="2000233" y="2357447"/>
            <a:ext cx="6643734" cy="2071687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เป็นลักษณะข้อสอบเลือกตอบ ที่มีข้อคำถามเอื้อให้คิดคำตอบได้หลากหลายคำตอบ มีคำตอบถูกมากกว่า 1 คำตอบ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  <a:p>
            <a:pPr latinLnBrk="1"/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  <a:p>
            <a:pPr latinLnBrk="1"/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62921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131841" y="4749630"/>
            <a:ext cx="5793206" cy="83099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24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	ตอบถูก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	ตอบผิด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-1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39552" y="980728"/>
            <a:ext cx="807249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ปัจจัยใดบ้างที่ทำให้ภาพมีลักษณะเป็น 3 มิติ 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๑. น้ำหนักสี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๒. ประเภทของสี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๓. ระยะของภาพ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๔. แสงเงาในภาพ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endParaRPr lang="en-US" sz="6000" b="1" dirty="0">
              <a:solidFill>
                <a:prstClr val="black"/>
              </a:solidFill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46535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18946" y="1340768"/>
            <a:ext cx="9008598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วงดนตรีปี่พาทย์ใช้เครื่องดนตรีประเภทใดเป็นหลัก (ตอบ 2 คำตอบ) 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๑. เครื่องดีด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๒. เครื่องสี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๓. เครื่องตี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๔. เครื่องเป่า</a:t>
            </a: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endParaRPr lang="en-US" sz="34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5157194"/>
            <a:ext cx="5793206" cy="83099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24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	ตอบถูก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คำตอบ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	ตอบถูก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คำตอบ ได้ </a:t>
            </a:r>
            <a:r>
              <a:rPr kumimoji="1" lang="en-US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2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</p:spTree>
    <p:extLst>
      <p:ext uri="{BB962C8B-B14F-4D97-AF65-F5344CB8AC3E}">
        <p14:creationId xmlns:p14="http://schemas.microsoft.com/office/powerpoint/2010/main" val="6761473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14310"/>
            <a:ext cx="8143932" cy="1500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endParaRPr kumimoji="1" lang="en-US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แบบเลือกตอบเชิงซ้อน 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complex multiple choice)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ชื่อเรื่องรอง 2"/>
          <p:cNvSpPr txBox="1">
            <a:spLocks/>
          </p:cNvSpPr>
          <p:nvPr/>
        </p:nvSpPr>
        <p:spPr bwMode="auto">
          <a:xfrm>
            <a:off x="1857356" y="2500306"/>
            <a:ext cx="6786609" cy="30146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เป็นลักษณะข้อสอบที่มีข้อคำถามย่อยรวมอยู่ในข้อเดียวกัน โดยข้อคำถามแต่ละข้อจะถามข้อคิดเห็นหรือข้อเท็จจริงหรือข้อสรุปจากเรื่องที่อ่าน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</a:p>
          <a:p>
            <a:pPr eaLnBrk="1" latinLnBrk="1" hangingPunct="1">
              <a:defRPr/>
            </a:pP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</a:p>
          <a:p>
            <a:pPr eaLnBrk="1" latinLnBrk="1" hangingPunct="1">
              <a:spcBef>
                <a:spcPct val="20000"/>
              </a:spcBef>
              <a:buFont typeface="Arial" charset="0"/>
              <a:buNone/>
              <a:defRPr/>
            </a:pPr>
            <a:endParaRPr kumimoji="1" lang="th-TH" sz="44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902885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รอง 2"/>
          <p:cNvSpPr txBox="1">
            <a:spLocks/>
          </p:cNvSpPr>
          <p:nvPr/>
        </p:nvSpPr>
        <p:spPr bwMode="auto">
          <a:xfrm>
            <a:off x="539552" y="548680"/>
            <a:ext cx="8208912" cy="2337024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ครูสมศักดิ์วัดส่วนสูงนักเรียนชายหญิง ได้ค่าเฉลี่ยส่วนสูงของนักเรียนหญิงเท่า </a:t>
            </a:r>
            <a:r>
              <a:rPr kumimoji="1" lang="en-US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155 </a:t>
            </a:r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ซม. ค่าเฉลี่ยส่วนสูงนักเรียนชาย </a:t>
            </a:r>
            <a:r>
              <a:rPr kumimoji="1" lang="en-US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165 </a:t>
            </a:r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ซม.  ต่อมามีนักเรียนมาเข้าใหม่ </a:t>
            </a:r>
            <a:r>
              <a:rPr kumimoji="1" lang="en-US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36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คน แล้วนำมาวัดส่วนสูงแล้ว พบว่า คะแนนเฉลี่ยส่วนสูงนักเรียนหญิงและชายไม่เปลี่ยนแปลง</a:t>
            </a:r>
            <a:endParaRPr kumimoji="1" lang="en-US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graphicFrame>
        <p:nvGraphicFramePr>
          <p:cNvPr id="6" name="ตาราง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921885"/>
              </p:ext>
            </p:extLst>
          </p:nvPr>
        </p:nvGraphicFramePr>
        <p:xfrm>
          <a:off x="539552" y="3260319"/>
          <a:ext cx="8072494" cy="2937045"/>
        </p:xfrm>
        <a:graphic>
          <a:graphicData uri="http://schemas.openxmlformats.org/drawingml/2006/table">
            <a:tbl>
              <a:tblPr/>
              <a:tblGrid>
                <a:gridCol w="60007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5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ข้อสรุป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ความเป็นไปได้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นักเรียนที่เข้ามาใหม่เป็นผู้ชายทั้งสองคน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4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นักเรียนชายที่เข้าใหม่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มีส่วนสูง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และ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170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นักเรียนหญิงที่เข้าใหม่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มีส่วนสูง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155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ทั้งสองคน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นักเรียนที่เข้ามาใหม่เป็นผู้ชาย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165 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 </a:t>
                      </a:r>
                      <a:b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และหญิง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สูง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ซม.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05964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71414"/>
            <a:ext cx="8143932" cy="1500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endParaRPr kumimoji="1" lang="en-US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แบบเลือกตอบเชิงซ้อน 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complex multiple choice)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latinLnBrk="1">
              <a:spcBef>
                <a:spcPct val="20000"/>
              </a:spcBef>
              <a:defRPr/>
            </a:pP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ตาราง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480995"/>
              </p:ext>
            </p:extLst>
          </p:nvPr>
        </p:nvGraphicFramePr>
        <p:xfrm>
          <a:off x="500034" y="3699706"/>
          <a:ext cx="8072494" cy="2510325"/>
        </p:xfrm>
        <a:graphic>
          <a:graphicData uri="http://schemas.openxmlformats.org/drawingml/2006/table">
            <a:tbl>
              <a:tblPr/>
              <a:tblGrid>
                <a:gridCol w="60007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5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ข้อสรุป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คำตอบ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วงดนตรีนี้มีเครื่องตีเป็นหลักเพียงอย่างเดียว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วงดนตรีนี้ไม่มีกลองทัดเป็นเครื่องดนตรี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วงดนตรีนี้นิยมบรรเลงในการแสดงลิเกและโขน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วงดนตรีนี้คือวงมโหรี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9" y="1700808"/>
            <a:ext cx="5467697" cy="191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63865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6046"/>
            <a:ext cx="8132769" cy="1286367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319" y="6174959"/>
            <a:ext cx="2732169" cy="683043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9" y="1233084"/>
            <a:ext cx="7306201" cy="501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646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Responses related)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043608" y="2071678"/>
            <a:ext cx="7528920" cy="3857652"/>
          </a:xfrm>
          <a:prstGeom prst="rect">
            <a:avLst/>
          </a:prstGeom>
          <a:noFill/>
          <a:ln>
            <a:solidFill>
              <a:srgbClr val="FF00FF"/>
            </a:solidFill>
          </a:ln>
          <a:ex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เป็นลักษณะข้อสอบเลือกตอบมากกว่า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  ที่มีเงื่อนไขให้คิดที่ต่อเนื่องและสัมพันธ์กัน โดยคำตอบในข้อที่แรก จะต้องเป็นข้อมูลที่ใช้ในการตอบข้อคำถามต่อไป   </a:t>
            </a:r>
          </a:p>
          <a:p>
            <a:pPr algn="l" latinLnBrk="1">
              <a:defRPr/>
            </a:pPr>
            <a:endParaRPr kumimoji="1" lang="en-US" sz="4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281801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</a:t>
            </a:r>
            <a:b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Responses related)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143108" y="2500306"/>
            <a:ext cx="6500858" cy="1928826"/>
          </a:xfrm>
          <a:prstGeom prst="rect">
            <a:avLst/>
          </a:prstGeom>
          <a:noFill/>
          <a:ln>
            <a:solidFill>
              <a:srgbClr val="FF00FF"/>
            </a:solidFill>
          </a:ln>
          <a:ex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โจทย์สัมพันธ์</a:t>
            </a:r>
          </a:p>
          <a:p>
            <a:pPr algn="l" eaLnBrk="1" latinLnBrk="1" hangingPunct="1">
              <a:defRPr/>
            </a:pP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คำตอบสัมพันธ์</a:t>
            </a:r>
          </a:p>
          <a:p>
            <a:pPr algn="l" latinLnBrk="1">
              <a:defRPr/>
            </a:pPr>
            <a:endParaRPr kumimoji="1" lang="en-US" sz="4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906585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59632" y="5157194"/>
            <a:ext cx="63367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00. วงดนตรีดังกล่าวนิยมบรรเลงในงานใด 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๑. งานเลี้ยงรับรอง	๒. งานศพ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๓. งานแข่งกีฬาชกมวย	๔. งานแสดงโขน</a:t>
            </a:r>
            <a:endParaRPr lang="en-US" sz="48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59633" y="3772199"/>
            <a:ext cx="77048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วงดนตรีไทย ดังภาพข้างต้น คือวงดนตรีประเภทใด 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๑. วงมโหรี		๒. วงปีพาทย์</a:t>
            </a:r>
            <a:endParaRPr lang="en-US" sz="14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๓. วงเครื่องสาย		๔. วงเครื่องดีด</a:t>
            </a:r>
            <a:endParaRPr lang="en-US" sz="4800" b="1" dirty="0">
              <a:solidFill>
                <a:prstClr val="black"/>
              </a:solidFill>
              <a:ea typeface="Gulim" pitchFamily="34" charset="-127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1556792"/>
            <a:ext cx="3905250" cy="2152650"/>
          </a:xfrm>
          <a:prstGeom prst="rect">
            <a:avLst/>
          </a:prstGeom>
        </p:spPr>
      </p:pic>
      <p:sp>
        <p:nvSpPr>
          <p:cNvPr id="7" name="สี่เหลี่ยมมุมมน 6"/>
          <p:cNvSpPr/>
          <p:nvPr/>
        </p:nvSpPr>
        <p:spPr>
          <a:xfrm>
            <a:off x="539553" y="404664"/>
            <a:ext cx="8143932" cy="839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(โจทย์สัมพันธ์)</a:t>
            </a:r>
          </a:p>
        </p:txBody>
      </p:sp>
    </p:spTree>
    <p:extLst>
      <p:ext uri="{BB962C8B-B14F-4D97-AF65-F5344CB8AC3E}">
        <p14:creationId xmlns:p14="http://schemas.microsoft.com/office/powerpoint/2010/main" val="40273695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(โจทย์สัมพันธ์)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29289" y="6056423"/>
            <a:ext cx="3286116" cy="646331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ตอบถูกทั้ง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ข้อ ถึงจะได้คะแนน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ตอบถูกข้อใดข้อหนึ่งไม่ได้คะแนน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53952" y="1802406"/>
            <a:ext cx="864096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b="1" u="sng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โจทย์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รูปสี่เหลี่ยมผืนผ้ารูปหนึ่ง ด้านยาวมีความยาวเป็นสองเท่าของด้านกว้าง โดยพื้นที่ของสี่เหลี่ยมมีค่าเท่า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32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ตารางเซนติเมตร  อยากทราบว่าสี่เหลี่ยมรูปนี้มี่ด้านกว้างยาวเท่าไร จงเลือกสมการที่ใช้หาคำตอบ และคำตอบจากกลุ่มตัวเลือกที่กำหนดให้</a:t>
            </a:r>
          </a:p>
          <a:p>
            <a:endParaRPr lang="en-US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/>
          </p:nvPr>
        </p:nvGraphicFramePr>
        <p:xfrm>
          <a:off x="683568" y="3284984"/>
          <a:ext cx="756084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804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สมการ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คำตอบ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ก.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+ 2X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32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a.      4  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ข.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</a:t>
                      </a:r>
                      <a:r>
                        <a:rPr lang="en-US" b="1" dirty="0" err="1">
                          <a:latin typeface="TH SarabunPSK" pitchFamily="34" charset="-34"/>
                          <a:cs typeface="TH SarabunPSK" pitchFamily="34" charset="-34"/>
                        </a:rPr>
                        <a:t>x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 2X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32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b.   7.8   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ค.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+ 32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2X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c.     16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  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ง.</a:t>
                      </a:r>
                      <a:r>
                        <a:rPr lang="th-TH" b="1" baseline="0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X + 32</a:t>
                      </a:r>
                      <a:r>
                        <a:rPr lang="en-US" b="1" baseline="0" dirty="0">
                          <a:latin typeface="TH SarabunPSK" pitchFamily="34" charset="-34"/>
                          <a:cs typeface="TH SarabunPSK" pitchFamily="34" charset="-34"/>
                        </a:rPr>
                        <a:t> = X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d.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>
                          <a:latin typeface="TH SarabunPSK" pitchFamily="34" charset="-34"/>
                          <a:cs typeface="TH SarabunPSK" pitchFamily="34" charset="-34"/>
                        </a:rPr>
                        <a:t>  18  </a:t>
                      </a:r>
                      <a:r>
                        <a:rPr lang="th-TH" b="1" dirty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95869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(คำตอบสัมพันธ์)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550489"/>
              </p:ext>
            </p:extLst>
          </p:nvPr>
        </p:nvGraphicFramePr>
        <p:xfrm>
          <a:off x="1439083" y="2533345"/>
          <a:ext cx="6408712" cy="2019039"/>
        </p:xfrm>
        <a:graphic>
          <a:graphicData uri="http://schemas.openxmlformats.org/drawingml/2006/table">
            <a:tbl>
              <a:tblPr/>
              <a:tblGrid>
                <a:gridCol w="1668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397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5547"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ภาษาท่า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ลักษณะท่าทางของผู้แสดง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53279">
                <a:tc>
                  <a:txBody>
                    <a:bodyPr/>
                    <a:lstStyle/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ท่ารัก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ท่าโกรธ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ท่าดีใจ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ท่าอาย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A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แบฝ่ามือซ้ายแตะแก้ม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B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ตบมือระดับหน้า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C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มือถูเบาๆที่หลังใบหู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D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แบมือทั้งสองไขว้กันที่หน้าอก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642910" y="1857365"/>
            <a:ext cx="80724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2095500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00   ให้นักเรียนจับคู่ภาษาท่านางนาฏศิลป์ กับ การลักษณะท่าทางของผู้แสดง</a:t>
            </a:r>
            <a:endParaRPr lang="th-TH" sz="44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98810" y="5445226"/>
            <a:ext cx="3143272" cy="1200329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b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</p:spTree>
    <p:extLst>
      <p:ext uri="{BB962C8B-B14F-4D97-AF65-F5344CB8AC3E}">
        <p14:creationId xmlns:p14="http://schemas.microsoft.com/office/powerpoint/2010/main" val="14795580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3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(คำตอบสัมพันธ์)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28596" y="2564906"/>
          <a:ext cx="8501122" cy="2019039"/>
        </p:xfrm>
        <a:graphic>
          <a:graphicData uri="http://schemas.openxmlformats.org/drawingml/2006/table">
            <a:tbl>
              <a:tblPr/>
              <a:tblGrid>
                <a:gridCol w="45034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976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5547"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สูตรคำนวณหาพื้นที่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รูปเรขาคณิต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53279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กว้าง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ยาว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½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ฐาน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สูง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ด้าน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ด้าน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½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ผลบวกของด้านคู่ขนาน</a:t>
                      </a: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สูง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สามเหลี่ยมมุมฉาก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สี่เหลี่ยมจัตุรัส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สี่เหลี่ยมคางหมู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สี่เหลี่ยมผืนผ้า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642910" y="1857365"/>
            <a:ext cx="80724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2095500" algn="l"/>
              </a:tabLs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ข้อสอบ  จงจับคู่สูตรในการคำนวณหาพื้นที่กับรูปเรขาคณิตต่อไปนี้ (จับคู่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คู่)</a:t>
            </a:r>
            <a:endParaRPr lang="th-TH" sz="4400" b="1" dirty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56158" y="5085184"/>
            <a:ext cx="3143272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b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</p:txBody>
      </p:sp>
    </p:spTree>
    <p:extLst>
      <p:ext uri="{BB962C8B-B14F-4D97-AF65-F5344CB8AC3E}">
        <p14:creationId xmlns:p14="http://schemas.microsoft.com/office/powerpoint/2010/main" val="387548999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2" y="617345"/>
            <a:ext cx="9144000" cy="908050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หลักการเขียนข้อสอบแบบเลือกตอบ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8" name="กลุ่ม 37"/>
          <p:cNvGrpSpPr/>
          <p:nvPr/>
        </p:nvGrpSpPr>
        <p:grpSpPr>
          <a:xfrm>
            <a:off x="1000100" y="2582035"/>
            <a:ext cx="7072362" cy="2575157"/>
            <a:chOff x="1643042" y="2000240"/>
            <a:chExt cx="7072362" cy="2575157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1714480" y="2000240"/>
              <a:ext cx="1539204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chemeClr val="tx2"/>
                  </a:solidFill>
                  <a:latin typeface="TH SarabunPSK" pitchFamily="34" charset="-34"/>
                  <a:cs typeface="TH SarabunPSK" pitchFamily="34" charset="-34"/>
                </a:rPr>
                <a:t>ข้อคำถาม </a:t>
              </a: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86446" y="2714620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800" b="1" dirty="0">
                  <a:latin typeface="TH SarabunPSK" pitchFamily="34" charset="-34"/>
                  <a:cs typeface="TH SarabunPSK" pitchFamily="34" charset="-34"/>
                </a:rPr>
                <a:t>มาตรฐานและตัวชี้วัด</a:t>
              </a:r>
            </a:p>
          </p:txBody>
        </p:sp>
        <p:cxnSp>
          <p:nvCxnSpPr>
            <p:cNvPr id="12" name="ลูกศรเชื่อมต่อแบบตรง 11"/>
            <p:cNvCxnSpPr>
              <a:endCxn id="8" idx="1"/>
            </p:cNvCxnSpPr>
            <p:nvPr/>
          </p:nvCxnSpPr>
          <p:spPr>
            <a:xfrm>
              <a:off x="3286116" y="2357430"/>
              <a:ext cx="2500330" cy="92869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สี่เหลี่ยมผืนผ้า 12"/>
            <p:cNvSpPr/>
            <p:nvPr/>
          </p:nvSpPr>
          <p:spPr>
            <a:xfrm>
              <a:off x="4032928" y="2357430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1643042" y="3929066"/>
              <a:ext cx="1571636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chemeClr val="tx2"/>
                  </a:solidFill>
                  <a:latin typeface="TH SarabunPSK" pitchFamily="34" charset="-34"/>
                  <a:cs typeface="TH SarabunPSK" pitchFamily="34" charset="-34"/>
                </a:rPr>
                <a:t>ตัวเลือก </a:t>
              </a:r>
            </a:p>
          </p:txBody>
        </p:sp>
        <p:cxnSp>
          <p:nvCxnSpPr>
            <p:cNvPr id="33" name="ลูกศรเชื่อมต่อแบบตรง 32"/>
            <p:cNvCxnSpPr/>
            <p:nvPr/>
          </p:nvCxnSpPr>
          <p:spPr>
            <a:xfrm flipV="1">
              <a:off x="3184184" y="3429000"/>
              <a:ext cx="2602262" cy="75532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สี่เหลี่ยมผืนผ้า 34"/>
            <p:cNvSpPr/>
            <p:nvPr/>
          </p:nvSpPr>
          <p:spPr>
            <a:xfrm>
              <a:off x="4000496" y="3929066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877318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3476" y="735185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เปรียบเทียบและเรียงลำดับเศษส่วนและทศนิยมไม่เกินสามตำแหน่ง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87136" y="2514603"/>
                <a:ext cx="7450282" cy="35983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3600" b="1" dirty="0">
                    <a:solidFill>
                      <a:srgbClr val="C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คำถาม</a:t>
                </a:r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ข้อใดเรียงลำดับค่าของจำนวนจากมากไปหาน้อย </a:t>
                </a:r>
              </a:p>
              <a:p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ก.   0.82,   </a:t>
                </a:r>
                <a14:m>
                  <m:oMath xmlns:m="http://schemas.openxmlformats.org/officeDocument/2006/math">
                    <m:r>
                      <a:rPr lang="th-TH" sz="3600" b="1" i="0" smtClean="0">
                        <a:latin typeface="Cambria Math" panose="02040503050406030204" pitchFamily="18" charset="0"/>
                        <a:cs typeface="TH SarabunPSK" panose="020B0500040200020003" pitchFamily="34" charset="-34"/>
                      </a:rPr>
                      <m:t> </m:t>
                    </m:r>
                    <m:f>
                      <m:fPr>
                        <m:ctrlP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,    0.4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𝟏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𝟐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</a:t>
                </a:r>
              </a:p>
              <a:p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ข.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,  0.69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𝟐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 ,  0.32</a:t>
                </a:r>
              </a:p>
              <a:p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ค.   0.60,   </a:t>
                </a:r>
                <a14:m>
                  <m:oMath xmlns:m="http://schemas.openxmlformats.org/officeDocument/2006/math">
                    <m:r>
                      <a:rPr lang="th-TH" sz="3600" b="1">
                        <a:latin typeface="Cambria Math" panose="02040503050406030204" pitchFamily="18" charset="0"/>
                        <a:cs typeface="TH SarabunPSK" panose="020B0500040200020003" pitchFamily="34" charset="-34"/>
                      </a:rPr>
                      <m:t> </m:t>
                    </m:r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,    0.79  ,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𝟖</m:t>
                        </m:r>
                      </m:num>
                      <m:den>
                        <m:r>
                          <a:rPr lang="th-TH" sz="3600" b="1" i="1" smtClean="0"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𝟗</m:t>
                        </m:r>
                      </m:den>
                    </m:f>
                  </m:oMath>
                </a14:m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</a:t>
                </a:r>
              </a:p>
              <a:p>
                <a:endParaRPr lang="th-TH" sz="3600" b="1" dirty="0"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7136" y="2514603"/>
                <a:ext cx="7450282" cy="3598357"/>
              </a:xfrm>
              <a:prstGeom prst="rect">
                <a:avLst/>
              </a:prstGeom>
              <a:blipFill rotWithShape="0">
                <a:blip r:embed="rId2"/>
                <a:stretch>
                  <a:fillRect l="-2537" t="-2542" r="-106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4478425" y="1757763"/>
            <a:ext cx="4210754" cy="465892"/>
            <a:chOff x="4478425" y="1757763"/>
            <a:chExt cx="4210754" cy="465892"/>
          </a:xfrm>
        </p:grpSpPr>
        <p:cxnSp>
          <p:nvCxnSpPr>
            <p:cNvPr id="12" name="ตัวเชื่อมต่อตรง 11"/>
            <p:cNvCxnSpPr/>
            <p:nvPr/>
          </p:nvCxnSpPr>
          <p:spPr>
            <a:xfrm>
              <a:off x="4478425" y="1757763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6286500" y="1812403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1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355793" y="1117693"/>
            <a:ext cx="3122632" cy="1174596"/>
            <a:chOff x="1355793" y="1117693"/>
            <a:chExt cx="3122632" cy="1174596"/>
          </a:xfrm>
        </p:grpSpPr>
        <p:sp>
          <p:nvSpPr>
            <p:cNvPr id="2" name="วงรี 1"/>
            <p:cNvSpPr/>
            <p:nvPr/>
          </p:nvSpPr>
          <p:spPr>
            <a:xfrm>
              <a:off x="1355793" y="1117693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82281" y="1117693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766645" y="1881037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63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2995" name="Text Box 3"/>
          <p:cNvSpPr txBox="1">
            <a:spLocks noChangeArrowheads="1"/>
          </p:cNvSpPr>
          <p:nvPr/>
        </p:nvSpPr>
        <p:spPr bwMode="auto">
          <a:xfrm>
            <a:off x="395288" y="357166"/>
            <a:ext cx="8353425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/>
            <a:r>
              <a:rPr lang="th-TH" sz="4400" b="1" dirty="0">
                <a:solidFill>
                  <a:prstClr val="black"/>
                </a:solidFill>
                <a:latin typeface="Cordia New" pitchFamily="34" charset="-34"/>
              </a:rPr>
              <a:t>หลักการสร้างแบบ</a:t>
            </a:r>
            <a:r>
              <a:rPr lang="th-TH" sz="4400" b="1" dirty="0" smtClean="0">
                <a:solidFill>
                  <a:prstClr val="black"/>
                </a:solidFill>
                <a:latin typeface="Cordia New" pitchFamily="34" charset="-34"/>
              </a:rPr>
              <a:t>สอบแบบเลือกตอบ</a:t>
            </a:r>
          </a:p>
          <a:p>
            <a:pPr marL="457200" indent="-457200" algn="ctr"/>
            <a:r>
              <a:rPr lang="th-TH" sz="1200" b="1" dirty="0" smtClean="0">
                <a:solidFill>
                  <a:prstClr val="black"/>
                </a:solidFill>
                <a:latin typeface="Cordia New" pitchFamily="34" charset="-34"/>
              </a:rPr>
              <a:t> </a:t>
            </a:r>
            <a:endParaRPr lang="th-TH" sz="12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4000" b="1" dirty="0">
                <a:solidFill>
                  <a:srgbClr val="000066"/>
                </a:solidFill>
                <a:latin typeface="Cordia New" pitchFamily="34" charset="-34"/>
              </a:rPr>
              <a:t>1.หลักการเขียนตัวคำถาม</a:t>
            </a:r>
            <a:endParaRPr lang="th-TH" sz="4000" dirty="0">
              <a:solidFill>
                <a:srgbClr val="000066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srgbClr val="1F497D">
                    <a:lumMod val="50000"/>
                  </a:srgbClr>
                </a:solidFill>
                <a:latin typeface="Cordia New" pitchFamily="34" charset="-34"/>
              </a:rPr>
              <a:t>  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1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เขียนตัวคำถามหรือตอนนำให้อยู่ในรูปประโยคคำถามที่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สมบูรณ์</a:t>
            </a:r>
            <a:endParaRPr lang="th-TH" sz="2400" b="1" dirty="0">
              <a:solidFill>
                <a:srgbClr val="C00000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(ไม่ดี) 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ชื่อ</a:t>
            </a:r>
            <a:r>
              <a:rPr lang="th-TH" sz="2400" b="1" dirty="0" err="1" smtClean="0">
                <a:solidFill>
                  <a:prstClr val="black"/>
                </a:solidFill>
                <a:latin typeface="Cordia New" pitchFamily="34" charset="-34"/>
              </a:rPr>
              <a:t>เมื่อง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หลวงเดิม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ของประเทศ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 คือ กรุงสุโข</a:t>
            </a:r>
            <a:r>
              <a:rPr lang="en-US" sz="2400" b="1" dirty="0" smtClean="0">
                <a:solidFill>
                  <a:prstClr val="black"/>
                </a:solidFill>
                <a:latin typeface="Cordia New" pitchFamily="34" charset="-34"/>
                <a:cs typeface="Angsana New" pitchFamily="18" charset="-34"/>
              </a:rPr>
              <a:t>___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ก. 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	ข. ลาว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ค. 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พม่า		ง. จีน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(ดีขึ้น) ชื่อเดิมของประเทศ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 มีชื่อว่าอะไร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2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เขียนตัวคำถามให้ชัดเจนและตรงจุดที่จะถาม 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(ไม่ดี) “น้ำดี” เป็นสารที่มีสมบัติเป็นเบสและช่วยให้ไขมันแตกตัวเป็นเม็ดเล็กๆ ซึ่งถูกสร้างโดยอวัยวะใด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ก. ตับ		ข. ตับอ่อน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ค. ลำไส้เล็ก	ง. กระเพาะอาหาร</a:t>
            </a:r>
          </a:p>
        </p:txBody>
      </p:sp>
    </p:spTree>
    <p:extLst>
      <p:ext uri="{BB962C8B-B14F-4D97-AF65-F5344CB8AC3E}">
        <p14:creationId xmlns:p14="http://schemas.microsoft.com/office/powerpoint/2010/main" val="2891097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34E925-A206-4F11-A7CE-11297CE0FD5E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9138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9139" name="Text Box 3"/>
          <p:cNvSpPr txBox="1">
            <a:spLocks noChangeArrowheads="1"/>
          </p:cNvSpPr>
          <p:nvPr/>
        </p:nvSpPr>
        <p:spPr bwMode="auto">
          <a:xfrm>
            <a:off x="395288" y="1700213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/>
            <a:endParaRPr lang="th-TH" sz="2400" b="1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859141" name="Text Box 5"/>
          <p:cNvSpPr txBox="1">
            <a:spLocks noChangeArrowheads="1"/>
          </p:cNvSpPr>
          <p:nvPr/>
        </p:nvSpPr>
        <p:spPr bwMode="auto">
          <a:xfrm>
            <a:off x="468313" y="1071546"/>
            <a:ext cx="8395132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3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ใช้ภาษาให้เหมาะสมกับระดับผู้เรียน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การปรุงอาหารของพืชต้องใช้อะไร (ประถมศึกษา) </a:t>
            </a:r>
            <a:endParaRPr lang="th-TH" b="1" dirty="0" smtClean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องค์ประกอบ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สำคัญในการ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สังเคราะห์ด้วยแสง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ของพืช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คืออะไร (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มัธยมศึกษา) </a:t>
            </a:r>
          </a:p>
          <a:p>
            <a:endParaRPr lang="th-TH" b="1" dirty="0" smtClean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4)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พยายามหลีกเลี่ยงการใช้คำถามปฏิเสธหรือ ปฏิเสธซ้อน ถ้าจำเป็นต้องใช้ควรขีดเส้นใต้หรือพิมพ์ด้วยตัวหนาตรงคำปฏิเสธนั้น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</a:t>
            </a:r>
            <a:b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   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ถ้านักเรียน</a:t>
            </a:r>
            <a:r>
              <a:rPr lang="th-TH" b="1" u="sng" dirty="0" smtClean="0">
                <a:solidFill>
                  <a:prstClr val="black"/>
                </a:solidFill>
                <a:latin typeface="Cordia New" pitchFamily="34" charset="-34"/>
              </a:rPr>
              <a:t>ไม่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ทานเนื้อสัตว์นักเรียนจะ</a:t>
            </a:r>
            <a:r>
              <a:rPr lang="th-TH" b="1" u="sng" dirty="0" smtClean="0">
                <a:solidFill>
                  <a:prstClr val="black"/>
                </a:solidFill>
                <a:latin typeface="Cordia New" pitchFamily="34" charset="-34"/>
              </a:rPr>
              <a:t>ไม่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ได้สารอาหารประเภทใด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คาร์โบไฮเดรต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โปรตีน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ไขมัน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ง. เกลือแร่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663853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FBA70A-B80B-4E89-A864-AF9EA845374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4018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4019" name="Text Box 3"/>
          <p:cNvSpPr txBox="1">
            <a:spLocks noChangeArrowheads="1"/>
          </p:cNvSpPr>
          <p:nvPr/>
        </p:nvSpPr>
        <p:spPr bwMode="auto">
          <a:xfrm>
            <a:off x="611188" y="928671"/>
            <a:ext cx="80645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5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ควรถามในเรื่องที่มีคุณภาพต่อการวัด จึงจะเป็นประโยชน์ต่อการพัฒนาการเรียนการสอน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(ไม่ดี)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ครูผู้สอนวิชาสถิติเพื่อการวิจัย ชื่อว่าอะไร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ดร.ชนาทิป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ดร.ชนาทิพย์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ดร.</a:t>
            </a:r>
            <a:r>
              <a:rPr lang="th-TH" b="1" dirty="0" err="1" smtClean="0">
                <a:solidFill>
                  <a:prstClr val="black"/>
                </a:solidFill>
                <a:latin typeface="Cordia New" pitchFamily="34" charset="-34"/>
              </a:rPr>
              <a:t>ชนาธิป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ชื่ออะไรก็ได้อาจารย์ไม่ถือ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6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ควรถามในหลักวิชานั้นจริงๆ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(ไม่ดี) สิ่งใด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ต่อไปนี้เคยเป็นสิ่ง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ที่มีชีวิต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ไก่แจ้	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เป็ดย่าง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ก้อนหิน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อากาศ 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429418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77CF25-7F26-48B7-A214-4DD1A6F2BD0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811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8115" name="Text Box 3"/>
          <p:cNvSpPr txBox="1">
            <a:spLocks noChangeArrowheads="1"/>
          </p:cNvSpPr>
          <p:nvPr/>
        </p:nvSpPr>
        <p:spPr bwMode="auto">
          <a:xfrm>
            <a:off x="611188" y="857232"/>
            <a:ext cx="784860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7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พยายามหลีกเลี่ยงคำถามที่แนะคำตอบ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 (ไม่ดี)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พลตรีจำลอง ศรีเมือง ประกอบอาชีพใด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ตำรวจ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ข.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ชาวนา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ทหาร		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ครู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8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ไม่ควรถามเรื่องที่ผู้เรียนเคยชินหรือคล่องปากอยู่แล้ว ควรถามให้ผู้เรียนได้ใช้ความคิดหรือพฤติกรรมทางปัญญาขั้นสูง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(ไม่ดี)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พระอาทิตย์ขึ้นทางทิศใด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9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ควรใช้รูปภาพประกอบเป็นตัวสถานการณ์หรือคำถาม หรือตัวเลือกจะทำให้ข้อสอบน่าสนใจยิ่งขึ้น โดยเฉพาะสำหรับเด็กประถมศึกษา หรือมัธยมศึกษาตอนต้น </a:t>
            </a:r>
          </a:p>
        </p:txBody>
      </p:sp>
    </p:spTree>
    <p:extLst>
      <p:ext uri="{BB962C8B-B14F-4D97-AF65-F5344CB8AC3E}">
        <p14:creationId xmlns:p14="http://schemas.microsoft.com/office/powerpoint/2010/main" val="19746811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C8EFBB-5001-4A73-98E8-191C1FF98E5A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61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7090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7091" name="Text Box 3"/>
          <p:cNvSpPr txBox="1">
            <a:spLocks noChangeArrowheads="1"/>
          </p:cNvSpPr>
          <p:nvPr/>
        </p:nvSpPr>
        <p:spPr bwMode="auto">
          <a:xfrm>
            <a:off x="539750" y="714357"/>
            <a:ext cx="7993063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000066"/>
                </a:solidFill>
                <a:latin typeface="Cordia New" pitchFamily="34" charset="-34"/>
              </a:rPr>
              <a:t>2. หลักการเขียน</a:t>
            </a:r>
            <a:r>
              <a:rPr lang="th-TH" sz="4000" b="1" dirty="0" smtClean="0">
                <a:solidFill>
                  <a:srgbClr val="000066"/>
                </a:solidFill>
                <a:latin typeface="Cordia New" pitchFamily="34" charset="-34"/>
              </a:rPr>
              <a:t>ตัวเลือก</a:t>
            </a:r>
          </a:p>
          <a:p>
            <a:endParaRPr lang="th-TH" b="1" dirty="0">
              <a:solidFill>
                <a:srgbClr val="000066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1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เขียนตัวเลือกให้เป็นเรื่องราว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เดียวกัน เอกพันธ์กัน หรือ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ประเภทเดียวกัน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/>
            </a:r>
            <a:b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  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(ไม่ดี) ควรใช้สิ่งใด ขุดดิน ถากหญ้า ขุดแปลงปลูก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 	ก. จอบ		ข. คน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พลั่ว		ง. ช้อนปลูก	</a:t>
            </a: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2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เขียนตัวเลือกให้มีทิศทางเดียวกัน เพื่อความสะดวกและง่ายต่อการพิจารณาของผู้สอบ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(ไม่ดี) ควรเก็บผักสวนครัวในช่วงเวลาใด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 	ก. เวลาเย็น	ข. เวลาเช้า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 ค. เวลาบ่าย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เวลาสาย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792677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53EA76-9665-428D-B47C-F96AF09A8745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62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323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3235" name="Text Box 3"/>
          <p:cNvSpPr txBox="1">
            <a:spLocks noChangeArrowheads="1"/>
          </p:cNvSpPr>
          <p:nvPr/>
        </p:nvSpPr>
        <p:spPr bwMode="auto">
          <a:xfrm>
            <a:off x="395288" y="1000109"/>
            <a:ext cx="806608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3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ในแต่ละข้อต้องมีคำตอบที่ถูกต้องเพียงคำตอบ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เดียว ยกเว้นแบบเลือกตอบหลายคำตอบ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 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(ไม่ดี) พื้นที่ของรูปสี่เหลี่ยมผืนผ้าจะหาได้อย่างไร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กว้าง × ยาว 		ข. สูง × ฐาน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กว้าง × ฐาน		ง. สูง + ฐาน	จ. กว้าง + ฐาน</a:t>
            </a:r>
          </a:p>
          <a:p>
            <a:r>
              <a:rPr lang="en-US" sz="32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4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เขียนตัวถูก – ตัวลวงให้ถูกหรือผิดตามหลักวิชา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 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(ไม่ดี) กล้องที่ใช้ส่องดูของเล็กให้มีขนาดใหญ่ขึ้นเรียกว่าอะไร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กล้องโทรทัศน์		ข. กล้องปริทัศน์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กล้องจุลทรรศน์	ง. กล้อง</a:t>
            </a:r>
            <a:r>
              <a:rPr lang="th-TH" b="1" dirty="0" err="1">
                <a:solidFill>
                  <a:prstClr val="black"/>
                </a:solidFill>
                <a:latin typeface="Cordia New" pitchFamily="34" charset="-34"/>
              </a:rPr>
              <a:t>ชีว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ทัศน์	   จ. กล้องมโนทัศน์</a:t>
            </a:r>
          </a:p>
        </p:txBody>
      </p:sp>
    </p:spTree>
    <p:extLst>
      <p:ext uri="{BB962C8B-B14F-4D97-AF65-F5344CB8AC3E}">
        <p14:creationId xmlns:p14="http://schemas.microsoft.com/office/powerpoint/2010/main" val="40479275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EDC084-A360-412F-BE98-FCBB0EB38E84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63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2210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2211" name="Text Box 3"/>
          <p:cNvSpPr txBox="1">
            <a:spLocks noChangeArrowheads="1"/>
          </p:cNvSpPr>
          <p:nvPr/>
        </p:nvSpPr>
        <p:spPr bwMode="auto">
          <a:xfrm>
            <a:off x="395288" y="1000109"/>
            <a:ext cx="853443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5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เขียนตัวเลือกให้เป็นอิสระจากกัน โดยไม่ให้ตัวเลือกเป็นตัวเดียวกันมีความหมายสืบเนื่องสัมพันธ์กัน หรือครอบคลุมตัวเลือกอื่นๆ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(ไม่ดี) ใน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ปี พ.ศ. 2545 ประเทศไทยมีพลเมืองประมาณเท่าใด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45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ข. 50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55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ง. 60 ล้าน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</a:p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6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ควรเรียงลำดับตัวเลือกที่เป็นตัวเลข โดยอาจจะเรียงจากมากไปหาน้อยหรือจากน้อยไปหามากก็ได้ เพื่อให้ผู้สอบหาคำตอบได้ง่ายขึ้น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การเตรียมแปลงปลูก ควรขุดดินตากไว้ประมาณกี่วัน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ก. 3 วัน		ข. 4 วัน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ค. 5 วัน		ง. 6 วัน		จ. 7 วัน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102530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1187" name="Text Box 3"/>
          <p:cNvSpPr txBox="1">
            <a:spLocks noChangeArrowheads="1"/>
          </p:cNvSpPr>
          <p:nvPr/>
        </p:nvSpPr>
        <p:spPr bwMode="auto">
          <a:xfrm>
            <a:off x="468313" y="1000108"/>
            <a:ext cx="813593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7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พยายามใช้ตัวเลือกสั้น ๆ โดยตัดคำซ้ำออกหรือนำคำซ้ำไปไว้ในตัวคำถาม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(ไม่ดี) เต่าเป็นสัตว์ประเภทใด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    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ก.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สัตว์มีกระดูกสันหลังพวกเดียวกับงู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ข.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สัตว์มีกระดูกสันหลังพวกเดียวกับกบ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ค.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สัตว์มีกระดูกสันหลังพวกเดียวกับหนู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ง.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สัตว์มีกระดูกสันหลังพวกเดียวกับเม่น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     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(ดี)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เต่าเป็นสัตว์ประเภทเดียวกับสัตว์ชนิดใด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ก.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งู		ข. กบ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          ค.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หนู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ง.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เม่น		</a:t>
            </a:r>
          </a:p>
        </p:txBody>
      </p:sp>
    </p:spTree>
    <p:extLst>
      <p:ext uri="{BB962C8B-B14F-4D97-AF65-F5344CB8AC3E}">
        <p14:creationId xmlns:p14="http://schemas.microsoft.com/office/powerpoint/2010/main" val="37114768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B40AE7-B371-4437-9903-4310BA0A1BB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65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0162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0163" name="Text Box 3"/>
          <p:cNvSpPr txBox="1">
            <a:spLocks noChangeArrowheads="1"/>
          </p:cNvSpPr>
          <p:nvPr/>
        </p:nvSpPr>
        <p:spPr bwMode="auto">
          <a:xfrm>
            <a:off x="323850" y="1000108"/>
            <a:ext cx="835183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8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ควรกระจายตำแหน่งตัวถูกในตัวเลือกทุกตัวให้เท่า ๆ กันในลักษณะสุ่ม (Randomly) ไม่ให้เป็นระบบที่ผู้สอบจะจับแนวทางได้เพื่อป้องกันการเดาคำตอบ</a:t>
            </a:r>
          </a:p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9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คำตอบที่ถูกและคำตอบที่ผิดต้องไม่แตกต่างกันชัดเจนจนเกินไป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(ไม่ดี) ข้อใดไม่เข้าพวก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ก. ช้าง		ข. ม้า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วัว		ง. ควาย		จ. มะเขือ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(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ดี)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ข้อใดไม่เข้าพวก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ก. ช้าง		ข. ม้า</a:t>
            </a:r>
          </a:p>
          <a:p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	ค. วัว		ง. ควาย		จ. เสือ</a:t>
            </a:r>
          </a:p>
        </p:txBody>
      </p:sp>
    </p:spTree>
    <p:extLst>
      <p:ext uri="{BB962C8B-B14F-4D97-AF65-F5344CB8AC3E}">
        <p14:creationId xmlns:p14="http://schemas.microsoft.com/office/powerpoint/2010/main" val="1211241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1187" name="Text Box 3"/>
          <p:cNvSpPr txBox="1">
            <a:spLocks noChangeArrowheads="1"/>
          </p:cNvSpPr>
          <p:nvPr/>
        </p:nvSpPr>
        <p:spPr bwMode="auto">
          <a:xfrm>
            <a:off x="468313" y="1000108"/>
            <a:ext cx="8135937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10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การเรียงลำดับของตัวเลือกควรเรียงลำดับตามความสั้นยาวของตัวเลือก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(ดี)</a:t>
            </a:r>
            <a:r>
              <a:rPr lang="th-TH" b="1" dirty="0" smtClean="0">
                <a:solidFill>
                  <a:srgbClr val="FF0000"/>
                </a:solidFill>
                <a:latin typeface="Cordia New" pitchFamily="34" charset="-34"/>
              </a:rPr>
              <a:t> โจทย์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จากผลการ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ทดลองนี้สรุปได้ตามข้อใด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ก. พืช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ทุกชนิดดูดน้ำได้ใกล้เคียงกัน     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ข. เวลา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ต่างกัน พืชสามารถดูดน้ำได้ต่างกัน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ค. พืช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ต่างชนิดกันมีความสามารถในการดูดน้ำ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ต่างกัน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ง. พืชที่มีขนาด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ต่างกันมีความสามารถในการดูดน้ำ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ต่างกัน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01554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มุมมน 10"/>
          <p:cNvSpPr/>
          <p:nvPr/>
        </p:nvSpPr>
        <p:spPr>
          <a:xfrm>
            <a:off x="285720" y="500044"/>
            <a:ext cx="8572560" cy="9286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รูปแบบข้อสอบแบบเขียนตอบในชั้นเรียน</a:t>
            </a:r>
          </a:p>
        </p:txBody>
      </p:sp>
      <p:graphicFrame>
        <p:nvGraphicFramePr>
          <p:cNvPr id="9" name="ไดอะแกรม 8"/>
          <p:cNvGraphicFramePr/>
          <p:nvPr>
            <p:extLst/>
          </p:nvPr>
        </p:nvGraphicFramePr>
        <p:xfrm>
          <a:off x="357158" y="1643050"/>
          <a:ext cx="842968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9836732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95537" y="481015"/>
            <a:ext cx="8319839" cy="15001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en-US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แบบจำกัดคำตอบหรือตอบสั้น</a:t>
            </a:r>
            <a:endParaRPr lang="en-US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(Restricted Response or Shot Essay Item: RR) </a:t>
            </a:r>
          </a:p>
          <a:p>
            <a:pPr algn="ctr">
              <a:spcBef>
                <a:spcPct val="20000"/>
              </a:spcBef>
              <a:defRPr/>
            </a:pPr>
            <a:endParaRPr lang="th-TH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323" name="ชื่อเรื่องรอง 2"/>
          <p:cNvSpPr txBox="1">
            <a:spLocks/>
          </p:cNvSpPr>
          <p:nvPr/>
        </p:nvSpPr>
        <p:spPr bwMode="auto">
          <a:xfrm>
            <a:off x="827584" y="2500313"/>
            <a:ext cx="7560840" cy="30146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th-TH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    เป็นลักษณะข้อสอบที่ให้คิดและเขียนคำตอบภายใต้เงื่อนไขที่กำหนด และมีแนวของคำตอบที่ชัดเจน</a:t>
            </a:r>
          </a:p>
          <a:p>
            <a:pPr algn="ctr" eaLnBrk="1" hangingPunct="1">
              <a:defRPr/>
            </a:pPr>
            <a:r>
              <a:rPr lang="th-TH" sz="44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(ออกยาก แต่ตรวจง่าย)</a:t>
            </a: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endParaRPr lang="th-TH" sz="4400" b="1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098817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2"/>
          <p:cNvSpPr txBox="1">
            <a:spLocks noChangeArrowheads="1"/>
          </p:cNvSpPr>
          <p:nvPr/>
        </p:nvSpPr>
        <p:spPr bwMode="auto">
          <a:xfrm>
            <a:off x="3131840" y="620690"/>
            <a:ext cx="583264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6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ปัจจัยใดบ้างที่ทำให้ภาพมีลักษณะเป็น 3 มิติ </a:t>
            </a:r>
            <a:r>
              <a:rPr lang="en-US" sz="36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……………………………………………………………………………………………......................................</a:t>
            </a:r>
          </a:p>
          <a:p>
            <a:pPr>
              <a:defRPr/>
            </a:pPr>
            <a:r>
              <a:rPr lang="th-TH" sz="36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แนวคำตอบ</a:t>
            </a: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r>
              <a:rPr lang="en-US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น้ำหนักสี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2. ระยะของภาพ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3. แสงเงาในภาพ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defRPr/>
            </a:pPr>
            <a:endParaRPr lang="th-TH" sz="3600" b="1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304800" y="3920020"/>
            <a:ext cx="8053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600" b="1" dirty="0">
                <a:solidFill>
                  <a:prstClr val="white">
                    <a:lumMod val="60000"/>
                    <a:lumOff val="40000"/>
                  </a:prstClr>
                </a:solidFill>
                <a:latin typeface="KodchiangUPC" pitchFamily="18" charset="-34"/>
                <a:cs typeface="Cordia New" panose="020B0304020202020204" pitchFamily="34" charset="-34"/>
              </a:rPr>
              <a:t>2.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1" y="332656"/>
            <a:ext cx="2633713" cy="378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77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549897" y="4994581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โจทย์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จากภาพชุมชนหนู งู และต้นข้าว จะเกิดอะไรขึ้นกับชุมชนนี้</a:t>
            </a:r>
            <a:b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ถ้างูถูกคนฆ่าจนหมดไป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24" y="505658"/>
            <a:ext cx="7813279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5580113" y="6177248"/>
            <a:ext cx="2807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ที่มา: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ข้อสอบโครงการ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PISA</a:t>
            </a: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68629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12"/>
          <p:cNvSpPr txBox="1">
            <a:spLocks noChangeArrowheads="1"/>
          </p:cNvSpPr>
          <p:nvPr/>
        </p:nvSpPr>
        <p:spPr bwMode="auto">
          <a:xfrm>
            <a:off x="143892" y="4725146"/>
            <a:ext cx="89646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131763" y="752477"/>
            <a:ext cx="94805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Aft>
                <a:spcPct val="0"/>
              </a:spcAft>
              <a:defRPr/>
            </a:pP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ข้อที่ </a:t>
            </a:r>
            <a:r>
              <a:rPr lang="en-US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2: </a:t>
            </a: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0" y="470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42"/>
          <p:cNvSpPr>
            <a:spLocks noChangeArrowheads="1"/>
          </p:cNvSpPr>
          <p:nvPr/>
        </p:nvSpPr>
        <p:spPr bwMode="auto">
          <a:xfrm>
            <a:off x="135212" y="1363417"/>
            <a:ext cx="87572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   บริเวณบ้านหลังหนึ่งเป็นดังภาพ </a:t>
            </a:r>
          </a:p>
        </p:txBody>
      </p:sp>
      <p:sp>
        <p:nvSpPr>
          <p:cNvPr id="64" name="Rectangle 48"/>
          <p:cNvSpPr>
            <a:spLocks noChangeArrowheads="1"/>
          </p:cNvSpPr>
          <p:nvPr/>
        </p:nvSpPr>
        <p:spPr bwMode="auto">
          <a:xfrm>
            <a:off x="179512" y="5225405"/>
            <a:ext cx="8712968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จากภาพ ถ้าต้องการปลูกพืชที่ต้องการแสงแดดมากในตอนเช้า จะต้องเลือกปลูกบริเวณหมายเลขใด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</a:endParaRPr>
          </a:p>
        </p:txBody>
      </p:sp>
      <p:grpSp>
        <p:nvGrpSpPr>
          <p:cNvPr id="39" name="กลุ่ม 38"/>
          <p:cNvGrpSpPr/>
          <p:nvPr/>
        </p:nvGrpSpPr>
        <p:grpSpPr>
          <a:xfrm>
            <a:off x="1771148" y="2132856"/>
            <a:ext cx="5609165" cy="2573040"/>
            <a:chOff x="-100540" y="2348880"/>
            <a:chExt cx="5609165" cy="2573040"/>
          </a:xfrm>
        </p:grpSpPr>
        <p:pic>
          <p:nvPicPr>
            <p:cNvPr id="40" name="รูปภาพ 3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88" y="2385376"/>
              <a:ext cx="5239742" cy="1980300"/>
            </a:xfrm>
            <a:prstGeom prst="rect">
              <a:avLst/>
            </a:prstGeom>
          </p:spPr>
        </p:pic>
        <p:sp>
          <p:nvSpPr>
            <p:cNvPr id="41" name="Text Box 5"/>
            <p:cNvSpPr txBox="1">
              <a:spLocks noChangeArrowheads="1"/>
            </p:cNvSpPr>
            <p:nvPr/>
          </p:nvSpPr>
          <p:spPr bwMode="auto">
            <a:xfrm>
              <a:off x="2070100" y="3085480"/>
              <a:ext cx="685800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บ้าน</a:t>
              </a:r>
            </a:p>
          </p:txBody>
        </p:sp>
        <p:sp>
          <p:nvSpPr>
            <p:cNvPr id="42" name="Text Box 6"/>
            <p:cNvSpPr txBox="1">
              <a:spLocks noChangeArrowheads="1"/>
            </p:cNvSpPr>
            <p:nvPr/>
          </p:nvSpPr>
          <p:spPr bwMode="auto">
            <a:xfrm>
              <a:off x="3984625" y="23488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เหนือ</a:t>
              </a:r>
            </a:p>
          </p:txBody>
        </p:sp>
        <p:sp>
          <p:nvSpPr>
            <p:cNvPr id="43" name="Text Box 7"/>
            <p:cNvSpPr txBox="1">
              <a:spLocks noChangeArrowheads="1"/>
            </p:cNvSpPr>
            <p:nvPr/>
          </p:nvSpPr>
          <p:spPr bwMode="auto">
            <a:xfrm>
              <a:off x="4610100" y="2740993"/>
              <a:ext cx="8985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ตะวันออก</a:t>
              </a:r>
            </a:p>
          </p:txBody>
        </p:sp>
        <p:sp>
          <p:nvSpPr>
            <p:cNvPr id="44" name="Text Box 8"/>
            <p:cNvSpPr txBox="1">
              <a:spLocks noChangeArrowheads="1"/>
            </p:cNvSpPr>
            <p:nvPr/>
          </p:nvSpPr>
          <p:spPr bwMode="auto">
            <a:xfrm>
              <a:off x="3276600" y="2740993"/>
              <a:ext cx="8509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ตะวันตก</a:t>
              </a:r>
            </a:p>
          </p:txBody>
        </p:sp>
        <p:sp>
          <p:nvSpPr>
            <p:cNvPr id="45" name="Text Box 9"/>
            <p:cNvSpPr txBox="1">
              <a:spLocks noChangeArrowheads="1"/>
            </p:cNvSpPr>
            <p:nvPr/>
          </p:nvSpPr>
          <p:spPr bwMode="auto">
            <a:xfrm>
              <a:off x="3987800" y="3179143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ใต้</a:t>
              </a:r>
            </a:p>
          </p:txBody>
        </p:sp>
        <p:sp>
          <p:nvSpPr>
            <p:cNvPr id="46" name="Line 10"/>
            <p:cNvSpPr>
              <a:spLocks noChangeShapeType="1"/>
            </p:cNvSpPr>
            <p:nvPr/>
          </p:nvSpPr>
          <p:spPr bwMode="auto">
            <a:xfrm>
              <a:off x="584200" y="4099893"/>
              <a:ext cx="638175" cy="904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Freeform 11"/>
            <p:cNvSpPr>
              <a:spLocks/>
            </p:cNvSpPr>
            <p:nvPr/>
          </p:nvSpPr>
          <p:spPr bwMode="auto">
            <a:xfrm>
              <a:off x="879475" y="3964955"/>
              <a:ext cx="342900" cy="225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" y="555"/>
                </a:cxn>
              </a:cxnLst>
              <a:rect l="0" t="0" r="r" b="b"/>
              <a:pathLst>
                <a:path w="270" h="555">
                  <a:moveTo>
                    <a:pt x="0" y="0"/>
                  </a:moveTo>
                  <a:lnTo>
                    <a:pt x="270" y="55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8" name="Text Box 12"/>
            <p:cNvSpPr txBox="1">
              <a:spLocks noChangeArrowheads="1"/>
            </p:cNvSpPr>
            <p:nvPr/>
          </p:nvSpPr>
          <p:spPr bwMode="auto">
            <a:xfrm>
              <a:off x="1171575" y="3903043"/>
              <a:ext cx="16256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ต้นมะม่วง</a:t>
              </a:r>
            </a:p>
          </p:txBody>
        </p:sp>
        <p:sp>
          <p:nvSpPr>
            <p:cNvPr id="49" name="Text Box 13"/>
            <p:cNvSpPr txBox="1">
              <a:spLocks noChangeArrowheads="1"/>
            </p:cNvSpPr>
            <p:nvPr/>
          </p:nvSpPr>
          <p:spPr bwMode="auto">
            <a:xfrm>
              <a:off x="-100540" y="2950483"/>
              <a:ext cx="1036638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1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Line 14"/>
            <p:cNvSpPr>
              <a:spLocks noChangeShapeType="1"/>
            </p:cNvSpPr>
            <p:nvPr/>
          </p:nvSpPr>
          <p:spPr bwMode="auto">
            <a:xfrm flipH="1">
              <a:off x="433741" y="3310552"/>
              <a:ext cx="0" cy="3238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1" name="Text Box 15"/>
            <p:cNvSpPr txBox="1">
              <a:spLocks noChangeArrowheads="1"/>
            </p:cNvSpPr>
            <p:nvPr/>
          </p:nvSpPr>
          <p:spPr bwMode="auto">
            <a:xfrm>
              <a:off x="2870787" y="30981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3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2" name="Text Box 16"/>
            <p:cNvSpPr txBox="1">
              <a:spLocks noChangeArrowheads="1"/>
            </p:cNvSpPr>
            <p:nvPr/>
          </p:nvSpPr>
          <p:spPr bwMode="auto">
            <a:xfrm>
              <a:off x="1270880" y="3095652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4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Text Box 17"/>
            <p:cNvSpPr txBox="1">
              <a:spLocks noChangeArrowheads="1"/>
            </p:cNvSpPr>
            <p:nvPr/>
          </p:nvSpPr>
          <p:spPr bwMode="auto">
            <a:xfrm>
              <a:off x="4055829" y="3787155"/>
              <a:ext cx="814388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สระน้ำ</a:t>
              </a:r>
              <a:endParaRPr lang="th-TH" sz="40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Text Box 18"/>
            <p:cNvSpPr txBox="1">
              <a:spLocks noChangeArrowheads="1"/>
            </p:cNvSpPr>
            <p:nvPr/>
          </p:nvSpPr>
          <p:spPr bwMode="auto">
            <a:xfrm>
              <a:off x="3149600" y="3707780"/>
              <a:ext cx="57150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" pitchFamily="2" charset="2"/>
                </a:rPr>
                <a:t>  2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Line 19"/>
            <p:cNvSpPr>
              <a:spLocks noChangeShapeType="1"/>
            </p:cNvSpPr>
            <p:nvPr/>
          </p:nvSpPr>
          <p:spPr bwMode="auto">
            <a:xfrm>
              <a:off x="3556000" y="3985593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Text Box 20"/>
            <p:cNvSpPr txBox="1">
              <a:spLocks noChangeArrowheads="1"/>
            </p:cNvSpPr>
            <p:nvPr/>
          </p:nvSpPr>
          <p:spPr bwMode="auto">
            <a:xfrm>
              <a:off x="1530350" y="4460255"/>
              <a:ext cx="2739853" cy="4616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ภาพแสดงบริเวณสวนรอบบ้าน</a:t>
              </a:r>
            </a:p>
          </p:txBody>
        </p:sp>
        <p:sp>
          <p:nvSpPr>
            <p:cNvPr id="57" name="ลูกศรสี่ทิศ 56"/>
            <p:cNvSpPr/>
            <p:nvPr/>
          </p:nvSpPr>
          <p:spPr bwMode="auto">
            <a:xfrm>
              <a:off x="4012185" y="2577195"/>
              <a:ext cx="651184" cy="657081"/>
            </a:xfrm>
            <a:prstGeom prst="quadArrow">
              <a:avLst>
                <a:gd name="adj1" fmla="val 9467"/>
                <a:gd name="adj2" fmla="val 12429"/>
                <a:gd name="adj3" fmla="val 18946"/>
              </a:avLst>
            </a:prstGeom>
            <a:noFill/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 fontAlgn="base">
                <a:lnSpc>
                  <a:spcPts val="2500"/>
                </a:lnSpc>
                <a:spcBef>
                  <a:spcPct val="0"/>
                </a:spcBef>
                <a:spcAft>
                  <a:spcPct val="0"/>
                </a:spcAft>
              </a:pPr>
              <a:endPara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29639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12"/>
          <p:cNvSpPr txBox="1">
            <a:spLocks noChangeArrowheads="1"/>
          </p:cNvSpPr>
          <p:nvPr/>
        </p:nvSpPr>
        <p:spPr bwMode="auto">
          <a:xfrm>
            <a:off x="179388" y="5016972"/>
            <a:ext cx="89646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131763" y="365201"/>
            <a:ext cx="94805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Aft>
                <a:spcPct val="0"/>
              </a:spcAft>
              <a:defRPr/>
            </a:pP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ข้อที่ </a:t>
            </a:r>
            <a:r>
              <a:rPr lang="en-US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2: </a:t>
            </a: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0" y="470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21"/>
          <p:cNvGrpSpPr>
            <a:grpSpLocks/>
          </p:cNvGrpSpPr>
          <p:nvPr/>
        </p:nvGrpSpPr>
        <p:grpSpPr bwMode="auto">
          <a:xfrm>
            <a:off x="5722935" y="2389435"/>
            <a:ext cx="3257548" cy="2511424"/>
            <a:chOff x="3605" y="960"/>
            <a:chExt cx="2052" cy="1582"/>
          </a:xfrm>
        </p:grpSpPr>
        <p:sp>
          <p:nvSpPr>
            <p:cNvPr id="41" name="Rectangle 22"/>
            <p:cNvSpPr>
              <a:spLocks noChangeArrowheads="1"/>
            </p:cNvSpPr>
            <p:nvPr/>
          </p:nvSpPr>
          <p:spPr bwMode="auto">
            <a:xfrm>
              <a:off x="4410" y="1956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แสงแดดจัดในตอนบ่าย</a:t>
              </a: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3616" y="1956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 err="1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เฟี่อง</a:t>
              </a: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ฟ้า</a:t>
              </a:r>
            </a:p>
          </p:txBody>
        </p:sp>
        <p:sp>
          <p:nvSpPr>
            <p:cNvPr id="43" name="Rectangle 24"/>
            <p:cNvSpPr>
              <a:spLocks noChangeArrowheads="1"/>
            </p:cNvSpPr>
            <p:nvPr/>
          </p:nvSpPr>
          <p:spPr bwMode="auto">
            <a:xfrm>
              <a:off x="4410" y="1707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แสงแดดรำไรตลอดวัน</a:t>
              </a:r>
            </a:p>
          </p:txBody>
        </p:sp>
        <p:sp>
          <p:nvSpPr>
            <p:cNvPr id="44" name="Rectangle 25"/>
            <p:cNvSpPr>
              <a:spLocks noChangeArrowheads="1"/>
            </p:cNvSpPr>
            <p:nvPr/>
          </p:nvSpPr>
          <p:spPr bwMode="auto">
            <a:xfrm>
              <a:off x="3616" y="1707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เฟิร์น</a:t>
              </a:r>
            </a:p>
          </p:txBody>
        </p:sp>
        <p:sp>
          <p:nvSpPr>
            <p:cNvPr id="45" name="Rectangle 26"/>
            <p:cNvSpPr>
              <a:spLocks noChangeArrowheads="1"/>
            </p:cNvSpPr>
            <p:nvPr/>
          </p:nvSpPr>
          <p:spPr bwMode="auto">
            <a:xfrm>
              <a:off x="4410" y="1458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แสงแดดจัดในตอนเช้า</a:t>
              </a:r>
            </a:p>
          </p:txBody>
        </p:sp>
        <p:sp>
          <p:nvSpPr>
            <p:cNvPr id="46" name="Rectangle 27"/>
            <p:cNvSpPr>
              <a:spLocks noChangeArrowheads="1"/>
            </p:cNvSpPr>
            <p:nvPr/>
          </p:nvSpPr>
          <p:spPr bwMode="auto">
            <a:xfrm>
              <a:off x="3616" y="1458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เข็ม</a:t>
              </a:r>
            </a:p>
          </p:txBody>
        </p:sp>
        <p:sp>
          <p:nvSpPr>
            <p:cNvPr id="47" name="Rectangle 28"/>
            <p:cNvSpPr>
              <a:spLocks noChangeArrowheads="1"/>
            </p:cNvSpPr>
            <p:nvPr/>
          </p:nvSpPr>
          <p:spPr bwMode="auto">
            <a:xfrm>
              <a:off x="4410" y="1209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แสงแดดจัดตลอดวัน</a:t>
              </a:r>
            </a:p>
          </p:txBody>
        </p:sp>
        <p:sp>
          <p:nvSpPr>
            <p:cNvPr id="48" name="Rectangle 29"/>
            <p:cNvSpPr>
              <a:spLocks noChangeArrowheads="1"/>
            </p:cNvSpPr>
            <p:nvPr/>
          </p:nvSpPr>
          <p:spPr bwMode="auto">
            <a:xfrm>
              <a:off x="3616" y="1209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กุหลาบ</a:t>
              </a:r>
            </a:p>
          </p:txBody>
        </p:sp>
        <p:sp>
          <p:nvSpPr>
            <p:cNvPr id="49" name="Rectangle 30"/>
            <p:cNvSpPr>
              <a:spLocks noChangeArrowheads="1"/>
            </p:cNvSpPr>
            <p:nvPr/>
          </p:nvSpPr>
          <p:spPr bwMode="auto">
            <a:xfrm>
              <a:off x="4410" y="960"/>
              <a:ext cx="1192" cy="2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ปริมาณแสงที่พืชต้องการ</a:t>
              </a:r>
            </a:p>
          </p:txBody>
        </p:sp>
        <p:sp>
          <p:nvSpPr>
            <p:cNvPr id="50" name="Rectangle 31"/>
            <p:cNvSpPr>
              <a:spLocks noChangeArrowheads="1"/>
            </p:cNvSpPr>
            <p:nvPr/>
          </p:nvSpPr>
          <p:spPr bwMode="auto">
            <a:xfrm>
              <a:off x="3616" y="960"/>
              <a:ext cx="794" cy="2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ชนิดของพืช</a:t>
              </a:r>
            </a:p>
          </p:txBody>
        </p:sp>
        <p:sp>
          <p:nvSpPr>
            <p:cNvPr id="51" name="Line 32"/>
            <p:cNvSpPr>
              <a:spLocks noChangeShapeType="1"/>
            </p:cNvSpPr>
            <p:nvPr/>
          </p:nvSpPr>
          <p:spPr bwMode="auto">
            <a:xfrm>
              <a:off x="3616" y="960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2" name="Line 33"/>
            <p:cNvSpPr>
              <a:spLocks noChangeShapeType="1"/>
            </p:cNvSpPr>
            <p:nvPr/>
          </p:nvSpPr>
          <p:spPr bwMode="auto">
            <a:xfrm>
              <a:off x="3616" y="2205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Line 34"/>
            <p:cNvSpPr>
              <a:spLocks noChangeShapeType="1"/>
            </p:cNvSpPr>
            <p:nvPr/>
          </p:nvSpPr>
          <p:spPr bwMode="auto">
            <a:xfrm>
              <a:off x="3616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Line 35"/>
            <p:cNvSpPr>
              <a:spLocks noChangeShapeType="1"/>
            </p:cNvSpPr>
            <p:nvPr/>
          </p:nvSpPr>
          <p:spPr bwMode="auto">
            <a:xfrm>
              <a:off x="5602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Line 36"/>
            <p:cNvSpPr>
              <a:spLocks noChangeShapeType="1"/>
            </p:cNvSpPr>
            <p:nvPr/>
          </p:nvSpPr>
          <p:spPr bwMode="auto">
            <a:xfrm>
              <a:off x="3616" y="1209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Line 37"/>
            <p:cNvSpPr>
              <a:spLocks noChangeShapeType="1"/>
            </p:cNvSpPr>
            <p:nvPr/>
          </p:nvSpPr>
          <p:spPr bwMode="auto">
            <a:xfrm>
              <a:off x="4410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7" name="Line 38"/>
            <p:cNvSpPr>
              <a:spLocks noChangeShapeType="1"/>
            </p:cNvSpPr>
            <p:nvPr/>
          </p:nvSpPr>
          <p:spPr bwMode="auto">
            <a:xfrm>
              <a:off x="3616" y="1458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8" name="Line 39"/>
            <p:cNvSpPr>
              <a:spLocks noChangeShapeType="1"/>
            </p:cNvSpPr>
            <p:nvPr/>
          </p:nvSpPr>
          <p:spPr bwMode="auto">
            <a:xfrm>
              <a:off x="3616" y="1707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9" name="Line 40"/>
            <p:cNvSpPr>
              <a:spLocks noChangeShapeType="1"/>
            </p:cNvSpPr>
            <p:nvPr/>
          </p:nvSpPr>
          <p:spPr bwMode="auto">
            <a:xfrm>
              <a:off x="3616" y="1956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0" name="Text Box 41"/>
            <p:cNvSpPr txBox="1">
              <a:spLocks noChangeArrowheads="1"/>
            </p:cNvSpPr>
            <p:nvPr/>
          </p:nvSpPr>
          <p:spPr bwMode="auto">
            <a:xfrm>
              <a:off x="3605" y="2251"/>
              <a:ext cx="205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ตารางแสดงปริมาณแสงที่พืชต้องการ</a:t>
              </a:r>
            </a:p>
          </p:txBody>
        </p:sp>
      </p:grpSp>
      <p:sp>
        <p:nvSpPr>
          <p:cNvPr id="61" name="Rectangle 42"/>
          <p:cNvSpPr>
            <a:spLocks noChangeArrowheads="1"/>
          </p:cNvSpPr>
          <p:nvPr/>
        </p:nvSpPr>
        <p:spPr bwMode="auto">
          <a:xfrm>
            <a:off x="179512" y="980728"/>
            <a:ext cx="87572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เด็กหญิงคนหนึ่งต้องการปลูกพืชบริเวณสวนรอบบ้าน ดังภาพ  จึงศึกษาข้อมูลปริมาณแสงที่พืช 4 ชนิด ต้องการ ดังตาราง </a:t>
            </a:r>
          </a:p>
        </p:txBody>
      </p:sp>
      <p:sp>
        <p:nvSpPr>
          <p:cNvPr id="64" name="Rectangle 48"/>
          <p:cNvSpPr>
            <a:spLocks noChangeArrowheads="1"/>
          </p:cNvSpPr>
          <p:nvPr/>
        </p:nvSpPr>
        <p:spPr bwMode="auto">
          <a:xfrm>
            <a:off x="179511" y="5517234"/>
            <a:ext cx="577273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จงเลือกตำแหน่งในการปลูกพืชในแต่ละชนิด</a:t>
            </a:r>
          </a:p>
        </p:txBody>
      </p:sp>
      <p:grpSp>
        <p:nvGrpSpPr>
          <p:cNvPr id="7" name="กลุ่ม 6"/>
          <p:cNvGrpSpPr/>
          <p:nvPr/>
        </p:nvGrpSpPr>
        <p:grpSpPr>
          <a:xfrm>
            <a:off x="-100539" y="2348880"/>
            <a:ext cx="5609165" cy="2573040"/>
            <a:chOff x="-100540" y="2348880"/>
            <a:chExt cx="5609165" cy="2573040"/>
          </a:xfrm>
        </p:grpSpPr>
        <p:pic>
          <p:nvPicPr>
            <p:cNvPr id="2" name="รูปภาพ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88" y="2385376"/>
              <a:ext cx="5239742" cy="1980300"/>
            </a:xfrm>
            <a:prstGeom prst="rect">
              <a:avLst/>
            </a:prstGeom>
          </p:spPr>
        </p:pic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2070100" y="3085480"/>
              <a:ext cx="685800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บ้าน</a:t>
              </a:r>
            </a:p>
          </p:txBody>
        </p:sp>
        <p:sp>
          <p:nvSpPr>
            <p:cNvPr id="25" name="Text Box 6"/>
            <p:cNvSpPr txBox="1">
              <a:spLocks noChangeArrowheads="1"/>
            </p:cNvSpPr>
            <p:nvPr/>
          </p:nvSpPr>
          <p:spPr bwMode="auto">
            <a:xfrm>
              <a:off x="3984625" y="23488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เหนือ</a:t>
              </a:r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4610100" y="2740993"/>
              <a:ext cx="8985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ตะวันออก</a:t>
              </a:r>
            </a:p>
          </p:txBody>
        </p:sp>
        <p:sp>
          <p:nvSpPr>
            <p:cNvPr id="27" name="Text Box 8"/>
            <p:cNvSpPr txBox="1">
              <a:spLocks noChangeArrowheads="1"/>
            </p:cNvSpPr>
            <p:nvPr/>
          </p:nvSpPr>
          <p:spPr bwMode="auto">
            <a:xfrm>
              <a:off x="3276600" y="2740993"/>
              <a:ext cx="8509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ตะวันตก</a:t>
              </a:r>
            </a:p>
          </p:txBody>
        </p:sp>
        <p:sp>
          <p:nvSpPr>
            <p:cNvPr id="28" name="Text Box 9"/>
            <p:cNvSpPr txBox="1">
              <a:spLocks noChangeArrowheads="1"/>
            </p:cNvSpPr>
            <p:nvPr/>
          </p:nvSpPr>
          <p:spPr bwMode="auto">
            <a:xfrm>
              <a:off x="3987800" y="3179143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ใต้</a:t>
              </a:r>
            </a:p>
          </p:txBody>
        </p:sp>
        <p:sp>
          <p:nvSpPr>
            <p:cNvPr id="29" name="Line 10"/>
            <p:cNvSpPr>
              <a:spLocks noChangeShapeType="1"/>
            </p:cNvSpPr>
            <p:nvPr/>
          </p:nvSpPr>
          <p:spPr bwMode="auto">
            <a:xfrm>
              <a:off x="584200" y="4099893"/>
              <a:ext cx="638175" cy="904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879475" y="3964955"/>
              <a:ext cx="342900" cy="225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" y="555"/>
                </a:cxn>
              </a:cxnLst>
              <a:rect l="0" t="0" r="r" b="b"/>
              <a:pathLst>
                <a:path w="270" h="555">
                  <a:moveTo>
                    <a:pt x="0" y="0"/>
                  </a:moveTo>
                  <a:lnTo>
                    <a:pt x="270" y="55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Text Box 12"/>
            <p:cNvSpPr txBox="1">
              <a:spLocks noChangeArrowheads="1"/>
            </p:cNvSpPr>
            <p:nvPr/>
          </p:nvSpPr>
          <p:spPr bwMode="auto">
            <a:xfrm>
              <a:off x="1171575" y="3903043"/>
              <a:ext cx="16256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ต้นมะม่วง</a:t>
              </a:r>
            </a:p>
          </p:txBody>
        </p:sp>
        <p:sp>
          <p:nvSpPr>
            <p:cNvPr id="32" name="Text Box 13"/>
            <p:cNvSpPr txBox="1">
              <a:spLocks noChangeArrowheads="1"/>
            </p:cNvSpPr>
            <p:nvPr/>
          </p:nvSpPr>
          <p:spPr bwMode="auto">
            <a:xfrm>
              <a:off x="-100540" y="2950483"/>
              <a:ext cx="1036638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1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Line 14"/>
            <p:cNvSpPr>
              <a:spLocks noChangeShapeType="1"/>
            </p:cNvSpPr>
            <p:nvPr/>
          </p:nvSpPr>
          <p:spPr bwMode="auto">
            <a:xfrm flipH="1">
              <a:off x="433741" y="3310552"/>
              <a:ext cx="0" cy="3238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Text Box 15"/>
            <p:cNvSpPr txBox="1">
              <a:spLocks noChangeArrowheads="1"/>
            </p:cNvSpPr>
            <p:nvPr/>
          </p:nvSpPr>
          <p:spPr bwMode="auto">
            <a:xfrm>
              <a:off x="2870787" y="30981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3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Text Box 16"/>
            <p:cNvSpPr txBox="1">
              <a:spLocks noChangeArrowheads="1"/>
            </p:cNvSpPr>
            <p:nvPr/>
          </p:nvSpPr>
          <p:spPr bwMode="auto">
            <a:xfrm>
              <a:off x="1270880" y="3095652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4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6" name="Text Box 17"/>
            <p:cNvSpPr txBox="1">
              <a:spLocks noChangeArrowheads="1"/>
            </p:cNvSpPr>
            <p:nvPr/>
          </p:nvSpPr>
          <p:spPr bwMode="auto">
            <a:xfrm>
              <a:off x="4055829" y="3787155"/>
              <a:ext cx="814388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สระน้ำ</a:t>
              </a:r>
              <a:endParaRPr lang="th-TH" sz="40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7" name="Text Box 18"/>
            <p:cNvSpPr txBox="1">
              <a:spLocks noChangeArrowheads="1"/>
            </p:cNvSpPr>
            <p:nvPr/>
          </p:nvSpPr>
          <p:spPr bwMode="auto">
            <a:xfrm>
              <a:off x="3149600" y="3707780"/>
              <a:ext cx="57150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" pitchFamily="2" charset="2"/>
                </a:rPr>
                <a:t>  2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Line 19"/>
            <p:cNvSpPr>
              <a:spLocks noChangeShapeType="1"/>
            </p:cNvSpPr>
            <p:nvPr/>
          </p:nvSpPr>
          <p:spPr bwMode="auto">
            <a:xfrm>
              <a:off x="3556000" y="3985593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Text Box 20"/>
            <p:cNvSpPr txBox="1">
              <a:spLocks noChangeArrowheads="1"/>
            </p:cNvSpPr>
            <p:nvPr/>
          </p:nvSpPr>
          <p:spPr bwMode="auto">
            <a:xfrm>
              <a:off x="1530350" y="4460255"/>
              <a:ext cx="2739853" cy="4616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ภาพแสดงบริเวณสวนรอบบ้าน</a:t>
              </a:r>
            </a:p>
          </p:txBody>
        </p:sp>
        <p:sp>
          <p:nvSpPr>
            <p:cNvPr id="5" name="ลูกศรสี่ทิศ 4"/>
            <p:cNvSpPr/>
            <p:nvPr/>
          </p:nvSpPr>
          <p:spPr bwMode="auto">
            <a:xfrm>
              <a:off x="4012185" y="2577195"/>
              <a:ext cx="651184" cy="657081"/>
            </a:xfrm>
            <a:prstGeom prst="quadArrow">
              <a:avLst>
                <a:gd name="adj1" fmla="val 9467"/>
                <a:gd name="adj2" fmla="val 12429"/>
                <a:gd name="adj3" fmla="val 18946"/>
              </a:avLst>
            </a:prstGeom>
            <a:noFill/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 fontAlgn="base">
                <a:lnSpc>
                  <a:spcPts val="2500"/>
                </a:lnSpc>
                <a:spcBef>
                  <a:spcPct val="0"/>
                </a:spcBef>
                <a:spcAft>
                  <a:spcPct val="0"/>
                </a:spcAft>
              </a:pPr>
              <a:endPara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50055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539551" y="5085184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โจทย์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ถ้าเขาต้องการทดสอบความคิดของเขา ที่ว่าถ้าวางรางให้สูงขึ้นรถจะเคลื่อนที่เร็วขึ้นไม่ เขาจะต้องเปรียบเทียบการทดลองสามครั้งใด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05" y="959826"/>
            <a:ext cx="8202375" cy="4197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5652120" y="6162402"/>
            <a:ext cx="2807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ที่มา: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ข้อสอบโครงการ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PISA</a:t>
            </a: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6053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359059" y="476672"/>
            <a:ext cx="8497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th-TH" altLang="ko-KR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r>
              <a:rPr lang="en-US" altLang="ko-KR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Malgun Gothic" pitchFamily="34" charset="-127"/>
                <a:cs typeface="TH SarabunPSK" pitchFamily="34" charset="-34"/>
              </a:rPr>
              <a:t>กระป๋องรดน้ำต้นไม้มีน้ำอยู่ ดังภาพ</a:t>
            </a:r>
            <a:endParaRPr lang="th-TH" altLang="ko-KR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363" name="รูปภาพ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9" y="1013770"/>
            <a:ext cx="33115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468314" y="2682071"/>
            <a:ext cx="849788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หากเอียงกระป๋องจนทำให้น้ำเริ่มไหลออกทางปากกระป๋องแล้ว ระดับน้ำในกระป๋องจะเป็นอย่างไร   ให้นักเรียนวาดเส้นแสดงระดับน้ำลงในภาพข้างล่างนี้</a:t>
            </a:r>
            <a:endParaRPr lang="th-TH" altLang="ko-KR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365" name="รูปภาพ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4914" y="4009034"/>
            <a:ext cx="37115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50088" y="6152358"/>
            <a:ext cx="1915909" cy="4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108000" bIns="0">
            <a:spAutoFit/>
          </a:bodyPr>
          <a:lstStyle/>
          <a:p>
            <a:pPr>
              <a:lnSpc>
                <a:spcPts val="3000"/>
              </a:lnSpc>
            </a:pPr>
            <a:r>
              <a:rPr lang="th-TH" sz="2400" b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en-US" sz="2400" b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 </a:t>
            </a:r>
            <a:r>
              <a:rPr lang="en-US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6.1 </a:t>
            </a:r>
            <a:r>
              <a:rPr lang="th-TH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ป.</a:t>
            </a:r>
            <a:r>
              <a:rPr lang="en-US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3/1</a:t>
            </a:r>
            <a:endParaRPr lang="th-TH" sz="240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368" name="Text Box 2"/>
          <p:cNvSpPr txBox="1">
            <a:spLocks noChangeArrowheads="1"/>
          </p:cNvSpPr>
          <p:nvPr/>
        </p:nvSpPr>
        <p:spPr bwMode="auto">
          <a:xfrm>
            <a:off x="107951" y="6184107"/>
            <a:ext cx="4032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ดัดแปลงจากข้อสอบ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TIMSS, Grade 4</a:t>
            </a:r>
            <a:endParaRPr lang="th-TH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 flipV="1">
            <a:off x="3196985" y="1618117"/>
            <a:ext cx="671632" cy="8674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3196984" y="4716263"/>
            <a:ext cx="1616258" cy="0"/>
            <a:chOff x="3196984" y="4856608"/>
            <a:chExt cx="1616258" cy="0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3196984" y="4856608"/>
              <a:ext cx="1014976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2"/>
            <p:cNvCxnSpPr/>
            <p:nvPr/>
          </p:nvCxnSpPr>
          <p:spPr>
            <a:xfrm>
              <a:off x="4666042" y="4856608"/>
              <a:ext cx="147200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1981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457075" y="105951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การตรวจให้คะแนนข้อสอบอัตนัยหรือเขียนตอบ</a:t>
            </a:r>
            <a:br>
              <a:rPr lang="th-TH" sz="5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แบบตอบสั้น (</a:t>
            </a:r>
            <a:r>
              <a:rPr lang="en-US" sz="5400" b="1" dirty="0">
                <a:solidFill>
                  <a:schemeClr val="dk1"/>
                </a:solidFill>
                <a:latin typeface="TH SarabunPSK" pitchFamily="34" charset="-34"/>
                <a:cs typeface="TH SarabunPSK" pitchFamily="34" charset="-34"/>
              </a:rPr>
              <a:t>Restricted Response</a:t>
            </a:r>
            <a:r>
              <a:rPr lang="th-TH" sz="5400" b="1" dirty="0">
                <a:solidFill>
                  <a:schemeClr val="dk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43173"/>
              </p:ext>
            </p:extLst>
          </p:nvPr>
        </p:nvGraphicFramePr>
        <p:xfrm>
          <a:off x="457075" y="2643691"/>
          <a:ext cx="8353178" cy="2225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5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65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709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แนวคำตอบ</a:t>
                      </a:r>
                    </a:p>
                  </a:txBody>
                  <a:tcPr marL="91443" marR="91443" marT="45726" marB="4572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เกณฑ์การให้คะแนน</a:t>
                      </a:r>
                    </a:p>
                  </a:txBody>
                  <a:tcPr marL="91443" marR="91443" marT="45726" marB="45726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17255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ชัดเจน</a:t>
                      </a:r>
                    </a:p>
                    <a:p>
                      <a:pPr marL="514350" marR="0" lvl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มีขอบเขตจำกัด</a:t>
                      </a:r>
                      <a:b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th-TH" sz="32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ตอบคำตอบถูกจะได้คะแนน</a:t>
                      </a:r>
                    </a:p>
                  </a:txBody>
                  <a:tcPr marL="91443" marR="91443" marT="45726" marB="45726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88355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179513" y="557215"/>
            <a:ext cx="8750175" cy="15001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แบบขยายคำตอบหรือตอบอย่างอิสระ</a:t>
            </a:r>
          </a:p>
          <a:p>
            <a:r>
              <a:rPr lang="en-US" sz="4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(Unrestricted Response or extended Response: UR)</a:t>
            </a:r>
            <a:endParaRPr lang="en-US" sz="4000" kern="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defRPr/>
            </a:pPr>
            <a:endParaRPr lang="th-TH" sz="4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0419" name="ชื่อเรื่องรอง 2"/>
          <p:cNvSpPr txBox="1">
            <a:spLocks/>
          </p:cNvSpPr>
          <p:nvPr/>
        </p:nvSpPr>
        <p:spPr bwMode="auto">
          <a:xfrm>
            <a:off x="611560" y="2348882"/>
            <a:ext cx="7992888" cy="3736999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th-TH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    เป็นลักษณะข้อสอบที่ให้อิสระในการคิด โดยเปิดโอกาสให้คิดและเขียนภายใต้หลักวิชาที่สมเหตุสมผล ต้องมีประเด็นหรือเกณฑ์ในการตรวจให้คะแนนที่ชัดเจนครอบคลุม</a:t>
            </a:r>
          </a:p>
          <a:p>
            <a:pPr eaLnBrk="1" hangingPunct="1">
              <a:defRPr/>
            </a:pPr>
            <a:r>
              <a:rPr lang="th-TH" sz="44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		(ออกง่าย แต่ตรวจยาก)</a:t>
            </a:r>
          </a:p>
          <a:p>
            <a:pPr eaLnBrk="1" hangingPunct="1">
              <a:defRPr/>
            </a:pPr>
            <a:endParaRPr lang="en-US" sz="4400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endParaRPr lang="th-TH" sz="4400" b="1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defRPr/>
            </a:pPr>
            <a:r>
              <a:rPr lang="en-US" sz="4400" b="1" dirty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endParaRPr lang="th-TH" sz="4400" b="1" dirty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565212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611561" y="620688"/>
            <a:ext cx="8215312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indent="-742950" eaLnBrk="0" hangingPunct="0">
              <a:defRPr/>
            </a:pPr>
            <a:r>
              <a:rPr lang="th-TH" sz="4000" b="1" u="sng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โจทย์</a:t>
            </a:r>
            <a:r>
              <a:rPr lang="en-US" sz="40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จงเปรียบเทียบแนวคิดในการออกแบบงานทัศนศิลป์ 2 ชิ้นต่อไปนี้ พร้อมทั้งให้เหตุผลประกอบ </a:t>
            </a:r>
            <a:endParaRPr lang="th-TH" sz="3600" b="1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742950" indent="-742950" eaLnBrk="0" hangingPunct="0">
              <a:defRPr/>
            </a:pPr>
            <a:endParaRPr lang="th-TH" sz="3600" b="1" kern="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0" hangingPunct="0">
              <a:defRPr/>
            </a:pPr>
            <a:endParaRPr lang="th-TH" sz="4000" b="1" kern="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85936" y="4772820"/>
            <a:ext cx="6738392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4000" b="1" u="sng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ประเด็นในการตรวจ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h-TH" sz="4000" b="1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คำตอบถูกตอบ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h-TH" sz="3200" b="1" kern="0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เหตุผลชัดเจนสอดคล้องและเหมาะสม</a:t>
            </a:r>
          </a:p>
          <a:p>
            <a:pPr>
              <a:defRPr/>
            </a:pPr>
            <a:endParaRPr lang="th-TH" sz="3600" b="1" kern="0" dirty="0">
              <a:solidFill>
                <a:srgbClr val="8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0" name="Picture 1" descr="http://www.manager.co.th/asp-bin/Image.aspx?ID=28650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2172477"/>
            <a:ext cx="1669099" cy="2223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www.web-pra.com/upload/topic/4750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82731"/>
            <a:ext cx="1660777" cy="221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กลุ่ม 20"/>
          <p:cNvGrpSpPr/>
          <p:nvPr/>
        </p:nvGrpSpPr>
        <p:grpSpPr>
          <a:xfrm>
            <a:off x="1824790" y="582736"/>
            <a:ext cx="6923674" cy="5726584"/>
            <a:chOff x="1824790" y="582736"/>
            <a:chExt cx="6923674" cy="5726584"/>
          </a:xfrm>
        </p:grpSpPr>
        <p:sp>
          <p:nvSpPr>
            <p:cNvPr id="2" name="สี่เหลี่ยมผืนผ้า 1"/>
            <p:cNvSpPr/>
            <p:nvPr/>
          </p:nvSpPr>
          <p:spPr>
            <a:xfrm>
              <a:off x="6300192" y="5085184"/>
              <a:ext cx="2448272" cy="12241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พฤติกรรมที่ระบุ</a:t>
              </a:r>
            </a:p>
            <a:p>
              <a:pPr algn="ctr"/>
              <a:r>
                <a:rPr lang="th-TH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ในตัวชี้วัด</a:t>
              </a: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1824790" y="582736"/>
              <a:ext cx="1887388" cy="787625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solidFill>
                  <a:prstClr val="white"/>
                </a:solidFill>
              </a:endParaRPr>
            </a:p>
          </p:txBody>
        </p:sp>
        <p:sp>
          <p:nvSpPr>
            <p:cNvPr id="8" name="วงรี 7"/>
            <p:cNvSpPr/>
            <p:nvPr/>
          </p:nvSpPr>
          <p:spPr>
            <a:xfrm>
              <a:off x="4204371" y="1194388"/>
              <a:ext cx="1887388" cy="787625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solidFill>
                  <a:prstClr val="white"/>
                </a:solidFill>
              </a:endParaRPr>
            </a:p>
          </p:txBody>
        </p:sp>
        <p:cxnSp>
          <p:nvCxnSpPr>
            <p:cNvPr id="7" name="ลูกศรเชื่อมต่อแบบตรง 6"/>
            <p:cNvCxnSpPr/>
            <p:nvPr/>
          </p:nvCxnSpPr>
          <p:spPr>
            <a:xfrm flipH="1" flipV="1">
              <a:off x="3349812" y="1370361"/>
              <a:ext cx="221317" cy="3642815"/>
            </a:xfrm>
            <a:prstGeom prst="straightConnector1">
              <a:avLst/>
            </a:prstGeom>
            <a:ln w="603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ลูกศรเชื่อมต่อแบบตรง 16"/>
            <p:cNvCxnSpPr/>
            <p:nvPr/>
          </p:nvCxnSpPr>
          <p:spPr>
            <a:xfrm flipV="1">
              <a:off x="3571129" y="2084443"/>
              <a:ext cx="1253874" cy="2928733"/>
            </a:xfrm>
            <a:prstGeom prst="straightConnector1">
              <a:avLst/>
            </a:prstGeom>
            <a:ln w="603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>
              <a:off x="3712178" y="5203640"/>
              <a:ext cx="2588014" cy="313592"/>
            </a:xfrm>
            <a:prstGeom prst="straightConnector1">
              <a:avLst/>
            </a:prstGeom>
            <a:ln w="603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106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/>
          <p:cNvGrpSpPr/>
          <p:nvPr/>
        </p:nvGrpSpPr>
        <p:grpSpPr>
          <a:xfrm>
            <a:off x="43414" y="228600"/>
            <a:ext cx="9100586" cy="6509866"/>
            <a:chOff x="43414" y="228600"/>
            <a:chExt cx="9100586" cy="6509866"/>
          </a:xfrm>
        </p:grpSpPr>
        <p:sp>
          <p:nvSpPr>
            <p:cNvPr id="8" name="Rectangle 1"/>
            <p:cNvSpPr>
              <a:spLocks noChangeArrowheads="1"/>
            </p:cNvSpPr>
            <p:nvPr/>
          </p:nvSpPr>
          <p:spPr bwMode="auto">
            <a:xfrm>
              <a:off x="43414" y="228600"/>
              <a:ext cx="8784976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4000" b="1" dirty="0">
                  <a:solidFill>
                    <a:prstClr val="black"/>
                  </a:solidFill>
                  <a:latin typeface="TH SarabunPSK" pitchFamily="34" charset="-34"/>
                  <a:ea typeface="Calibri" pitchFamily="34" charset="0"/>
                  <a:cs typeface="TH SarabunPSK" pitchFamily="34" charset="-34"/>
                </a:rPr>
                <a:t>สถานการณ์</a:t>
              </a:r>
              <a:r>
                <a:rPr lang="th-TH" sz="4000" dirty="0">
                  <a:solidFill>
                    <a:prstClr val="black"/>
                  </a:solidFill>
                  <a:latin typeface="TH SarabunPSK" pitchFamily="34" charset="-34"/>
                  <a:ea typeface="Calibri" pitchFamily="34" charset="0"/>
                  <a:cs typeface="TH SarabunPSK" pitchFamily="34" charset="-34"/>
                </a:rPr>
                <a:t> </a:t>
              </a:r>
              <a:r>
                <a:rPr lang="th-TH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สังเกตท้องฟ้าเวลากลางคืน พบดาวเหนือบนท้องฟ้า</a:t>
              </a:r>
              <a:r>
                <a:rPr lang="en-US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4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ดังภาพ</a:t>
              </a:r>
            </a:p>
          </p:txBody>
        </p:sp>
        <p:grpSp>
          <p:nvGrpSpPr>
            <p:cNvPr id="9" name="Group 1"/>
            <p:cNvGrpSpPr>
              <a:grpSpLocks/>
            </p:cNvGrpSpPr>
            <p:nvPr/>
          </p:nvGrpSpPr>
          <p:grpSpPr bwMode="auto">
            <a:xfrm>
              <a:off x="3203554" y="1128757"/>
              <a:ext cx="2992755" cy="2380615"/>
              <a:chOff x="3957" y="6362"/>
              <a:chExt cx="4713" cy="3749"/>
            </a:xfrm>
          </p:grpSpPr>
          <p:pic>
            <p:nvPicPr>
              <p:cNvPr id="13" name="Picture 2" descr="ดาว copy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957" y="6362"/>
                <a:ext cx="4713" cy="3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Text Box 3"/>
              <p:cNvSpPr txBox="1">
                <a:spLocks noChangeArrowheads="1"/>
              </p:cNvSpPr>
              <p:nvPr/>
            </p:nvSpPr>
            <p:spPr bwMode="auto">
              <a:xfrm>
                <a:off x="5331" y="6906"/>
                <a:ext cx="1683" cy="5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600" dirty="0">
                    <a:solidFill>
                      <a:prstClr val="black"/>
                    </a:solidFill>
                    <a:latin typeface="TH Sarabun New" pitchFamily="34" charset="-34"/>
                    <a:ea typeface="Arial" pitchFamily="34" charset="0"/>
                    <a:cs typeface="TH Sarabun New" pitchFamily="34" charset="-34"/>
                  </a:rPr>
                  <a:t>ดาวเหนือ</a:t>
                </a:r>
                <a:endParaRPr lang="en-US" sz="1600" dirty="0">
                  <a:solidFill>
                    <a:prstClr val="black"/>
                  </a:solidFill>
                  <a:latin typeface="TH Sarabun New" pitchFamily="34" charset="-34"/>
                  <a:cs typeface="TH Sarabun New" pitchFamily="34" charset="-34"/>
                </a:endParaRPr>
              </a:p>
            </p:txBody>
          </p:sp>
        </p:grpSp>
        <p:grpSp>
          <p:nvGrpSpPr>
            <p:cNvPr id="3" name="กลุ่ม 2"/>
            <p:cNvGrpSpPr/>
            <p:nvPr/>
          </p:nvGrpSpPr>
          <p:grpSpPr>
            <a:xfrm>
              <a:off x="158555" y="3361635"/>
              <a:ext cx="8985445" cy="3376831"/>
              <a:chOff x="158555" y="3361635"/>
              <a:chExt cx="8985445" cy="3376831"/>
            </a:xfrm>
          </p:grpSpPr>
          <p:sp>
            <p:nvSpPr>
              <p:cNvPr id="2" name="สี่เหลี่ยมผืนผ้า 1"/>
              <p:cNvSpPr/>
              <p:nvPr/>
            </p:nvSpPr>
            <p:spPr>
              <a:xfrm>
                <a:off x="215008" y="4007966"/>
                <a:ext cx="864096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 ถ้าต้องการปลูกต้นไม้ที่ต้องการแสงแดดจัดในช่วงบ่าย โดยเลือกปลูกพืชในบริเวณ </a:t>
                </a:r>
                <a:r>
                  <a:rPr lang="en-US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B</a:t>
                </a: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นักเรียนคิดว่าเหมาะสมหรือไม่ เพราะเหตุใด</a:t>
                </a:r>
                <a:endPara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1" name="Rectangle 15"/>
              <p:cNvSpPr/>
              <p:nvPr/>
            </p:nvSpPr>
            <p:spPr>
              <a:xfrm>
                <a:off x="215008" y="3361635"/>
                <a:ext cx="892899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600" b="1" u="sng" dirty="0">
                    <a:solidFill>
                      <a:srgbClr val="FF0000"/>
                    </a:solidFill>
                    <a:latin typeface="TH SarabunPSK" pitchFamily="34" charset="-34"/>
                    <a:cs typeface="TH SarabunPSK" pitchFamily="34" charset="-34"/>
                  </a:rPr>
                  <a:t>คำถาม</a:t>
                </a:r>
              </a:p>
            </p:txBody>
          </p:sp>
          <p:sp>
            <p:nvSpPr>
              <p:cNvPr id="12" name="Rectangle 15"/>
              <p:cNvSpPr/>
              <p:nvPr/>
            </p:nvSpPr>
            <p:spPr>
              <a:xfrm>
                <a:off x="215008" y="5085184"/>
                <a:ext cx="5005064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600" b="1" u="sng" dirty="0">
                    <a:solidFill>
                      <a:srgbClr val="FF0000"/>
                    </a:solidFill>
                    <a:latin typeface="TH SarabunPSK" pitchFamily="34" charset="-34"/>
                    <a:cs typeface="TH SarabunPSK" pitchFamily="34" charset="-34"/>
                  </a:rPr>
                  <a:t>ประเด็นในการตรวจให้คะแนน</a:t>
                </a:r>
              </a:p>
            </p:txBody>
          </p:sp>
          <p:sp>
            <p:nvSpPr>
              <p:cNvPr id="15" name="สี่เหลี่ยมผืนผ้า 14"/>
              <p:cNvSpPr/>
              <p:nvPr/>
            </p:nvSpPr>
            <p:spPr>
              <a:xfrm>
                <a:off x="158555" y="5661248"/>
                <a:ext cx="864096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   1. คำตอบ (เหมาะสม/ไม่เหมาะสม)</a:t>
                </a:r>
              </a:p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200" b="1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	2. เหตุผลที่ใช้ประกอบการตัดสินใจ</a:t>
                </a:r>
                <a:endPara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257271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50824" y="319445"/>
            <a:ext cx="864165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r>
              <a:rPr lang="en-US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ทดลองปลูกพืชชนิดหนึ่งในดิน 4 ชนิด นาน 4 สัปดาห์  </a:t>
            </a:r>
            <a:b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</a:b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สังเกตการเจริญเติบโตของพืชได้ดังนี้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79512" y="4910971"/>
            <a:ext cx="878567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ดินชนิดใดมีความเหมาะสมต่อการเจริญเติบโตของพืชชนิดนี้มากที่สุด เพราะเหตุใด</a:t>
            </a:r>
          </a:p>
        </p:txBody>
      </p:sp>
      <p:graphicFrame>
        <p:nvGraphicFramePr>
          <p:cNvPr id="15" name="ตาราง 14"/>
          <p:cNvGraphicFramePr>
            <a:graphicFrameLocks noGrp="1"/>
          </p:cNvGraphicFramePr>
          <p:nvPr>
            <p:extLst/>
          </p:nvPr>
        </p:nvGraphicFramePr>
        <p:xfrm>
          <a:off x="1276319" y="1752600"/>
          <a:ext cx="6590664" cy="2987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3039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42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6273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8973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ชนิดของดิน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การเจริญเติบโตของพืช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ส่วนสูง (เซนติเมตร)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จำนวนใบ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(ใบ)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สีของใบ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1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67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2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สีน้ำตาล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3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4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63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สีเขียวอมเหลือง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882089"/>
      </p:ext>
    </p:extLst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457075" y="1059515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การตรวจให้คะแนนข้อสอบอัตนัยหรือเขียนตอบ</a:t>
            </a:r>
            <a:br>
              <a:rPr lang="th-TH" sz="5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แบบขยายคำตอบ</a:t>
            </a:r>
            <a:r>
              <a:rPr lang="en-US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lang="en-US" sz="49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(Extended Response)</a:t>
            </a:r>
            <a:r>
              <a:rPr lang="th-TH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/>
            </a:r>
            <a:br>
              <a:rPr lang="th-TH" sz="5300" b="1" dirty="0">
                <a:solidFill>
                  <a:prstClr val="black"/>
                </a:solidFill>
                <a:latin typeface="TH SarabunPSK" pitchFamily="34" charset="-34"/>
                <a:ea typeface="+mn-ea"/>
                <a:cs typeface="TH SarabunPSK" pitchFamily="34" charset="-34"/>
              </a:rPr>
            </a:b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035446"/>
              </p:ext>
            </p:extLst>
          </p:nvPr>
        </p:nvGraphicFramePr>
        <p:xfrm>
          <a:off x="457075" y="2643691"/>
          <a:ext cx="8353178" cy="2225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5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658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709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แนวคำตอบ</a:t>
                      </a:r>
                    </a:p>
                  </a:txBody>
                  <a:tcPr marL="91443" marR="91443" marT="45726" marB="4572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เกณฑ์การให้คะแนน</a:t>
                      </a:r>
                    </a:p>
                  </a:txBody>
                  <a:tcPr marL="91443" marR="91443" marT="45726" marB="45726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172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แตกต่างกันตามความคิดและเหตุผลของผู้ตอบแต่ละคน</a:t>
                      </a:r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พิจารณาเกณฑ์การประเมิน</a:t>
                      </a:r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(Rubrics)</a:t>
                      </a:r>
                      <a:r>
                        <a:rPr lang="en-US" sz="32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3200" b="1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ของ</a:t>
                      </a:r>
                    </a:p>
                    <a:p>
                      <a:pPr algn="ctr"/>
                      <a:r>
                        <a:rPr lang="th-TH" sz="32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ประเด็นในการตรวจให้คะแนน</a:t>
                      </a:r>
                    </a:p>
                  </a:txBody>
                  <a:tcPr marL="91443" marR="91443" marT="45726" marB="45726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80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05120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010" y="332656"/>
            <a:ext cx="8281988" cy="30146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th-TH" sz="54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หลักการเขียนเกณฑ์การประเมิน</a:t>
            </a:r>
            <a:r>
              <a:rPr lang="en-US" sz="54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(Rubric)</a:t>
            </a:r>
            <a:endParaRPr lang="th-TH" sz="5400" b="1" dirty="0">
              <a:solidFill>
                <a:srgbClr val="00206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59648"/>
            <a:ext cx="3240360" cy="4041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53418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เกณฑ์การประเมิน </a:t>
            </a:r>
            <a:r>
              <a:rPr lang="en-US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r>
              <a:rPr lang="th-TH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คืออะไร</a:t>
            </a:r>
            <a:endParaRPr lang="en-US" sz="4300" b="1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4000" b="1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เกณฑ์การประเมิน</a:t>
            </a:r>
            <a:r>
              <a:rPr lang="en-US" sz="4000" b="1" dirty="0">
                <a:latin typeface="TH SarabunPSK" pitchFamily="34" charset="-34"/>
                <a:ea typeface="Calibri"/>
                <a:cs typeface="TH SarabunPSK" pitchFamily="34" charset="-34"/>
              </a:rPr>
              <a:t> (Rubric) </a:t>
            </a: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คือ  แนวการให้คะแนนเพื่อประเมินความรู้ความสามารถ ผลงานหรือประเมินการปฏิบัติงานของผู้เรียน 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endParaRPr lang="en-US" sz="4000" b="1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9918449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76064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องค์ประกอบของเกณฑ์การประเมิน </a:t>
            </a:r>
            <a:r>
              <a:rPr lang="en-US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endParaRPr lang="en-US" sz="4700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เกณฑ์หรือประเด็นที่จะประเมิน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(criteria)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 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เป็นการพิจารณาว่าการปฏิบัติงานหรือผลงานนั้นประกอบด้วยคุณภาพอะไรบ้าง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ระดับความสามารถหรือระดับคุณภาพ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(Performance Level)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เป็นการกำหนดจำนวนระดับของเกณฑ์ </a:t>
            </a:r>
            <a:r>
              <a:rPr lang="en-US" sz="3800" dirty="0">
                <a:latin typeface="TH SarabunPSK" pitchFamily="34" charset="-34"/>
                <a:ea typeface="AngsanaNew"/>
                <a:cs typeface="TH SarabunPSK" pitchFamily="34" charset="-34"/>
              </a:rPr>
              <a:t>(criteria)</a:t>
            </a:r>
            <a:r>
              <a:rPr lang="th-TH" sz="3800" dirty="0">
                <a:latin typeface="TH SarabunPSK" pitchFamily="34" charset="-34"/>
                <a:ea typeface="AngsanaNew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ว่าจะกำหนดกี่ระดับ ส่วนมากจะกำหนดขึ้น </a:t>
            </a: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3-6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ระดับ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การบรรยายคุณภาพของแต่ละระดับความสามารถ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(Quality Description)</a:t>
            </a:r>
            <a:r>
              <a:rPr lang="th-TH" sz="3800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เป็นการเขียนคำอธิบายความสามารถให้เห็นถึงความแตกต่างอย่างชัดเจนในแต่ละระดับ ซึ่งจะทำให้ง่ายต่อการตรวจให้คะแนน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498293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ชนิดของเกณฑ์การประเมิน </a:t>
            </a:r>
            <a:r>
              <a:rPr lang="en-US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endParaRPr lang="en-US" sz="4700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เกณฑ์การประเมินแบบภาพรวม</a:t>
            </a:r>
            <a:r>
              <a:rPr lang="en-US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(Holistic Rubric)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เป็นการประเมินภาพรวมของการปฏิบัติงานหรือผลงาน  โดยดูคุณภาพโดยรวมมากกว่าดูข้อบกพร่องส่วนย่อย  </a:t>
            </a: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เกณฑ์การประเมินแบบแยกส่วน</a:t>
            </a:r>
            <a:r>
              <a:rPr lang="en-US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(Analytic Rubric)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เป็นการประเมินแบบแยกส่วนของเกณฑ์การประเมินออกเป็นส่วนย่อยๆหรือหลายมิติ เกณฑ์การประเมินแบบนี้จะได้ผลสะท้อนกลับค่อนข้างสมบูรณ์ เป็นประโยชน์สำหรับผู้เรียนและผู้สอนมาก ซึ่งสามารถทราบ</a:t>
            </a:r>
            <a:r>
              <a:rPr lang="en-US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จุดเด่น-จุดด้อย ของผู้เรียนแต่ละคนได้</a:t>
            </a:r>
            <a:endParaRPr lang="en-US" sz="33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6946958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523151" y="332656"/>
            <a:ext cx="8640960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มาตรฐาน ค 5.1  เข้าใจและใช้วิธีการทางสถิติในการวิเคราะห์ข้อมูล</a:t>
            </a:r>
            <a:endParaRPr lang="en-US" sz="3200" dirty="0">
              <a:solidFill>
                <a:srgbClr val="7030A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ตัวชี้วัด   ค 5.1 ป.6/1  เขียนแผนภูมิแท่งเปรียบเทียบและกราฟเส้น</a:t>
            </a:r>
            <a:endParaRPr lang="en-US" sz="3200" dirty="0">
              <a:solidFill>
                <a:srgbClr val="7030A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9712" y="3036917"/>
            <a:ext cx="4572000" cy="29238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ประเด็นในการตรวจ</a:t>
            </a: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๑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องค์ประกอบของแผนภูมิ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 </a:t>
            </a: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๒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ขนาดและระยะห่างของแผนภูมิ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๓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การกำหนดมาตราส่วน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๔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ความครบถ้วนถูกต้องของข้อมูล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9" name="สี่เหลี่ยมผืนผ้า 1"/>
          <p:cNvSpPr/>
          <p:nvPr/>
        </p:nvSpPr>
        <p:spPr>
          <a:xfrm>
            <a:off x="484990" y="1700808"/>
            <a:ext cx="8640960" cy="1195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u="sng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โจทย์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ให้นักเรียนเขียนแผนภูมิแท่งเปรียบเทียบจำนวนรถยนต์ประเภทต่างๆในโรงเรียนของเรา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52898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23528" y="2570184"/>
          <a:ext cx="8640960" cy="3822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21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6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ดี 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พอใช้(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ปรับปรุง(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มีความถูกต้องสมบูรณ์ครบทุกรายการได้แก่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1.แผนภูมิ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มีองค์ประกอบสำคัญครบถ้วน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2.มีการกำหนดมาตราส่วนได้เหมาะสมสอดคล้องกับข้อมูล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3.ขนาดของแท่งแผนภูมิและระยะห่างของแผนภูมิเท่ากันทั้งหมด</a:t>
                      </a: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4.แท่งแผนภูมิที่นำเสนอมีจำนวนครบถ้วนและถูกต้องทุกรายการ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แผนภูมิมีข้อผิดพลาดรายการใดรายการหนึ่ง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แผนภูมิมีข้อผิดพลาดมากกว่า 1 รายการ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สี่เหลี่ยมมุมมน 6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เกณฑ์การประเมินแบบ </a:t>
            </a:r>
            <a:r>
              <a: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Holistic Rubrics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th-TH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23528" y="1556792"/>
            <a:ext cx="864096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มาตรฐาน ค 5.1  เข้าใจและใช้วิธีการทางสถิติในการวิเคราะห์ข้อมูล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ตัวชี้วัด   ค 5.1 ป.6/1 </a:t>
            </a:r>
            <a:r>
              <a:rPr lang="th-TH" sz="2400" b="1" i="1" u="sng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เขียนแผนภูมิแท่งเปรียบเทียบ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และกราฟเส้น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5233796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412776"/>
          <a:ext cx="8534400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ดี 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พอใช้(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H SarabunPSK" pitchFamily="34" charset="-34"/>
                          <a:cs typeface="TH SarabunPSK" pitchFamily="34" charset="-34"/>
                        </a:rPr>
                        <a:t>ปรับปรุง(</a:t>
                      </a:r>
                      <a:r>
                        <a:rPr lang="en-US" sz="2400" dirty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องค์ประกอบของแผนภูมิ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มีองค์ประกอบสำคัญ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ครบถ้วน ได้แก่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ชื่อแผนภูมิ 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ชื่อแกนนอน ชื่อแกนตั้ง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ขาดองค์ประกอบสำคัญใด</a:t>
                      </a:r>
                      <a:r>
                        <a:rPr lang="en-US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1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องค์ประกอบ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ขาดองค์ประกอบสำคัญ มากกว่า 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รายการ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๒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ของแผนภูมิ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ขนาดและระยะห่างของแท่งแผนภูมิเท่ากันทั้งหมด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ขนาดและระยะห่างของแท่งแผนภูมิไม่เท่ากัน 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แห่ง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ของแท่งแผนภูมิไม่เท่ากัน มากกว่า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แห่ง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๓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การกำหนดมาตราส่วน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กำหนดมาตราส่วน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ได้เหมาะสมสอดคล้อง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กับข้อมูล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กำหนดมาตราส่วน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ไม่เหมาะสมกับข้อมูล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ไม่มีการกำหนด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๔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ความครบถ้วนถูกต้องของข้อมูล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ข้อมูลถูกต้องและครบถ้วน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ข้อมูลถูกต้องหรือครบถ้วนอย่างใดอย่างหนึ่ง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ข้อมูลไม่ถูกต้องและไม่ครบถ้วน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" name="สี่เหลี่ยมมุมมน 6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เกณฑ์การประเมินแบบ </a:t>
            </a:r>
            <a:r>
              <a:rPr lang="en-US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Analytic Rubrics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th-TH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6050770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ขั้นตอนการสร้างเกณฑ์การประเมิน  (</a:t>
            </a:r>
            <a:r>
              <a:rPr lang="en-US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28596" y="1714464"/>
            <a:ext cx="8391525" cy="43577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lvl="1">
              <a:buFont typeface="Angsana New" pitchFamily="18" charset="-34"/>
              <a:buChar char="1"/>
              <a:defRPr/>
            </a:pP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.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กำหนดประเด็นสำคัญในการตรวจให้คะแนน และจัดลำดับ</a:t>
            </a:r>
            <a:b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   ความสำคัญหรือน้ำหนักของแต่ละประเด็น</a:t>
            </a:r>
          </a:p>
          <a:p>
            <a:pPr lvl="1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2. กำหนดระดับหรือคุณภาพที่ต้องการให้คะแนน เช่น 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lvl="1">
              <a:defRPr/>
            </a:pP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	3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ระดับ ได้แก่ ดี (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2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คะแนน) พอใช้ (1 คะแนน) และ	ปรับปรุง (0 คะแนน)</a:t>
            </a:r>
          </a:p>
          <a:p>
            <a:pPr lvl="1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3. กำหนดรูปแบบของ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Rubric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คือ แ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บบภาพรวม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(Holistic </a:t>
            </a:r>
            <a:b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Rubric)</a:t>
            </a:r>
            <a:r>
              <a:rPr lang="th-TH" sz="36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หรือ แบบแยกส่วน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(Analytic Rubric)</a:t>
            </a:r>
            <a:r>
              <a:rPr lang="th-TH" sz="36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0050969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1562064"/>
            <a:ext cx="9144000" cy="51435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739775" lvl="1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4. </a:t>
            </a:r>
            <a:r>
              <a:rPr lang="th-TH" sz="3600" b="1" kern="1100" spc="-130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วิธีการเขียนคำอธิบายในแต่ละระดับสามารถเขียนได้ </a:t>
            </a:r>
            <a:r>
              <a:rPr lang="en-US" sz="3600" b="1" kern="1100" spc="-130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3</a:t>
            </a:r>
            <a:r>
              <a:rPr lang="th-TH" sz="3600" b="1" kern="1100" spc="-130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รูปแบบ คือ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แบบที่ </a:t>
            </a:r>
            <a:r>
              <a:rPr lang="en-US" b="1" dirty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1</a:t>
            </a: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กำหนดคำอธิบายแบบลดลง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หมายถึง การเขียนเกณฑ์การให้คะแนนโดยเริ่มเขียนเกณฑ์ที่ระดับคุณภาพสูงสุดหรือได้คะแนนเต็มก่อนแล้วลดคะแนนตามคุณภาพที่ลดลง</a:t>
            </a:r>
            <a:endParaRPr lang="th-TH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แบบที่ 2 กำหนดคำอธิบายแบบบวกหรือเพิ่มขึ้น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การเริ่มต้นที่ระดับคุณภาพต่ำสุดหรือไม่ได้คะแนนก่อนแล้วเพิ่มระดับคุณภาพตามระดับคะแนนที่เพิ่มขึ้นไปตามลำดับ        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แบบที่ 3 กำหนดคำอธิบายแบบเพิ่มขึ้นและลดลง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การเริ่มต้นที่ระดับคุณภาพกลาง(พึงพอใจ/ผ่านเกณฑ์) แล้วเพิ่มระดับคุณภาพตามคะแนนที่เพิ่มขึ้น(ดี/ดีมาก) และลดระดับคุณภาพตามคะแนนที่ลดลง(ปรับปรุง)ไปตามลำดับ         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971550" lvl="1" indent="-514350">
              <a:defRPr/>
            </a:pPr>
            <a:endParaRPr lang="en-US" sz="3600" b="1" dirty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ขั้นตอนการสร้างเกณฑ์การให้คะแนนแบบระดับคุณภาพ 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587021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78100" y="1524000"/>
            <a:ext cx="8572560" cy="387509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688975" indent="-282575">
              <a:spcAft>
                <a:spcPts val="1000"/>
              </a:spcAft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  ตรวจสอบโดยคณะผู้มีส่วนร่วมหรือผู้เชี่ยวชาญทางการวัดผล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8975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6.  ทดลองใช้เกณฑ์ในการตรวจผลงานที่มีมาตรฐาน/คุณลักษณะ</a:t>
            </a:r>
            <a:b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ตามเกณฑ์ที่กำหนด</a:t>
            </a:r>
          </a:p>
          <a:p>
            <a:pPr marL="688975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7.  หาความสอดคล้องในการตรวจข้อสอบอัตนัยของกรรมการ       </a:t>
            </a:r>
            <a:b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3 ท่าน ในลักษณะของ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inter rater reliability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8975" indent="-282575"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  ปรับปรุงเกณฑ์ที่ไม่ได้มาตรฐาน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Aft>
                <a:spcPts val="1000"/>
              </a:spcAft>
              <a:defRPr/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ขั้นตอนการสร้างเกณฑ์การให้คะแนนแบบระดับคุณภาพ 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6471350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75" y="44624"/>
            <a:ext cx="8567950" cy="1258516"/>
          </a:xfrm>
          <a:solidFill>
            <a:srgbClr val="FF0000"/>
          </a:solidFill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การตรวจสอบคุณภาพของเกณฑ์การประเมิน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(rubric)</a:t>
            </a:r>
          </a:p>
        </p:txBody>
      </p:sp>
      <p:sp>
        <p:nvSpPr>
          <p:cNvPr id="90117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887E0A-C114-441F-AE87-899F17ED9F67}" type="slidenum">
              <a:rPr lang="en-US" altLang="th-TH" sz="1600" smtClean="0">
                <a:solidFill>
                  <a:srgbClr val="898989"/>
                </a:solidFill>
                <a:latin typeface="TH SarabunPSK" panose="020B0500040200020003" pitchFamily="34" charset="-34"/>
              </a:rPr>
              <a:pPr>
                <a:spcBef>
                  <a:spcPct val="0"/>
                </a:spcBef>
                <a:buFontTx/>
                <a:buNone/>
              </a:pPr>
              <a:t>91</a:t>
            </a:fld>
            <a:endParaRPr lang="en-US" altLang="th-TH" sz="1600">
              <a:solidFill>
                <a:srgbClr val="898989"/>
              </a:solidFill>
              <a:latin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28" y="3705754"/>
            <a:ext cx="1940036" cy="6483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ผลการตอบของนักเรียน</a:t>
            </a:r>
            <a:endParaRPr lang="th-TH" sz="1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Down Arrow 3"/>
          <p:cNvSpPr/>
          <p:nvPr/>
        </p:nvSpPr>
        <p:spPr>
          <a:xfrm rot="16200000">
            <a:off x="2335137" y="3847307"/>
            <a:ext cx="438150" cy="36036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90145" y="3785835"/>
            <a:ext cx="1103136" cy="454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b="1" dirty="0">
                <a:solidFill>
                  <a:prstClr val="white"/>
                </a:solidFill>
              </a:rPr>
              <a:t>ปรับปรุง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475533" y="3780719"/>
            <a:ext cx="1310381" cy="454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b="1" dirty="0">
                <a:solidFill>
                  <a:prstClr val="white"/>
                </a:solidFill>
              </a:rPr>
              <a:t>พอใช้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6551240" y="3755674"/>
            <a:ext cx="1117104" cy="454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b="1" dirty="0">
                <a:solidFill>
                  <a:prstClr val="white"/>
                </a:solidFill>
              </a:rPr>
              <a:t>ดี</a:t>
            </a:r>
          </a:p>
        </p:txBody>
      </p:sp>
      <p:sp>
        <p:nvSpPr>
          <p:cNvPr id="6" name="Rectangle 5"/>
          <p:cNvSpPr/>
          <p:nvPr/>
        </p:nvSpPr>
        <p:spPr>
          <a:xfrm>
            <a:off x="5478463" y="2188016"/>
            <a:ext cx="933450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Rater1</a:t>
            </a:r>
            <a:endParaRPr lang="th-TH" sz="1800" dirty="0">
              <a:solidFill>
                <a:prstClr val="black"/>
              </a:solidFill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7754938" y="2197541"/>
            <a:ext cx="931862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Rater3</a:t>
            </a:r>
            <a:endParaRPr lang="th-TH" sz="1800" dirty="0">
              <a:solidFill>
                <a:prstClr val="black"/>
              </a:solidFill>
            </a:endParaRPr>
          </a:p>
        </p:txBody>
      </p:sp>
      <p:sp>
        <p:nvSpPr>
          <p:cNvPr id="116" name="Rectangle 115"/>
          <p:cNvSpPr/>
          <p:nvPr/>
        </p:nvSpPr>
        <p:spPr>
          <a:xfrm>
            <a:off x="6616700" y="2188016"/>
            <a:ext cx="931863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Rater2</a:t>
            </a:r>
            <a:endParaRPr lang="th-TH" sz="1800" dirty="0">
              <a:solidFill>
                <a:prstClr val="black"/>
              </a:solidFill>
            </a:endParaRPr>
          </a:p>
        </p:txBody>
      </p:sp>
      <p:cxnSp>
        <p:nvCxnSpPr>
          <p:cNvPr id="15" name="Straight Arrow Connector 14"/>
          <p:cNvCxnSpPr>
            <a:stCxn id="6" idx="2"/>
          </p:cNvCxnSpPr>
          <p:nvPr/>
        </p:nvCxnSpPr>
        <p:spPr>
          <a:xfrm>
            <a:off x="5945188" y="2619816"/>
            <a:ext cx="1023937" cy="981075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7083425" y="2694428"/>
            <a:ext cx="3175" cy="906463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H="1">
            <a:off x="7186613" y="2651566"/>
            <a:ext cx="977900" cy="981075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Rectangle 118"/>
          <p:cNvSpPr/>
          <p:nvPr/>
        </p:nvSpPr>
        <p:spPr>
          <a:xfrm>
            <a:off x="4684548" y="5617458"/>
            <a:ext cx="933450" cy="431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800" dirty="0">
                <a:solidFill>
                  <a:prstClr val="black"/>
                </a:solidFill>
              </a:rPr>
              <a:t>Rater1</a:t>
            </a:r>
            <a:endParaRPr lang="th-TH" sz="1800" dirty="0">
              <a:solidFill>
                <a:prstClr val="black"/>
              </a:solidFill>
            </a:endParaRPr>
          </a:p>
        </p:txBody>
      </p:sp>
      <p:cxnSp>
        <p:nvCxnSpPr>
          <p:cNvPr id="120" name="Straight Arrow Connector 119"/>
          <p:cNvCxnSpPr/>
          <p:nvPr/>
        </p:nvCxnSpPr>
        <p:spPr>
          <a:xfrm flipH="1" flipV="1">
            <a:off x="3383681" y="4260850"/>
            <a:ext cx="1357312" cy="1300163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/>
          <p:nvPr/>
        </p:nvCxnSpPr>
        <p:spPr>
          <a:xfrm flipV="1">
            <a:off x="5118818" y="4259263"/>
            <a:ext cx="0" cy="1274762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 flipV="1">
            <a:off x="5541093" y="4257675"/>
            <a:ext cx="1543050" cy="1290638"/>
          </a:xfrm>
          <a:prstGeom prst="straightConnector1">
            <a:avLst/>
          </a:prstGeom>
          <a:ln w="476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วงรี 6"/>
          <p:cNvSpPr/>
          <p:nvPr/>
        </p:nvSpPr>
        <p:spPr>
          <a:xfrm>
            <a:off x="4769381" y="1673446"/>
            <a:ext cx="648072" cy="576064"/>
          </a:xfrm>
          <a:prstGeom prst="ellipse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วงรี 25"/>
          <p:cNvSpPr/>
          <p:nvPr/>
        </p:nvSpPr>
        <p:spPr>
          <a:xfrm>
            <a:off x="5892056" y="5849382"/>
            <a:ext cx="648072" cy="576064"/>
          </a:xfrm>
          <a:prstGeom prst="ellipse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4306722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228600" y="247650"/>
            <a:ext cx="8629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algn="ctr">
              <a:defRPr/>
            </a:pPr>
            <a:r>
              <a:rPr lang="th-TH" sz="3600" b="1" dirty="0">
                <a:solidFill>
                  <a:srgbClr val="993300"/>
                </a:solidFill>
                <a:latin typeface="TH SarabunPSK" pitchFamily="34" charset="-34"/>
                <a:cs typeface="Cordia New"/>
              </a:rPr>
              <a:t>ลักษณะความคลาดเคลื่อน</a:t>
            </a:r>
            <a:br>
              <a:rPr lang="th-TH" sz="3600" b="1" dirty="0">
                <a:solidFill>
                  <a:srgbClr val="993300"/>
                </a:solidFill>
                <a:latin typeface="TH SarabunPSK" pitchFamily="34" charset="-34"/>
                <a:cs typeface="Cordia New"/>
              </a:rPr>
            </a:br>
            <a:r>
              <a:rPr lang="th-TH" sz="3600" b="1" dirty="0">
                <a:solidFill>
                  <a:srgbClr val="993300"/>
                </a:solidFill>
                <a:latin typeface="TH SarabunPSK" pitchFamily="34" charset="-34"/>
                <a:cs typeface="Cordia New"/>
              </a:rPr>
              <a:t>ในการตรวจข้อสอบอัตนัยที่มาจากผู้ตรวจหรือผู้ประเมิน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827088" y="1759327"/>
            <a:ext cx="7959725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1.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Halo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รู้จักมักคุ้น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2.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Leniency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มองโลกในแง่ดี (เกินไป)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3.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Horns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มองโลกในแง่ร้าย (เกินไป)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4.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Central Tendency Error: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ยึดทางสายกลาง (ไว้ก่อน)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5.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M</a:t>
            </a:r>
            <a:r>
              <a:rPr lang="th-TH" sz="3200" b="1" dirty="0" err="1">
                <a:solidFill>
                  <a:srgbClr val="1F497D"/>
                </a:solidFill>
                <a:latin typeface="Angsana New" pitchFamily="18" charset="-34"/>
              </a:rPr>
              <a:t>odeling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</a:t>
            </a:r>
            <a:r>
              <a:rPr lang="th-TH" sz="3200" b="1" dirty="0" err="1">
                <a:solidFill>
                  <a:srgbClr val="1F497D"/>
                </a:solidFill>
                <a:latin typeface="Angsana New" pitchFamily="18" charset="-34"/>
              </a:rPr>
              <a:t>Error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: ผลสัมพัทธ์ข้างเคียง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6.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Contrast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ขัดแย้งในใจ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   6.1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Under Qualification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ให้ต่ำกว่าความจริง</a:t>
            </a:r>
          </a:p>
          <a:p>
            <a:pPr>
              <a:defRPr/>
            </a:pP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    6.2 </a:t>
            </a:r>
            <a:r>
              <a:rPr lang="en-US" sz="3200" b="1" dirty="0">
                <a:solidFill>
                  <a:srgbClr val="1F497D"/>
                </a:solidFill>
                <a:latin typeface="Angsana New" pitchFamily="18" charset="-34"/>
              </a:rPr>
              <a:t>Over Qualification Error: </a:t>
            </a:r>
            <a:r>
              <a:rPr lang="th-TH" sz="3200" b="1" dirty="0">
                <a:solidFill>
                  <a:srgbClr val="1F497D"/>
                </a:solidFill>
                <a:latin typeface="Angsana New" pitchFamily="18" charset="-34"/>
              </a:rPr>
              <a:t>ให้สูงกว่าความจริง</a:t>
            </a:r>
          </a:p>
        </p:txBody>
      </p:sp>
      <p:sp>
        <p:nvSpPr>
          <p:cNvPr id="2" name="วงรี 1">
            <a:hlinkClick r:id="rId2" action="ppaction://hlinksldjump"/>
          </p:cNvPr>
          <p:cNvSpPr/>
          <p:nvPr/>
        </p:nvSpPr>
        <p:spPr>
          <a:xfrm>
            <a:off x="8172400" y="6165304"/>
            <a:ext cx="685850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56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build="p" autoUpdateAnimBg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2" y="617345"/>
            <a:ext cx="9144000" cy="90805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หลักการเขียนข้อสอบแบบเขียนตอบ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grpSp>
        <p:nvGrpSpPr>
          <p:cNvPr id="38" name="กลุ่ม 37"/>
          <p:cNvGrpSpPr/>
          <p:nvPr/>
        </p:nvGrpSpPr>
        <p:grpSpPr>
          <a:xfrm>
            <a:off x="1000100" y="2582035"/>
            <a:ext cx="7072362" cy="2575157"/>
            <a:chOff x="1643042" y="2000240"/>
            <a:chExt cx="7072362" cy="2575157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1714480" y="2000240"/>
              <a:ext cx="1539204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rgbClr val="1F497D"/>
                  </a:solidFill>
                  <a:latin typeface="TH SarabunPSK" pitchFamily="34" charset="-34"/>
                  <a:cs typeface="TH SarabunPSK" pitchFamily="34" charset="-34"/>
                </a:rPr>
                <a:t>ข้อคำถาม </a:t>
              </a: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86446" y="2714620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มาตรฐานและตัวชี้วัด</a:t>
              </a:r>
            </a:p>
          </p:txBody>
        </p:sp>
        <p:cxnSp>
          <p:nvCxnSpPr>
            <p:cNvPr id="12" name="ลูกศรเชื่อมต่อแบบตรง 11"/>
            <p:cNvCxnSpPr>
              <a:endCxn id="8" idx="1"/>
            </p:cNvCxnSpPr>
            <p:nvPr/>
          </p:nvCxnSpPr>
          <p:spPr>
            <a:xfrm>
              <a:off x="3286116" y="2357430"/>
              <a:ext cx="2500330" cy="92869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สี่เหลี่ยมผืนผ้า 12"/>
            <p:cNvSpPr/>
            <p:nvPr/>
          </p:nvSpPr>
          <p:spPr>
            <a:xfrm>
              <a:off x="4032928" y="2357430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1643042" y="3929066"/>
              <a:ext cx="1571636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th-TH" sz="3600" b="1" dirty="0">
                  <a:solidFill>
                    <a:srgbClr val="1F497D"/>
                  </a:solidFill>
                  <a:latin typeface="TH SarabunPSK" pitchFamily="34" charset="-34"/>
                  <a:cs typeface="TH SarabunPSK" pitchFamily="34" charset="-34"/>
                </a:rPr>
                <a:t>เฉลย </a:t>
              </a:r>
            </a:p>
          </p:txBody>
        </p:sp>
        <p:cxnSp>
          <p:nvCxnSpPr>
            <p:cNvPr id="33" name="ลูกศรเชื่อมต่อแบบตรง 32"/>
            <p:cNvCxnSpPr/>
            <p:nvPr/>
          </p:nvCxnSpPr>
          <p:spPr>
            <a:xfrm flipV="1">
              <a:off x="3184184" y="3429000"/>
              <a:ext cx="2602262" cy="75532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สี่เหลี่ยมผืนผ้า 34"/>
            <p:cNvSpPr/>
            <p:nvPr/>
          </p:nvSpPr>
          <p:spPr>
            <a:xfrm>
              <a:off x="4000496" y="3929066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7663167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3476" y="735185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เปรียบเทียบและเรียงลำดับเศษส่วนและทศนิยมไม่เกินสามตำแหน่ง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81891" y="2680859"/>
                <a:ext cx="7855527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3600" b="1" dirty="0">
                    <a:solidFill>
                      <a:srgbClr val="C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สถานการณ์</a:t>
                </a:r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num>
                      <m:den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𝟒</m:t>
                        </m:r>
                      </m:den>
                    </m:f>
                  </m:oMath>
                </a14:m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𝟐</m:t>
                        </m:r>
                      </m:num>
                      <m:den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𝟑</m:t>
                        </m:r>
                      </m:den>
                    </m:f>
                  </m:oMath>
                </a14:m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</m:ctrlPr>
                      </m:fPr>
                      <m:num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𝟖</m:t>
                        </m:r>
                      </m:num>
                      <m:den>
                        <m:r>
                          <a:rPr lang="th-TH" sz="36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H SarabunPSK" panose="020B0500040200020003" pitchFamily="34" charset="-34"/>
                          </a:rPr>
                          <m:t>𝟗</m:t>
                        </m:r>
                      </m:den>
                    </m:f>
                  </m:oMath>
                </a14:m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,  0.69 , 0.32,  0.79   </a:t>
                </a:r>
              </a:p>
              <a:p>
                <a:r>
                  <a:rPr lang="th-TH" sz="3600" b="1" dirty="0">
                    <a:solidFill>
                      <a:srgbClr val="C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คำถาม  </a:t>
                </a:r>
                <a:r>
                  <a:rPr lang="th-TH" sz="36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จากจำนวนที่กำหนดให้ข้างต้น จง</a:t>
                </a:r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เรียงลำดับจำนวนที่มีค่าจากมากไปหาน้อย </a:t>
                </a:r>
              </a:p>
              <a:p>
                <a:r>
                  <a:rPr lang="th-TH" sz="3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	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891" y="2680859"/>
                <a:ext cx="7855527" cy="2554545"/>
              </a:xfrm>
              <a:prstGeom prst="rect">
                <a:avLst/>
              </a:prstGeom>
              <a:blipFill rotWithShape="0">
                <a:blip r:embed="rId2"/>
                <a:stretch>
                  <a:fillRect l="-2327" r="-1862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4478425" y="1757763"/>
            <a:ext cx="4210754" cy="465892"/>
            <a:chOff x="4478425" y="1757763"/>
            <a:chExt cx="4210754" cy="465892"/>
          </a:xfrm>
        </p:grpSpPr>
        <p:cxnSp>
          <p:nvCxnSpPr>
            <p:cNvPr id="12" name="ตัวเชื่อมต่อตรง 11"/>
            <p:cNvCxnSpPr/>
            <p:nvPr/>
          </p:nvCxnSpPr>
          <p:spPr>
            <a:xfrm>
              <a:off x="4478425" y="1757763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6286500" y="1812403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1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355793" y="1117693"/>
            <a:ext cx="3122632" cy="1174596"/>
            <a:chOff x="1355793" y="1117693"/>
            <a:chExt cx="3122632" cy="1174596"/>
          </a:xfrm>
        </p:grpSpPr>
        <p:sp>
          <p:nvSpPr>
            <p:cNvPr id="2" name="วงรี 1"/>
            <p:cNvSpPr/>
            <p:nvPr/>
          </p:nvSpPr>
          <p:spPr>
            <a:xfrm>
              <a:off x="1355793" y="1117693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82281" y="1117693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766645" y="1881037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7565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67544" y="368652"/>
            <a:ext cx="8208912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หลักการเขียนข้อสอบอัตนัย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1.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เขียนคำชี้แจงเกี่ยวกับวิธีการตอบให้ชัดเจน ระบุจำนวนข้อคำถาม เวลาที่ใช้สอบและคะแนนเต็มของแต่ละข้อ เพื่อให้ผู้ตอบสามารถวางแผนการตอบได้ถูกต้อง 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2.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ข้อคำถามต้องพิจารณาให้เหมาะสมกับพื้นความรู้ของผู้ตอบ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3.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ควรถามเฉพาะเรื่องที่สำคัญและเป็นเรื่องที่แบบทดสอบปรนัยวัดได้ไม่ดีเท่า เนื่องจากไม่สามารถถามได้ทุกเนื้อหาที่เรียน ควรถามเกี่ยวกับการนำไปใช้ การวิเคราะห์ การสังเคราะห์ ความคิดสร้างสรรค์ การแสดงความคิดเห็น การวิพากษ์วิจารณ์ เป็นต้น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4.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สถานการณ์ในข้อคำถามจะต้อง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มี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ข้อมูลเพียงพอและจำเป็นต่อการตอบ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คำถาม  รวมทั้งมีความชัดเจน 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และเหมาะสมกับระดับผู้เรียน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95</a:t>
            </a:fld>
            <a:endParaRPr lang="th-TH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466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23528" y="332656"/>
            <a:ext cx="8208912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หลักการเขียนข้อสอบอัตนัย (ต่อ)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5.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คำถามต้อง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สอดคล้องกับสถานการณ์  มีความชัดเจน และสอดคล้องกับตัวชี้วัด และพฤติกรรมที่ต้องการวัด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	6. ข้อ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คำถามต้องเปิดโอกาสให้อธิบายวิธีคิด แสดงวิธีทำ หรือให้เหตุผลเพื่อสนับสนุนคำตอบ</a:t>
            </a: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7.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กำหนดขอบเขตหรือประเด็นของคำถามให้ชัดเจนเพื่อให้ผู้ตอบทราบถึงจุดมุ่งหมายในการวัด สามารถตอบได้ตรงประเด็น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8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ไม่ควรมีข้อสอบไว้ให้เลือกตอบเป็นบางข้อ เพราะอาจมีการได้เปรียบเสียเปรียบกัน เนื่องจากแต่ละข้อคำถามจะมีความยากง่ายไม่เท่ากันและวัดเนื้อหาแตกต่างกัน รวมทั้งจะไม่ยุติธรรมกับผู้ที่สามารถตอบได้ทุกข้อ ซึ่งมีโอกาสได้คะแนนเท่ากับผู้ที่ตอบได้เพียงบางข้อ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96</a:t>
            </a:fld>
            <a:endParaRPr lang="th-TH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0" y="332656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หลักการเขียนข้อสอบอัตนัย (ต่อ)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9.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พยายามเขียนคำถามให้มีจำนวนมากข้อ โดยจำกัดให้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ตอบสั้น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ๆ เพื่อจะได้วัดได้ครอบคลุมเนื้อหา ซึ่งจะทำให้แบบทดสอบมีความเชื่อมั่นสูง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ควรเตรียมเฉลยคำตอบและกำหนดเกณฑ์การให้คะแนนตามขั้นตอนและน้ำหนักที่ต้องการเน้นไว้ด้วย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11.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ถ้าแบบทดสอบมีหลายข้อ ควรเรียงลำดับจากข้อง่ายไปหายาก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endParaRPr lang="th-TH" sz="3200" b="1" dirty="0" smtClean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1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การกำหนดเวลาในการสอบ จะต้องสอดคล้องกับความยาวและลักษณะคำตอบที่ต้องการ ระดับความยากง่ายและจำนวนข้อสอบ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97</a:t>
            </a:fld>
            <a:endParaRPr lang="th-TH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4961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24"/>
            <a:ext cx="9144000" cy="914400"/>
          </a:xfrm>
        </p:spPr>
        <p:txBody>
          <a:bodyPr>
            <a:noAutofit/>
          </a:bodyPr>
          <a:lstStyle/>
          <a:p>
            <a:r>
              <a:rPr lang="th-TH" sz="4000" b="1" dirty="0">
                <a:latin typeface="Browallia New" pitchFamily="34" charset="-34"/>
                <a:cs typeface="Browallia New" pitchFamily="34" charset="-34"/>
              </a:rPr>
              <a:t>       </a:t>
            </a:r>
            <a:br>
              <a:rPr lang="th-TH" sz="4000" b="1" dirty="0">
                <a:latin typeface="Browallia New" pitchFamily="34" charset="-34"/>
                <a:cs typeface="Browallia New" pitchFamily="34" charset="-34"/>
              </a:rPr>
            </a:br>
            <a:r>
              <a:rPr lang="th-TH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แผนผังแบบสอบ (</a:t>
            </a:r>
            <a:r>
              <a:rPr lang="en-US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Test Blueprint)</a:t>
            </a:r>
            <a:endParaRPr lang="th-TH" b="1" dirty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85207" name="Group 1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84414"/>
              </p:ext>
            </p:extLst>
          </p:nvPr>
        </p:nvGraphicFramePr>
        <p:xfrm>
          <a:off x="242886" y="1484313"/>
          <a:ext cx="8686832" cy="4004694"/>
        </p:xfrm>
        <a:graphic>
          <a:graphicData uri="http://schemas.openxmlformats.org/drawingml/2006/table">
            <a:tbl>
              <a:tblPr/>
              <a:tblGrid>
                <a:gridCol w="7404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350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7583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4463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7596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143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4294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7458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975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7224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102118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</a:tblGrid>
              <a:tr h="484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หน่วยการเรียนที่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จำนวนตัวชี้วัด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ระดับพฤติกรรมด้านความรู้ (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จำนวนข้อสอบ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ข้อสอบ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75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+mn-c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เข้า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ใจ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ประยุกต์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เคราะห์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เมินค่า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สร้าง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สรรค์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MC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RR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UR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รวม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12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-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วงรี 4">
            <a:hlinkClick r:id="rId3" action="ppaction://hlinksldjump"/>
          </p:cNvPr>
          <p:cNvSpPr/>
          <p:nvPr/>
        </p:nvSpPr>
        <p:spPr>
          <a:xfrm>
            <a:off x="8143900" y="6286520"/>
            <a:ext cx="642942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9598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7" name="Group 31"/>
          <p:cNvGrpSpPr>
            <a:grpSpLocks/>
          </p:cNvGrpSpPr>
          <p:nvPr/>
        </p:nvGrpSpPr>
        <p:grpSpPr bwMode="auto">
          <a:xfrm>
            <a:off x="395536" y="1412776"/>
            <a:ext cx="4378325" cy="431800"/>
            <a:chOff x="485" y="1797"/>
            <a:chExt cx="2360" cy="272"/>
          </a:xfrm>
        </p:grpSpPr>
        <p:sp>
          <p:nvSpPr>
            <p:cNvPr id="158745" name="Rectangle 25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แนวทางการพิจารณา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6393" name="AutoShape 26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58747" name="Rectangle 27"/>
          <p:cNvSpPr>
            <a:spLocks noChangeArrowheads="1"/>
          </p:cNvSpPr>
          <p:nvPr/>
        </p:nvSpPr>
        <p:spPr bwMode="auto">
          <a:xfrm>
            <a:off x="250825" y="260648"/>
            <a:ext cx="8893175" cy="1470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การตรวจสอบความถูกต้องและครอบคลุมของเนื้อหาวิชาและจุดมุ่งหมาย</a:t>
            </a:r>
            <a:endParaRPr lang="th-TH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2" name="Rectangle 32"/>
          <p:cNvSpPr>
            <a:spLocks noChangeArrowheads="1"/>
          </p:cNvSpPr>
          <p:nvPr/>
        </p:nvSpPr>
        <p:spPr bwMode="auto">
          <a:xfrm>
            <a:off x="884486" y="1989039"/>
            <a:ext cx="7885112" cy="5762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ข้อคำถามครบถ้วนทุกเนื้อหาที่เรียนหรือไม่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3" name="Rectangle 33"/>
          <p:cNvSpPr>
            <a:spLocks noChangeArrowheads="1"/>
          </p:cNvSpPr>
          <p:nvPr/>
        </p:nvSpPr>
        <p:spPr bwMode="auto">
          <a:xfrm>
            <a:off x="884486" y="2565301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จำนวนข้อคำถามของแต่ละเนื้อหามีสัดส่วนตาม</a:t>
            </a:r>
            <a:b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</a:b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น้ำหนักที่กำหนดไว้หรือไม่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4" name="Rectangle 34"/>
          <p:cNvSpPr>
            <a:spLocks noChangeArrowheads="1"/>
          </p:cNvSpPr>
          <p:nvPr/>
        </p:nvSpPr>
        <p:spPr bwMode="auto">
          <a:xfrm>
            <a:off x="884486" y="3500339"/>
            <a:ext cx="7885112" cy="8651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3)  ข้อคำถามแต่ละข้อวัดได้ตรงตามพฤติกรรมที่ระบุไว้ในตัวชี้วัดหรือไม่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518418" y="4508202"/>
            <a:ext cx="3746500" cy="431800"/>
            <a:chOff x="485" y="1797"/>
            <a:chExt cx="2360" cy="272"/>
          </a:xfrm>
        </p:grpSpPr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 dirty="0">
                  <a:solidFill>
                    <a:srgbClr val="66FF33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วิธีดำเนินการ</a:t>
              </a:r>
              <a:endParaRPr lang="th-TH" b="1" i="1" u="sng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925647" y="6034582"/>
            <a:ext cx="7885112" cy="57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ตรวจสอบโดยผู้เชี่ยวชาญในเนื้อหาวิชานั้นๆ 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Rectangle 1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925647" y="5054698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 ตรวจสอบโดยการเปรียบเทียบแผนผังข้อสอบ      (</a:t>
            </a: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Test Blueprint)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" name="วงรี 15">
            <a:hlinkClick r:id="rId3" action="ppaction://hlinksldjump"/>
          </p:cNvPr>
          <p:cNvSpPr/>
          <p:nvPr/>
        </p:nvSpPr>
        <p:spPr>
          <a:xfrm>
            <a:off x="7929586" y="6000768"/>
            <a:ext cx="85725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11175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3476" y="735185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เปรียบเทียบและเรียงลำดับเศษส่วนและทศนิยมไม่เกินสามตำแหน่ง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7" name="กลุ่ม 6"/>
          <p:cNvGrpSpPr/>
          <p:nvPr/>
        </p:nvGrpSpPr>
        <p:grpSpPr>
          <a:xfrm>
            <a:off x="4478425" y="1757763"/>
            <a:ext cx="4210754" cy="465892"/>
            <a:chOff x="4478425" y="1757763"/>
            <a:chExt cx="4210754" cy="465892"/>
          </a:xfrm>
        </p:grpSpPr>
        <p:cxnSp>
          <p:nvCxnSpPr>
            <p:cNvPr id="12" name="ตัวเชื่อมต่อตรง 11"/>
            <p:cNvCxnSpPr/>
            <p:nvPr/>
          </p:nvCxnSpPr>
          <p:spPr>
            <a:xfrm>
              <a:off x="4478425" y="1757763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6286500" y="1812403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2</a:t>
              </a:r>
              <a:endParaRPr lang="th-TH" b="1" dirty="0">
                <a:solidFill>
                  <a:srgbClr val="0070C0"/>
                </a:solidFill>
                <a:latin typeface="TH SarabunPSK" panose="020B0500040200020003" pitchFamily="34" charset="-34"/>
              </a:endParaRPr>
            </a:p>
          </p:txBody>
        </p:sp>
      </p:grpSp>
      <p:grpSp>
        <p:nvGrpSpPr>
          <p:cNvPr id="6" name="กลุ่ม 5"/>
          <p:cNvGrpSpPr/>
          <p:nvPr/>
        </p:nvGrpSpPr>
        <p:grpSpPr>
          <a:xfrm>
            <a:off x="1355793" y="1117693"/>
            <a:ext cx="3122632" cy="1174596"/>
            <a:chOff x="1355793" y="1117693"/>
            <a:chExt cx="3122632" cy="1174596"/>
          </a:xfrm>
        </p:grpSpPr>
        <p:sp>
          <p:nvSpPr>
            <p:cNvPr id="2" name="วงรี 1"/>
            <p:cNvSpPr/>
            <p:nvPr/>
          </p:nvSpPr>
          <p:spPr>
            <a:xfrm>
              <a:off x="1355793" y="1117693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82281" y="1117693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766645" y="1881037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1</a:t>
              </a:r>
              <a:endParaRPr lang="th-TH" b="1" dirty="0">
                <a:solidFill>
                  <a:srgbClr val="C00000"/>
                </a:solidFill>
                <a:latin typeface="TH SarabunPSK" panose="020B0500040200020003" pitchFamily="34" charset="-34"/>
              </a:endParaRPr>
            </a:p>
          </p:txBody>
        </p:sp>
      </p:grpSp>
      <p:grpSp>
        <p:nvGrpSpPr>
          <p:cNvPr id="10" name="กลุ่ม 9"/>
          <p:cNvGrpSpPr/>
          <p:nvPr/>
        </p:nvGrpSpPr>
        <p:grpSpPr>
          <a:xfrm>
            <a:off x="380017" y="3155091"/>
            <a:ext cx="8410802" cy="763766"/>
            <a:chOff x="605642" y="3155091"/>
            <a:chExt cx="8410802" cy="763766"/>
          </a:xfrm>
        </p:grpSpPr>
        <p:sp>
          <p:nvSpPr>
            <p:cNvPr id="3" name="สี่เหลี่ยมผืนผ้า 2"/>
            <p:cNvSpPr/>
            <p:nvPr/>
          </p:nvSpPr>
          <p:spPr>
            <a:xfrm>
              <a:off x="605642" y="3158836"/>
              <a:ext cx="1900052" cy="76002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สร้างข้อสอบ</a:t>
              </a:r>
            </a:p>
          </p:txBody>
        </p:sp>
        <p:sp>
          <p:nvSpPr>
            <p:cNvPr id="22" name="สี่เหลี่ยมผืนผ้า 21"/>
            <p:cNvSpPr/>
            <p:nvPr/>
          </p:nvSpPr>
          <p:spPr>
            <a:xfrm>
              <a:off x="2974462" y="3155091"/>
              <a:ext cx="6041982" cy="76002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     นักเรียนทำอะไร          ในเนื้อหาอะไร</a:t>
              </a:r>
            </a:p>
          </p:txBody>
        </p:sp>
        <p:sp>
          <p:nvSpPr>
            <p:cNvPr id="23" name="Oval 16"/>
            <p:cNvSpPr/>
            <p:nvPr/>
          </p:nvSpPr>
          <p:spPr>
            <a:xfrm>
              <a:off x="3182281" y="3329476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1</a:t>
              </a:r>
              <a:endParaRPr lang="th-TH" b="1" dirty="0">
                <a:solidFill>
                  <a:srgbClr val="C0000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24" name="Oval 12"/>
            <p:cNvSpPr/>
            <p:nvPr/>
          </p:nvSpPr>
          <p:spPr>
            <a:xfrm>
              <a:off x="5447651" y="3329476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2</a:t>
              </a:r>
              <a:endParaRPr lang="th-TH" b="1" dirty="0">
                <a:solidFill>
                  <a:srgbClr val="0070C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8" name="ลูกศรขวา 7"/>
            <p:cNvSpPr/>
            <p:nvPr/>
          </p:nvSpPr>
          <p:spPr>
            <a:xfrm>
              <a:off x="2624447" y="3329476"/>
              <a:ext cx="243514" cy="41125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กลุ่ม 10"/>
          <p:cNvGrpSpPr/>
          <p:nvPr/>
        </p:nvGrpSpPr>
        <p:grpSpPr>
          <a:xfrm>
            <a:off x="380017" y="4821382"/>
            <a:ext cx="8410802" cy="760021"/>
            <a:chOff x="605642" y="4821382"/>
            <a:chExt cx="8410802" cy="760021"/>
          </a:xfrm>
        </p:grpSpPr>
        <p:sp>
          <p:nvSpPr>
            <p:cNvPr id="15" name="สี่เหลี่ยมผืนผ้า 14"/>
            <p:cNvSpPr/>
            <p:nvPr/>
          </p:nvSpPr>
          <p:spPr>
            <a:xfrm>
              <a:off x="605642" y="4821382"/>
              <a:ext cx="1900052" cy="760021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คัดเลือกข้อสอบ</a:t>
              </a:r>
            </a:p>
          </p:txBody>
        </p:sp>
        <p:sp>
          <p:nvSpPr>
            <p:cNvPr id="16" name="สี่เหลี่ยมผืนผ้า 15"/>
            <p:cNvSpPr/>
            <p:nvPr/>
          </p:nvSpPr>
          <p:spPr>
            <a:xfrm>
              <a:off x="2974462" y="4821382"/>
              <a:ext cx="6041982" cy="760021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     เนื้อหาตรงหรือไม่         พฤติกรรมนักเรียนตรงหรือไม่</a:t>
              </a:r>
            </a:p>
          </p:txBody>
        </p:sp>
        <p:sp>
          <p:nvSpPr>
            <p:cNvPr id="20" name="Oval 16"/>
            <p:cNvSpPr/>
            <p:nvPr/>
          </p:nvSpPr>
          <p:spPr>
            <a:xfrm>
              <a:off x="5527655" y="4968272"/>
              <a:ext cx="415636" cy="41125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  <a:latin typeface="TH SarabunPSK" panose="020B0500040200020003" pitchFamily="34" charset="-34"/>
                </a:rPr>
                <a:t>1</a:t>
              </a:r>
              <a:endParaRPr lang="th-TH" b="1" dirty="0">
                <a:solidFill>
                  <a:srgbClr val="C0000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21" name="Oval 12"/>
            <p:cNvSpPr/>
            <p:nvPr/>
          </p:nvSpPr>
          <p:spPr>
            <a:xfrm>
              <a:off x="3119781" y="4968272"/>
              <a:ext cx="415636" cy="41125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70C0"/>
                  </a:solidFill>
                  <a:latin typeface="TH SarabunPSK" panose="020B0500040200020003" pitchFamily="34" charset="-34"/>
                </a:rPr>
                <a:t>2</a:t>
              </a:r>
              <a:endParaRPr lang="th-TH" b="1" dirty="0">
                <a:solidFill>
                  <a:srgbClr val="0070C0"/>
                </a:solidFill>
                <a:latin typeface="TH SarabunPSK" panose="020B0500040200020003" pitchFamily="34" charset="-34"/>
              </a:endParaRPr>
            </a:p>
          </p:txBody>
        </p:sp>
        <p:sp>
          <p:nvSpPr>
            <p:cNvPr id="25" name="ลูกศรขวา 24"/>
            <p:cNvSpPr/>
            <p:nvPr/>
          </p:nvSpPr>
          <p:spPr>
            <a:xfrm>
              <a:off x="2624447" y="4995766"/>
              <a:ext cx="243514" cy="41125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26" name="สี่เหลี่ยมผืนผ้า 25"/>
          <p:cNvSpPr/>
          <p:nvPr/>
        </p:nvSpPr>
        <p:spPr>
          <a:xfrm>
            <a:off x="1413147" y="488300"/>
            <a:ext cx="3122631" cy="629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พฤติกรรมที่นักเรียนแสดงออก</a:t>
            </a: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5140820" y="501587"/>
            <a:ext cx="3122631" cy="6293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บริบทเนื้อหา</a:t>
            </a:r>
          </a:p>
        </p:txBody>
      </p:sp>
    </p:spTree>
    <p:extLst>
      <p:ext uri="{BB962C8B-B14F-4D97-AF65-F5344CB8AC3E}">
        <p14:creationId xmlns:p14="http://schemas.microsoft.com/office/powerpoint/2010/main" val="4182451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9"/>
          <p:cNvGrpSpPr>
            <a:grpSpLocks/>
          </p:cNvGrpSpPr>
          <p:nvPr/>
        </p:nvGrpSpPr>
        <p:grpSpPr bwMode="auto">
          <a:xfrm>
            <a:off x="611560" y="1556792"/>
            <a:ext cx="4378325" cy="431800"/>
            <a:chOff x="485" y="1797"/>
            <a:chExt cx="2360" cy="272"/>
          </a:xfrm>
        </p:grpSpPr>
        <p:sp>
          <p:nvSpPr>
            <p:cNvPr id="160778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แนวทางการพิจารณา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8440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60780" name="Rectangle 12"/>
          <p:cNvSpPr>
            <a:spLocks noChangeArrowheads="1"/>
          </p:cNvSpPr>
          <p:nvPr/>
        </p:nvSpPr>
        <p:spPr bwMode="auto">
          <a:xfrm>
            <a:off x="251520" y="332656"/>
            <a:ext cx="8748712" cy="1512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การตรวจสอบภาษาและความสอดคล้องกับเทคนิคการเขียนคำถาม</a:t>
            </a:r>
            <a:endParaRPr lang="th-TH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0781" name="Rectangle 13"/>
          <p:cNvSpPr>
            <a:spLocks noChangeArrowheads="1"/>
          </p:cNvSpPr>
          <p:nvPr/>
        </p:nvSpPr>
        <p:spPr bwMode="auto">
          <a:xfrm>
            <a:off x="1100510" y="2133054"/>
            <a:ext cx="7885112" cy="57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ข้อความที่ใช้เขียนเป็นข้อคำถามสามารถสื่อความหมายได้ดีเพียงไร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0782" name="Rectangle 14"/>
          <p:cNvSpPr>
            <a:spLocks noChangeArrowheads="1"/>
          </p:cNvSpPr>
          <p:nvPr/>
        </p:nvSpPr>
        <p:spPr bwMode="auto">
          <a:xfrm>
            <a:off x="1100510" y="3139529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การเขียนข้อคำถามนั้นมีความถูกต้องตามเทคนิคในการเขียนข้อคำถามที่ดีหรือไม่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11560" y="4293567"/>
            <a:ext cx="4378325" cy="431800"/>
            <a:chOff x="485" y="1797"/>
            <a:chExt cx="2360" cy="272"/>
          </a:xfrm>
        </p:grpSpPr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วิธีดำเนินการ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100510" y="4869830"/>
            <a:ext cx="7885112" cy="5762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ตรวจสอบโดยผู้เชี่ยวชาญทางด้านภาษา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100510" y="5445596"/>
            <a:ext cx="7885112" cy="6477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ตรวจสอบโดยผู้เชี่ยวชาญทางด้านวัดผลการศึกษา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วงรี 14">
            <a:hlinkClick r:id="rId2" action="ppaction://hlinksldjump"/>
          </p:cNvPr>
          <p:cNvSpPr/>
          <p:nvPr/>
        </p:nvSpPr>
        <p:spPr>
          <a:xfrm>
            <a:off x="7929586" y="5929330"/>
            <a:ext cx="85725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422408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930496"/>
            <a:ext cx="8229600" cy="1143000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การวัดและประเมินผลตัวชี้วัด</a:t>
            </a:r>
            <a:b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ทักษะกระบวนการ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5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(Process &amp; Skill: P)</a:t>
            </a:r>
            <a:endParaRPr lang="th-TH" sz="5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219484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812" y="323284"/>
            <a:ext cx="90376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การประเมินภาคปฏิบัติ (</a:t>
            </a:r>
            <a:r>
              <a:rPr lang="en-US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Performance Assessment)</a:t>
            </a:r>
          </a:p>
        </p:txBody>
      </p:sp>
      <p:grpSp>
        <p:nvGrpSpPr>
          <p:cNvPr id="2" name="กลุ่ม 1"/>
          <p:cNvGrpSpPr/>
          <p:nvPr/>
        </p:nvGrpSpPr>
        <p:grpSpPr>
          <a:xfrm>
            <a:off x="106307" y="1196752"/>
            <a:ext cx="8866502" cy="4709028"/>
            <a:chOff x="106307" y="1196752"/>
            <a:chExt cx="8866502" cy="4709028"/>
          </a:xfrm>
        </p:grpSpPr>
        <p:sp>
          <p:nvSpPr>
            <p:cNvPr id="6" name="Rounded Rectangle 89"/>
            <p:cNvSpPr/>
            <p:nvPr/>
          </p:nvSpPr>
          <p:spPr bwMode="auto">
            <a:xfrm>
              <a:off x="3711377" y="1196752"/>
              <a:ext cx="2616470" cy="734438"/>
            </a:xfrm>
            <a:prstGeom prst="roundRect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มาตรฐานและตัวชี้วัด</a:t>
              </a:r>
            </a:p>
            <a:p>
              <a:pPr algn="ctr" defTabSz="457200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ตามหลักสูตรฯ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86592" y="2409669"/>
              <a:ext cx="1670474" cy="113665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การประเมินเพื่อปรับปรุงและพัฒนา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(Formative Assessment)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106307" y="5013176"/>
              <a:ext cx="1854517" cy="8926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การประเมินเพื่อตัดสินผล</a:t>
              </a:r>
              <a:b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การเรียน</a:t>
              </a:r>
              <a:endParaRPr lang="en-US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16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(Summative Assessment)</a:t>
              </a:r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109463" y="2178974"/>
              <a:ext cx="4798018" cy="13860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>
              <a:off x="5033082" y="1933309"/>
              <a:ext cx="0" cy="3087429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3130245" y="220626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4333592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5759198" y="2178974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>
              <a:off x="7011596" y="2191015"/>
              <a:ext cx="0" cy="397348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Rectangle 63"/>
            <p:cNvSpPr/>
            <p:nvPr/>
          </p:nvSpPr>
          <p:spPr>
            <a:xfrm>
              <a:off x="2576540" y="2588363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1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</a:t>
              </a:r>
              <a:r>
                <a:rPr lang="en-US" sz="24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P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A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H="1">
              <a:off x="7893024" y="2154663"/>
              <a:ext cx="1" cy="2786505"/>
            </a:xfrm>
            <a:prstGeom prst="straightConnector1">
              <a:avLst/>
            </a:prstGeom>
            <a:ln w="41275">
              <a:solidFill>
                <a:srgbClr val="C0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/>
            <p:cNvSpPr/>
            <p:nvPr/>
          </p:nvSpPr>
          <p:spPr>
            <a:xfrm>
              <a:off x="3804811" y="2568066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 A</a:t>
              </a: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478673" y="2568066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หน่วยที่...</a:t>
              </a:r>
              <a:endParaRPr lang="en-US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262000" y="2576322"/>
              <a:ext cx="1065847" cy="97159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หน่วยที่ </a:t>
              </a:r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  <a:endPara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 defTabSz="457200"/>
              <a:r>
                <a:rPr lang="en-US" sz="24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K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893508" y="5020595"/>
              <a:ext cx="2159569" cy="652211"/>
            </a:xfrm>
            <a:prstGeom prst="rect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สอบกลางภาค/ปีการศึกษา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813240" y="5020738"/>
              <a:ext cx="2159569" cy="652211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สอบปลายภาค/ปีการศึกษา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>
              <a:off x="1960824" y="2728701"/>
              <a:ext cx="491431" cy="394855"/>
            </a:xfrm>
            <a:prstGeom prst="rightArrow">
              <a:avLst/>
            </a:prstGeom>
            <a:solidFill>
              <a:srgbClr val="00FF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0" name="Right Arrow 49"/>
            <p:cNvSpPr/>
            <p:nvPr/>
          </p:nvSpPr>
          <p:spPr>
            <a:xfrm>
              <a:off x="2085109" y="5149272"/>
              <a:ext cx="1715032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1" name="Right Arrow 50"/>
            <p:cNvSpPr/>
            <p:nvPr/>
          </p:nvSpPr>
          <p:spPr>
            <a:xfrm>
              <a:off x="6146444" y="5149271"/>
              <a:ext cx="590179" cy="39485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7" name="Rectangle 63"/>
            <p:cNvSpPr/>
            <p:nvPr/>
          </p:nvSpPr>
          <p:spPr>
            <a:xfrm>
              <a:off x="2409618" y="4059948"/>
              <a:ext cx="1441253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ชิ้นงาน</a:t>
              </a:r>
              <a:r>
                <a:rPr lang="en-US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20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ภารกิจ</a:t>
              </a:r>
              <a:endPara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ลูกศรลง 6"/>
            <p:cNvSpPr/>
            <p:nvPr/>
          </p:nvSpPr>
          <p:spPr>
            <a:xfrm>
              <a:off x="2843001" y="3682952"/>
              <a:ext cx="532924" cy="305745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39552" y="4059947"/>
              <a:ext cx="1317514" cy="652211"/>
            </a:xfrm>
            <a:prstGeom prst="rect">
              <a:avLst/>
            </a:prstGeom>
            <a:solidFill>
              <a:schemeClr val="accent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การประเมินภาคปฏิบัติ</a:t>
              </a:r>
            </a:p>
          </p:txBody>
        </p:sp>
        <p:cxnSp>
          <p:nvCxnSpPr>
            <p:cNvPr id="10" name="ลูกศรเชื่อมต่อแบบตรง 9"/>
            <p:cNvCxnSpPr>
              <a:stCxn id="8" idx="3"/>
              <a:endCxn id="27" idx="1"/>
            </p:cNvCxnSpPr>
            <p:nvPr/>
          </p:nvCxnSpPr>
          <p:spPr>
            <a:xfrm>
              <a:off x="1857066" y="4386053"/>
              <a:ext cx="552552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75550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วงรี 9"/>
          <p:cNvSpPr/>
          <p:nvPr/>
        </p:nvSpPr>
        <p:spPr>
          <a:xfrm>
            <a:off x="3335893" y="225628"/>
            <a:ext cx="2423637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</a:p>
        </p:txBody>
      </p:sp>
      <p:grpSp>
        <p:nvGrpSpPr>
          <p:cNvPr id="26" name="กลุ่ม 25"/>
          <p:cNvGrpSpPr/>
          <p:nvPr/>
        </p:nvGrpSpPr>
        <p:grpSpPr>
          <a:xfrm>
            <a:off x="1041792" y="1381580"/>
            <a:ext cx="7057179" cy="5256865"/>
            <a:chOff x="1041792" y="1215330"/>
            <a:chExt cx="7057179" cy="5256865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1116283" y="4061329"/>
              <a:ext cx="1638795" cy="109256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ประเด็น/คุณลักษณะที่ </a:t>
              </a: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</a:p>
            <a:p>
              <a:pPr algn="ctr"/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(4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5" name="Rectangle 63"/>
            <p:cNvSpPr/>
            <p:nvPr/>
          </p:nvSpPr>
          <p:spPr>
            <a:xfrm>
              <a:off x="3300268" y="2379115"/>
              <a:ext cx="2601769" cy="1064729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ชิ้นงาน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ภารกิจ</a:t>
              </a:r>
            </a:p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20 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ectangle 63"/>
            <p:cNvSpPr/>
            <p:nvPr/>
          </p:nvSpPr>
          <p:spPr>
            <a:xfrm>
              <a:off x="2755078" y="1215330"/>
              <a:ext cx="3681350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หน่วยการเรียนรู้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ลูกศรลง 6"/>
            <p:cNvSpPr/>
            <p:nvPr/>
          </p:nvSpPr>
          <p:spPr>
            <a:xfrm>
              <a:off x="4221141" y="1922549"/>
              <a:ext cx="736271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3781754" y="4061290"/>
              <a:ext cx="1638795" cy="109260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ประเด็น/คุณลักษณะที่ </a:t>
              </a: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/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(14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6311198" y="4037541"/>
              <a:ext cx="1638795" cy="11163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ประเด็น/คุณลักษณะที่ </a:t>
              </a: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</a:p>
            <a:p>
              <a:pPr algn="ctr"/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(2 </a:t>
              </a:r>
              <a:r>
                <a:rPr lang="th-TH" sz="2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cxnSp>
          <p:nvCxnSpPr>
            <p:cNvPr id="3" name="ตัวเชื่อมต่อตรง 2"/>
            <p:cNvCxnSpPr/>
            <p:nvPr/>
          </p:nvCxnSpPr>
          <p:spPr>
            <a:xfrm>
              <a:off x="1935680" y="3752607"/>
              <a:ext cx="5296393" cy="1"/>
            </a:xfrm>
            <a:prstGeom prst="line">
              <a:avLst/>
            </a:prstGeom>
            <a:ln w="412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flipH="1">
              <a:off x="4565527" y="3455725"/>
              <a:ext cx="1" cy="605565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ตัวเชื่อมต่อตรง 16"/>
            <p:cNvCxnSpPr/>
            <p:nvPr/>
          </p:nvCxnSpPr>
          <p:spPr>
            <a:xfrm>
              <a:off x="7225617" y="3740725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ตัวเชื่อมต่อตรง 18"/>
            <p:cNvCxnSpPr/>
            <p:nvPr/>
          </p:nvCxnSpPr>
          <p:spPr>
            <a:xfrm>
              <a:off x="1935679" y="3740659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วงรี 19"/>
            <p:cNvSpPr/>
            <p:nvPr/>
          </p:nvSpPr>
          <p:spPr>
            <a:xfrm>
              <a:off x="1041792" y="562890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รี 20"/>
            <p:cNvSpPr/>
            <p:nvPr/>
          </p:nvSpPr>
          <p:spPr>
            <a:xfrm>
              <a:off x="3689989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วงรี 21"/>
            <p:cNvSpPr/>
            <p:nvPr/>
          </p:nvSpPr>
          <p:spPr>
            <a:xfrm>
              <a:off x="6311198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3" name="ลูกศรลง 22"/>
            <p:cNvSpPr/>
            <p:nvPr/>
          </p:nvSpPr>
          <p:spPr>
            <a:xfrm>
              <a:off x="1748376" y="5223914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4" name="ลูกศรลง 23"/>
            <p:cNvSpPr/>
            <p:nvPr/>
          </p:nvSpPr>
          <p:spPr>
            <a:xfrm>
              <a:off x="7017780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5" name="ลูกศรลง 24"/>
            <p:cNvSpPr/>
            <p:nvPr/>
          </p:nvSpPr>
          <p:spPr>
            <a:xfrm>
              <a:off x="4369583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7225617" y="405245"/>
            <a:ext cx="1689783" cy="523220"/>
          </a:xfrm>
          <a:prstGeom prst="rect">
            <a:avLst/>
          </a:prstGeom>
          <a:noFill/>
          <a:ln w="3492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แบบเดิม</a:t>
            </a:r>
          </a:p>
        </p:txBody>
      </p:sp>
    </p:spTree>
    <p:extLst>
      <p:ext uri="{BB962C8B-B14F-4D97-AF65-F5344CB8AC3E}">
        <p14:creationId xmlns:p14="http://schemas.microsoft.com/office/powerpoint/2010/main" val="38154738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วงรี 9"/>
          <p:cNvSpPr/>
          <p:nvPr/>
        </p:nvSpPr>
        <p:spPr>
          <a:xfrm>
            <a:off x="3335893" y="225628"/>
            <a:ext cx="2423637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</a:p>
        </p:txBody>
      </p:sp>
      <p:grpSp>
        <p:nvGrpSpPr>
          <p:cNvPr id="26" name="กลุ่ม 25"/>
          <p:cNvGrpSpPr/>
          <p:nvPr/>
        </p:nvGrpSpPr>
        <p:grpSpPr>
          <a:xfrm>
            <a:off x="1041792" y="1381580"/>
            <a:ext cx="7057179" cy="5256865"/>
            <a:chOff x="1041792" y="1215330"/>
            <a:chExt cx="7057179" cy="5256865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1116283" y="4061329"/>
              <a:ext cx="1638795" cy="1092566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 </a:t>
              </a: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</a:p>
            <a:p>
              <a:pPr algn="ctr"/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(4 </a:t>
              </a:r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5" name="Rectangle 63"/>
            <p:cNvSpPr/>
            <p:nvPr/>
          </p:nvSpPr>
          <p:spPr>
            <a:xfrm>
              <a:off x="3300268" y="2379115"/>
              <a:ext cx="2601769" cy="1064729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ชิ้นงาน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ภารกิจ</a:t>
              </a:r>
            </a:p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20 </a:t>
              </a:r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ectangle 63"/>
            <p:cNvSpPr/>
            <p:nvPr/>
          </p:nvSpPr>
          <p:spPr>
            <a:xfrm>
              <a:off x="2755078" y="1215330"/>
              <a:ext cx="3681350" cy="65221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th-TH" sz="3200" b="1" dirty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หน่วยการเรียนรู้</a:t>
              </a:r>
              <a:endPara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ลูกศรลง 6"/>
            <p:cNvSpPr/>
            <p:nvPr/>
          </p:nvSpPr>
          <p:spPr>
            <a:xfrm>
              <a:off x="4221141" y="1922549"/>
              <a:ext cx="736271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3781754" y="4061290"/>
              <a:ext cx="1638795" cy="109260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 </a:t>
              </a: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</a:p>
            <a:p>
              <a:pPr algn="ctr"/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(14 </a:t>
              </a:r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6311198" y="4037541"/>
              <a:ext cx="1638795" cy="1116354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ตัวชี้วัดที่ </a:t>
              </a: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</a:p>
            <a:p>
              <a:pPr algn="ctr"/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(2 </a:t>
              </a:r>
              <a:r>
                <a:rPr lang="th-TH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คะแนน)</a:t>
              </a:r>
            </a:p>
          </p:txBody>
        </p:sp>
        <p:cxnSp>
          <p:nvCxnSpPr>
            <p:cNvPr id="3" name="ตัวเชื่อมต่อตรง 2"/>
            <p:cNvCxnSpPr/>
            <p:nvPr/>
          </p:nvCxnSpPr>
          <p:spPr>
            <a:xfrm>
              <a:off x="1935680" y="3752607"/>
              <a:ext cx="5296393" cy="1"/>
            </a:xfrm>
            <a:prstGeom prst="line">
              <a:avLst/>
            </a:prstGeom>
            <a:ln w="412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flipH="1">
              <a:off x="4565527" y="3455725"/>
              <a:ext cx="1" cy="605565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ตัวเชื่อมต่อตรง 16"/>
            <p:cNvCxnSpPr/>
            <p:nvPr/>
          </p:nvCxnSpPr>
          <p:spPr>
            <a:xfrm>
              <a:off x="7225617" y="3740725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ตัวเชื่อมต่อตรง 18"/>
            <p:cNvCxnSpPr/>
            <p:nvPr/>
          </p:nvCxnSpPr>
          <p:spPr>
            <a:xfrm>
              <a:off x="1935679" y="3740659"/>
              <a:ext cx="1" cy="296882"/>
            </a:xfrm>
            <a:prstGeom prst="line">
              <a:avLst/>
            </a:prstGeom>
            <a:ln w="41275"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วงรี 19"/>
            <p:cNvSpPr/>
            <p:nvPr/>
          </p:nvSpPr>
          <p:spPr>
            <a:xfrm>
              <a:off x="1041792" y="562890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รี 20"/>
            <p:cNvSpPr/>
            <p:nvPr/>
          </p:nvSpPr>
          <p:spPr>
            <a:xfrm>
              <a:off x="3689989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วงรี 21"/>
            <p:cNvSpPr/>
            <p:nvPr/>
          </p:nvSpPr>
          <p:spPr>
            <a:xfrm>
              <a:off x="6311198" y="5648745"/>
              <a:ext cx="1787773" cy="823450"/>
            </a:xfrm>
            <a:prstGeom prst="ellipse">
              <a:avLst/>
            </a:prstGeom>
            <a:solidFill>
              <a:srgbClr val="66FF66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Rubric</a:t>
              </a:r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3" name="ลูกศรลง 22"/>
            <p:cNvSpPr/>
            <p:nvPr/>
          </p:nvSpPr>
          <p:spPr>
            <a:xfrm>
              <a:off x="1748376" y="5223914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4" name="ลูกศรลง 23"/>
            <p:cNvSpPr/>
            <p:nvPr/>
          </p:nvSpPr>
          <p:spPr>
            <a:xfrm>
              <a:off x="7017780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25" name="ลูกศรลง 24"/>
            <p:cNvSpPr/>
            <p:nvPr/>
          </p:nvSpPr>
          <p:spPr>
            <a:xfrm>
              <a:off x="4369583" y="5240157"/>
              <a:ext cx="374608" cy="388748"/>
            </a:xfrm>
            <a:prstGeom prst="downArrow">
              <a:avLst/>
            </a:prstGeom>
            <a:solidFill>
              <a:srgbClr val="FF00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7225617" y="405245"/>
            <a:ext cx="1689783" cy="523220"/>
          </a:xfrm>
          <a:prstGeom prst="rect">
            <a:avLst/>
          </a:prstGeom>
          <a:noFill/>
          <a:ln w="3492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แบบใหม่</a:t>
            </a:r>
          </a:p>
        </p:txBody>
      </p:sp>
    </p:spTree>
    <p:extLst>
      <p:ext uri="{BB962C8B-B14F-4D97-AF65-F5344CB8AC3E}">
        <p14:creationId xmlns:p14="http://schemas.microsoft.com/office/powerpoint/2010/main" val="13526925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2763"/>
            <a:ext cx="8229600" cy="1143000"/>
          </a:xfr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th-TH" sz="4000" b="0" dirty="0">
                <a:solidFill>
                  <a:srgbClr val="FFFFFF"/>
                </a:solidFill>
                <a:ea typeface="+mn-ea"/>
              </a:rPr>
              <a:t>การกำหนดตัวชี้วัดที่ต้องการประเมิน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62198" y="2217717"/>
            <a:ext cx="8229600" cy="4525963"/>
          </a:xfrm>
        </p:spPr>
        <p:txBody>
          <a:bodyPr/>
          <a:lstStyle/>
          <a:p>
            <a:r>
              <a:rPr lang="th-TH" sz="3600" dirty="0">
                <a:effectLst/>
              </a:rPr>
              <a:t>อภิปรายแนวทางในการทำงานและปรับปรุงการทำงานแต่ละขั้นตอน </a:t>
            </a:r>
            <a:r>
              <a:rPr lang="th-TH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4 </a:t>
            </a:r>
            <a:r>
              <a:rPr lang="th-TH" sz="3600" dirty="0">
                <a:solidFill>
                  <a:srgbClr val="FFFF00"/>
                </a:solidFill>
                <a:effectLst/>
              </a:rPr>
              <a:t>คะแนน)</a:t>
            </a:r>
          </a:p>
          <a:p>
            <a:r>
              <a:rPr lang="th-TH" sz="3600" dirty="0">
                <a:effectLst/>
              </a:rPr>
              <a:t>ใช้ทักษะการจัดการในการทำงาน และมีทักษะการทำงานร่วมกัน </a:t>
            </a:r>
            <a:r>
              <a:rPr lang="th-TH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14 </a:t>
            </a:r>
            <a:r>
              <a:rPr lang="th-TH" sz="3600" dirty="0">
                <a:solidFill>
                  <a:srgbClr val="FFFF00"/>
                </a:solidFill>
                <a:effectLst/>
              </a:rPr>
              <a:t>คะแนน)</a:t>
            </a:r>
          </a:p>
          <a:p>
            <a:r>
              <a:rPr lang="th-TH" sz="3600" dirty="0">
                <a:effectLst/>
              </a:rPr>
              <a:t>ปฏิบัติตนอย่างมีมารยาทในการทำงานกับครอบครัวและผู้อื่น  </a:t>
            </a:r>
            <a:r>
              <a:rPr lang="th-TH" sz="3600" dirty="0">
                <a:solidFill>
                  <a:srgbClr val="FFFF00"/>
                </a:solidFill>
                <a:effectLst/>
              </a:rPr>
              <a:t>(</a:t>
            </a:r>
            <a:r>
              <a:rPr lang="en-US" sz="3600" dirty="0">
                <a:solidFill>
                  <a:srgbClr val="FFFF00"/>
                </a:solidFill>
                <a:effectLst/>
              </a:rPr>
              <a:t>2 </a:t>
            </a:r>
            <a:r>
              <a:rPr lang="th-TH" sz="3600" dirty="0">
                <a:solidFill>
                  <a:srgbClr val="FFFF00"/>
                </a:solidFill>
                <a:effectLst/>
              </a:rPr>
              <a:t>คะแนน)</a:t>
            </a:r>
          </a:p>
          <a:p>
            <a:pPr marL="0" indent="0">
              <a:buNone/>
            </a:pPr>
            <a:endParaRPr lang="th-TH" sz="3600" dirty="0">
              <a:effectLst/>
            </a:endParaRPr>
          </a:p>
          <a:p>
            <a:endParaRPr lang="th-TH" sz="3600" dirty="0">
              <a:effectLst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 bwMode="auto">
          <a:xfrm>
            <a:off x="421574" y="1226170"/>
            <a:ext cx="8229600" cy="7347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cs typeface="Angsana New" pitchFamily="18" charset="-34"/>
              </a:defRPr>
            </a:lvl9pPr>
          </a:lstStyle>
          <a:p>
            <a:pPr marL="342900" indent="-342900">
              <a:spcBef>
                <a:spcPct val="20000"/>
              </a:spcBef>
            </a:pPr>
            <a:r>
              <a:rPr lang="th-TH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งานประดิษฐ์จากต้นยางพารา (</a:t>
            </a:r>
            <a:r>
              <a:rPr lang="en-US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คะแนน</a:t>
            </a:r>
            <a:r>
              <a:rPr lang="en-US" sz="4000" dirty="0">
                <a:solidFill>
                  <a:srgbClr val="003399"/>
                </a:solidFill>
                <a:effectLst/>
                <a:latin typeface="TH SarabunPSK" pitchFamily="34" charset="-34"/>
                <a:cs typeface="TH SarabunPSK" pitchFamily="34" charset="-34"/>
              </a:rPr>
              <a:t>)</a:t>
            </a:r>
            <a:endParaRPr lang="th-TH" dirty="0">
              <a:solidFill>
                <a:srgbClr val="003399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705076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-22237"/>
            <a:ext cx="8229600" cy="1143000"/>
          </a:xfrm>
        </p:spPr>
        <p:txBody>
          <a:bodyPr/>
          <a:lstStyle/>
          <a:p>
            <a:r>
              <a:rPr lang="th-TH" sz="3600" dirty="0"/>
              <a:t>เขียนเกณฑ์การประเมิน(</a:t>
            </a:r>
            <a:r>
              <a:rPr lang="en-US" sz="3600" dirty="0"/>
              <a:t>Rubric score)</a:t>
            </a:r>
            <a:r>
              <a:rPr lang="th-TH" sz="3600" dirty="0"/>
              <a:t>ในแต่ละตัวชี้วัด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308758" y="1011182"/>
            <a:ext cx="8514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anose="05000000000000000000" pitchFamily="2" charset="2"/>
              <a:buChar char="n"/>
            </a:pPr>
            <a:r>
              <a:rPr lang="th-TH" sz="3200" kern="0" dirty="0">
                <a:solidFill>
                  <a:srgbClr val="FFFFFF"/>
                </a:solidFill>
              </a:rPr>
              <a:t>อภิปรายแนวทางในการทำงานและปรับปรุงการทำงานแต่ละขั้นตอน</a:t>
            </a:r>
            <a:br>
              <a:rPr lang="th-TH" sz="3200" kern="0" dirty="0">
                <a:solidFill>
                  <a:srgbClr val="FFFFFF"/>
                </a:solidFill>
              </a:rPr>
            </a:br>
            <a:r>
              <a:rPr lang="th-TH" sz="3200" kern="0" dirty="0">
                <a:solidFill>
                  <a:srgbClr val="FFFFFF"/>
                </a:solidFill>
              </a:rPr>
              <a:t>(</a:t>
            </a:r>
            <a:r>
              <a:rPr lang="en-US" sz="3200" kern="0" dirty="0">
                <a:solidFill>
                  <a:srgbClr val="FFFFFF"/>
                </a:solidFill>
              </a:rPr>
              <a:t>4</a:t>
            </a:r>
            <a:r>
              <a:rPr lang="th-TH" sz="3200" kern="0" dirty="0">
                <a:solidFill>
                  <a:srgbClr val="FFFFFF"/>
                </a:solidFill>
              </a:rPr>
              <a:t> คะแนน)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798897"/>
              </p:ext>
            </p:extLst>
          </p:nvPr>
        </p:nvGraphicFramePr>
        <p:xfrm>
          <a:off x="427511" y="2031168"/>
          <a:ext cx="8277101" cy="4696207"/>
        </p:xfrm>
        <a:graphic>
          <a:graphicData uri="http://schemas.openxmlformats.org/drawingml/2006/table">
            <a:tbl>
              <a:tblPr firstRow="1" firstCol="1" bandRow="1"/>
              <a:tblGrid>
                <a:gridCol w="24089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60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5606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5606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รายการประเมิน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ดี (2 คะแนน)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พอใช้ (1 คะแนน)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ปรับปรุง (0 คะแนน)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 การอภิปรายแนวทาง การทำงาน</a:t>
                      </a:r>
                      <a:r>
                        <a:rPr lang="en-US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en-US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400" b="1" dirty="0">
                        <a:solidFill>
                          <a:schemeClr val="bg2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นักเรียนสามารถประเมินความเหมาะสมของขั้นตอนในการทำงานได้อย่างถูกต้องทุกขั้นตอน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นักเรียนสามารถประเมินความเหมาะสมของขั้นตอนในการทำงานได้อย่างถูกต้องบางขั้นตอน</a:t>
                      </a:r>
                      <a:endParaRPr lang="en-US" sz="1800" b="1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นักเรียนไม่สามารถประเมินความเหมาะสมของขั้นตอนในการทำงานได้</a:t>
                      </a:r>
                      <a:endParaRPr lang="en-US" sz="1800" b="1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2. การปรับปรุงการทำงาน(</a:t>
                      </a:r>
                      <a:r>
                        <a:rPr lang="en-US" sz="2400" b="1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en-US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baseline="0" dirty="0">
                          <a:solidFill>
                            <a:schemeClr val="bg2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400" b="1" dirty="0">
                        <a:solidFill>
                          <a:schemeClr val="bg2"/>
                        </a:solidFill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นักเรียนสามารถกำหนด แนวทางการปรับปรุงแก้ไขได้สอดคล้องและเหมาะสมในทุกขั้นตอน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นักเรียนสามารถกำหนด แนวทางการปรับปรุงแก้ไขได้สอดคล้องและเหมาะสมในบางขั้นตอน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H SarabunPSK"/>
                        </a:rPr>
                        <a:t>นักเรียนไม่สามารถกำหนด แนวทางการปรับปรุงแก้ไขในแต่ละขั้นตอนได้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DokChamp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5805448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กลุ่ม 6"/>
          <p:cNvGrpSpPr/>
          <p:nvPr/>
        </p:nvGrpSpPr>
        <p:grpSpPr>
          <a:xfrm>
            <a:off x="1100773" y="300894"/>
            <a:ext cx="7143800" cy="1214446"/>
            <a:chOff x="1100772" y="457838"/>
            <a:chExt cx="7143800" cy="1214446"/>
          </a:xfrm>
        </p:grpSpPr>
        <p:sp>
          <p:nvSpPr>
            <p:cNvPr id="6" name="แผนผังลําดับงาน: กระบวนการสำรอง 5"/>
            <p:cNvSpPr/>
            <p:nvPr/>
          </p:nvSpPr>
          <p:spPr>
            <a:xfrm>
              <a:off x="1100772" y="457838"/>
              <a:ext cx="7143800" cy="1214446"/>
            </a:xfrm>
            <a:prstGeom prst="flowChartAlternateProcess">
              <a:avLst/>
            </a:prstGeom>
            <a:ln w="28575"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214414" y="642918"/>
              <a:ext cx="67866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54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รูปแบบของการประเมินภาคปฏิบัติ</a:t>
              </a:r>
            </a:p>
          </p:txBody>
        </p:sp>
      </p:grpSp>
      <p:grpSp>
        <p:nvGrpSpPr>
          <p:cNvPr id="21" name="กลุ่ม 20"/>
          <p:cNvGrpSpPr/>
          <p:nvPr/>
        </p:nvGrpSpPr>
        <p:grpSpPr>
          <a:xfrm>
            <a:off x="1357290" y="1672284"/>
            <a:ext cx="7500990" cy="1720160"/>
            <a:chOff x="1357290" y="2000240"/>
            <a:chExt cx="7500990" cy="1720160"/>
          </a:xfrm>
        </p:grpSpPr>
        <p:grpSp>
          <p:nvGrpSpPr>
            <p:cNvPr id="16" name="กลุ่ม 15"/>
            <p:cNvGrpSpPr/>
            <p:nvPr/>
          </p:nvGrpSpPr>
          <p:grpSpPr>
            <a:xfrm>
              <a:off x="1357290" y="2000240"/>
              <a:ext cx="914400" cy="914400"/>
              <a:chOff x="1357290" y="2000240"/>
              <a:chExt cx="914400" cy="914400"/>
            </a:xfrm>
          </p:grpSpPr>
          <p:sp>
            <p:nvSpPr>
              <p:cNvPr id="8" name="รูปเจ็ดเหลี่ยม 7"/>
              <p:cNvSpPr/>
              <p:nvPr/>
            </p:nvSpPr>
            <p:spPr>
              <a:xfrm>
                <a:off x="1357290" y="2000240"/>
                <a:ext cx="914400" cy="914400"/>
              </a:xfrm>
              <a:prstGeom prst="heptago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613808" y="2143116"/>
                <a:ext cx="50006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dirty="0">
                    <a:solidFill>
                      <a:srgbClr val="0000FF"/>
                    </a:solidFill>
                    <a:latin typeface="TH SarabunPSK" pitchFamily="34" charset="-34"/>
                    <a:cs typeface="TH SarabunPSK" pitchFamily="34" charset="-34"/>
                  </a:rPr>
                  <a:t>1</a:t>
                </a:r>
                <a:endParaRPr lang="th-TH" sz="4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2344452" y="2200486"/>
              <a:ext cx="27276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ประเมินจากผลงาน  </a:t>
              </a:r>
              <a:endParaRPr lang="th-TH" sz="3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00724" y="2643182"/>
              <a:ext cx="645755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=</a:t>
              </a: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ประเมินผลงานนักเรียนที่ปรากฏ ไม่เน้นความสำคัญ</a:t>
              </a:r>
              <a:b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  ของกระบวนการหรือขั้นตอนการปฏิบัติ</a:t>
              </a:r>
            </a:p>
          </p:txBody>
        </p:sp>
      </p:grpSp>
      <p:grpSp>
        <p:nvGrpSpPr>
          <p:cNvPr id="23" name="กลุ่ม 22"/>
          <p:cNvGrpSpPr/>
          <p:nvPr/>
        </p:nvGrpSpPr>
        <p:grpSpPr>
          <a:xfrm>
            <a:off x="1357290" y="3301290"/>
            <a:ext cx="6816942" cy="1706964"/>
            <a:chOff x="1357290" y="3443294"/>
            <a:chExt cx="6816942" cy="1706964"/>
          </a:xfrm>
        </p:grpSpPr>
        <p:grpSp>
          <p:nvGrpSpPr>
            <p:cNvPr id="15" name="กลุ่ม 14"/>
            <p:cNvGrpSpPr/>
            <p:nvPr/>
          </p:nvGrpSpPr>
          <p:grpSpPr>
            <a:xfrm>
              <a:off x="1357290" y="3443294"/>
              <a:ext cx="914400" cy="914400"/>
              <a:chOff x="1428728" y="3500438"/>
              <a:chExt cx="914400" cy="914400"/>
            </a:xfrm>
          </p:grpSpPr>
          <p:sp>
            <p:nvSpPr>
              <p:cNvPr id="9" name="รูปเจ็ดเหลี่ยม 8"/>
              <p:cNvSpPr/>
              <p:nvPr/>
            </p:nvSpPr>
            <p:spPr>
              <a:xfrm>
                <a:off x="1428728" y="3500438"/>
                <a:ext cx="914400" cy="914400"/>
              </a:xfrm>
              <a:prstGeom prst="heptago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685246" y="3656284"/>
                <a:ext cx="50006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dirty="0">
                    <a:solidFill>
                      <a:srgbClr val="0000FF"/>
                    </a:solidFill>
                    <a:latin typeface="TH SarabunPSK" pitchFamily="34" charset="-34"/>
                    <a:cs typeface="TH SarabunPSK" pitchFamily="34" charset="-34"/>
                  </a:rPr>
                  <a:t>2</a:t>
                </a:r>
                <a:endParaRPr lang="th-TH" sz="4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2343354" y="3657382"/>
              <a:ext cx="35719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ประเมินจากกระบวนการ  </a:t>
              </a:r>
              <a:endParaRPr lang="th-TH" sz="3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387754" y="4073040"/>
              <a:ext cx="578647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= </a:t>
              </a: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สังเกตกระบวนการและผลงานไปพร้อม ๆ กัน </a:t>
              </a:r>
              <a:b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  ตั้งแต่เริ่มต้นจนกระทั่งสิ้นสุด</a:t>
              </a:r>
            </a:p>
          </p:txBody>
        </p:sp>
      </p:grpSp>
      <p:grpSp>
        <p:nvGrpSpPr>
          <p:cNvPr id="25" name="กลุ่ม 24"/>
          <p:cNvGrpSpPr/>
          <p:nvPr/>
        </p:nvGrpSpPr>
        <p:grpSpPr>
          <a:xfrm>
            <a:off x="1357290" y="4914258"/>
            <a:ext cx="7587562" cy="1678828"/>
            <a:chOff x="1357290" y="4914258"/>
            <a:chExt cx="7587562" cy="1678828"/>
          </a:xfrm>
        </p:grpSpPr>
        <p:grpSp>
          <p:nvGrpSpPr>
            <p:cNvPr id="14" name="กลุ่ม 13"/>
            <p:cNvGrpSpPr/>
            <p:nvPr/>
          </p:nvGrpSpPr>
          <p:grpSpPr>
            <a:xfrm>
              <a:off x="1357290" y="4914258"/>
              <a:ext cx="914400" cy="914400"/>
              <a:chOff x="1500166" y="4929198"/>
              <a:chExt cx="914400" cy="914400"/>
            </a:xfrm>
          </p:grpSpPr>
          <p:sp>
            <p:nvSpPr>
              <p:cNvPr id="10" name="รูปเจ็ดเหลี่ยม 9"/>
              <p:cNvSpPr/>
              <p:nvPr/>
            </p:nvSpPr>
            <p:spPr>
              <a:xfrm>
                <a:off x="1500166" y="4929198"/>
                <a:ext cx="914400" cy="914400"/>
              </a:xfrm>
              <a:prstGeom prst="heptago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756684" y="5070976"/>
                <a:ext cx="500066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dirty="0">
                    <a:solidFill>
                      <a:srgbClr val="0000FF"/>
                    </a:solidFill>
                    <a:latin typeface="TH SarabunPSK" pitchFamily="34" charset="-34"/>
                    <a:cs typeface="TH SarabunPSK" pitchFamily="34" charset="-34"/>
                  </a:rPr>
                  <a:t>3</a:t>
                </a:r>
                <a:endParaRPr lang="th-TH" sz="40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2343354" y="5101308"/>
              <a:ext cx="4800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ประเมินจากกระบวนการและผลงาน</a:t>
              </a:r>
              <a:endParaRPr lang="th-TH" sz="36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372588" y="5515868"/>
              <a:ext cx="657226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= </a:t>
              </a: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สังเกตขณะกำลังปฏิบัติงานและพิจารณาคุณภาพของ</a:t>
              </a:r>
              <a:b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3200" b="1" dirty="0">
                  <a:solidFill>
                    <a:srgbClr val="0000FF"/>
                  </a:solidFill>
                  <a:latin typeface="TH SarabunPSK" pitchFamily="34" charset="-34"/>
                  <a:cs typeface="TH SarabunPSK" pitchFamily="34" charset="-34"/>
                </a:rPr>
                <a:t>   ชิ้นงานที่ทำสำเร็จแล้ว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7743626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0" y="468086"/>
            <a:ext cx="6862107" cy="814374"/>
          </a:xfrm>
          <a:solidFill>
            <a:srgbClr val="008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>
            <a:normAutofit/>
          </a:bodyPr>
          <a:lstStyle/>
          <a:p>
            <a:pPr algn="ctr"/>
            <a:r>
              <a:rPr lang="th-TH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ตัวชี้วัดเน้นด้านผลงาน </a:t>
            </a:r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(Product) </a:t>
            </a:r>
            <a:endParaRPr lang="th-TH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109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3439" y="1859404"/>
            <a:ext cx="87412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สร้างงานทัศนศิลป์ต่าง ๆ โดยใช้ทัศนธาตุที่เน้นเส้น รูปร่าง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วาดภาพระบายสีภาพธรรมชาติตามความรู้สึกของตนเอง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เล่นกีฬาไทย และกีฬาสากลประเภทบุคคลและประเภททีมได้อย่างละ ๑ ชนิด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เล่นเกมเบ็ดเตล็ดและเข้าร่วมกิจกรรมทางกายที่ใช้การเคลื่อนไหวตามธรรมชาติ </a:t>
            </a:r>
          </a:p>
          <a:p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7785578"/>
      </p:ext>
    </p:extLst>
  </p:cSld>
  <p:clrMapOvr>
    <a:masterClrMapping/>
  </p:clrMapOvr>
  <p:transition>
    <p:fade thruBlk="1"/>
  </p:transition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28058" y="433374"/>
            <a:ext cx="6487886" cy="774940"/>
          </a:xfrm>
          <a:solidFill>
            <a:srgbClr val="008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ตัวชี้วัดเน้นกระบวนการ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(Process)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110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72" y="1862002"/>
            <a:ext cx="896735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เคลื่อนไหวร่างกายขณะอยู่กับที่  เคลื่อนที่และใช้อุปกรณ์ประกอบ</a:t>
            </a:r>
            <a:endParaRPr lang="en-US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ใช้วัสดุ อุปกรณ์ และเครื่องมือในการทำงานอย่างเหมาะสมกับงานและประหยัด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ปฏิบัติตามกฎ  กติกาและข้อตกลงของการออกกำลังกาย  การเล่นเกม  การละเล่นพื้นเมืองได้ด้วยตนเอง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ทำงานอย่างเป็นขั้นตอนตามกระบวนการทำงาน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endParaRPr lang="en-US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3208766"/>
      </p:ext>
    </p:extLst>
  </p:cSld>
  <p:clrMapOvr>
    <a:masterClrMapping/>
  </p:clrMapOvr>
  <p:transition>
    <p:fade thruBlk="1"/>
  </p:transition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43000" y="188640"/>
            <a:ext cx="6862107" cy="1368152"/>
          </a:xfrm>
          <a:solidFill>
            <a:srgbClr val="008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anchor="ctr">
            <a:normAutofit/>
          </a:bodyPr>
          <a:lstStyle/>
          <a:p>
            <a:pPr algn="ctr"/>
            <a:r>
              <a:rPr lang="th-TH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ตัวชี้วัดเน้นด้านกระบวนการและผลงาน </a:t>
            </a:r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(Process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&amp; Product</a:t>
            </a:r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) </a:t>
            </a:r>
            <a:endParaRPr lang="th-TH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B5D71-A67C-48B7-8D39-08130F0CFA59}" type="slidenum">
              <a:rPr lang="th-TH" smtClean="0">
                <a:solidFill>
                  <a:prstClr val="white"/>
                </a:solidFill>
              </a:rPr>
              <a:pPr/>
              <a:t>111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3439" y="1859404"/>
            <a:ext cx="874122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itchFamily="34" charset="-34"/>
              </a:rPr>
              <a:t>ทดลองและอธิบาย น้ำ แสง เป็นปัจจัยที่จำเป็นต่อการดำรงชีวิตของพืช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itchFamily="34" charset="-34"/>
              </a:rPr>
              <a:t>อ่านออกเสียงบทร้อยแก้ว และบทร้อยกรองได้ถูกต้องเหมาะสมกับเรื่องที่อ่าน</a:t>
            </a: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itchFamily="34" charset="-34"/>
            </a:endParaRPr>
          </a:p>
          <a:p>
            <a:pPr marL="358775" indent="-358775">
              <a:buFont typeface="Arial" panose="020B0604020202020204" pitchFamily="34" charset="0"/>
              <a:buChar char="•"/>
            </a:pPr>
            <a:endParaRPr lang="th-TH" sz="3600" b="1" dirty="0">
              <a:solidFill>
                <a:srgbClr val="000000"/>
              </a:solidFill>
              <a:latin typeface="TH SarabunPSK" panose="020B0500040200020003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47436801"/>
      </p:ext>
    </p:extLst>
  </p:cSld>
  <p:clrMapOvr>
    <a:masterClrMapping/>
  </p:clrMapOvr>
  <p:transition>
    <p:fade thruBlk="1"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5632" y="1771281"/>
            <a:ext cx="8704613" cy="3014663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th-TH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	   </a:t>
            </a: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ลักษณะของเครื่องมือ</a:t>
            </a:r>
            <a:b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	ในการประเมินภาคปฏิบัติ</a:t>
            </a:r>
            <a:r>
              <a:rPr lang="th-TH" sz="54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/>
            </a:r>
            <a:br>
              <a:rPr lang="th-TH" sz="54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en-US" sz="48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- </a:t>
            </a:r>
            <a:r>
              <a:rPr lang="th-TH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แบบตรวจสอบรายการ (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checklist)</a:t>
            </a:r>
            <a:b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- </a:t>
            </a:r>
            <a:r>
              <a:rPr lang="th-TH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แบบมาตรประมาณค่า (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Rating scale)</a:t>
            </a:r>
            <a:b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- </a:t>
            </a:r>
            <a:r>
              <a:rPr lang="th-TH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แบบบันทึกพฤติกรรม</a:t>
            </a:r>
            <a: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/>
            </a:r>
            <a:br>
              <a:rPr lang="en-US" sz="40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endParaRPr lang="th-TH" sz="4000" b="1" dirty="0">
              <a:solidFill>
                <a:srgbClr val="00206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6700996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42910" y="1142986"/>
            <a:ext cx="8072494" cy="3816429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ประเมินโดยสังเกตจากกระบวนการและผลงานของนักเรียน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ดังนี้</a:t>
            </a:r>
            <a:b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เลือกใช้เครื่องมือวัดความยาวของสนามเด็กเล่น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เลือกใช้เครื่องมือวัดความยาวของรอบเอว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เลือกใช้เครื่องมือวัดความยาวของปากกา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เลือกใช้เครื่องมือวัดความยาวของหนังสือเรียน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เลือกใช้เครื่องมือวัดความยาวของกระดานดำ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ไม่เหมาะสม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ผลการวัดความยาวของสนามเด็กเล่น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7. ผลการวัดความยาวของรอบเอว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8. ผลการวัดความยาวของปากกา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9. ผลการวัดความยาวของหนังสือเรียน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10. ผลการวัดความยาวของกระดานดำ		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ถูกต้อง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</a:t>
            </a:r>
            <a:r>
              <a:rPr lang="en-US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ไม่ถูกต้อง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8662" y="5143512"/>
            <a:ext cx="75009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u="sng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</a:t>
            </a:r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	ปฏิบัติได้เหมาะสม /ถูกต้อง	8-10 รายการ      ระดับ ดี</a:t>
            </a:r>
            <a:endParaRPr lang="en-US" sz="22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		ปฏิบัติได้เหมาะสม /ถูกต้อง	5-7 รายการ        ระดับ พอใช้</a:t>
            </a:r>
            <a:endParaRPr lang="en-US" sz="22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2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		ปฏิบัติได้เหมาะสม /ถูกต้อง	0-4 รายการ        ระดับ ปรับปรุง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8662" y="6286522"/>
            <a:ext cx="55007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เกณฑ์ตัดสิน</a:t>
            </a:r>
            <a:r>
              <a:rPr lang="th-TH" sz="2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	การผ่านต้องได้ระดับพอใช้หรือดี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28597" y="389122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แบบตรวจสอบรายการ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(Checklist)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66968310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8596" y="414338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solidFill>
                <a:prstClr val="black"/>
              </a:solidFill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89356"/>
              </p:ext>
            </p:extLst>
          </p:nvPr>
        </p:nvGraphicFramePr>
        <p:xfrm>
          <a:off x="500034" y="1102919"/>
          <a:ext cx="8286807" cy="182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9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858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ใช่</a:t>
                      </a: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ไม่ใช่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</a:t>
                      </a:r>
                      <a:r>
                        <a:rPr lang="th-TH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ใช้รูปเรขาคณิตไม่น้อยกว่า 4 ชนิด</a:t>
                      </a: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2. เป็นภาพที่มีความหมายในชีวิตจริง</a:t>
                      </a: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3. วาดภาพสำเร็จตามเวลาที่กำหนด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11723" y="3070335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เกณฑ์ประเมินการผ่าน</a:t>
            </a:r>
            <a:r>
              <a:rPr lang="en-US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ผลงานต้องมีลักษณะทั้ง 3 รายการ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428597" y="389122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แบบตรวจสอบรายการ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(Checklist)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graphicFrame>
        <p:nvGraphicFramePr>
          <p:cNvPr id="13" name="ตาราง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532782"/>
              </p:ext>
            </p:extLst>
          </p:nvPr>
        </p:nvGraphicFramePr>
        <p:xfrm>
          <a:off x="428597" y="3905498"/>
          <a:ext cx="8286807" cy="2282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9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858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รายการ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ทำ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ไม่ทำ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28596" y="6382078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เกณฑ์ประเมินการผ่าน</a:t>
            </a:r>
            <a:r>
              <a:rPr lang="en-US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ปฏิบัติครบทุกขั้นตอน</a:t>
            </a:r>
          </a:p>
        </p:txBody>
      </p:sp>
    </p:spTree>
    <p:extLst>
      <p:ext uri="{BB962C8B-B14F-4D97-AF65-F5344CB8AC3E}">
        <p14:creationId xmlns:p14="http://schemas.microsoft.com/office/powerpoint/2010/main" val="4077136243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ตาราง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061045"/>
              </p:ext>
            </p:extLst>
          </p:nvPr>
        </p:nvGraphicFramePr>
        <p:xfrm>
          <a:off x="464037" y="899556"/>
          <a:ext cx="8358248" cy="2348104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58507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แบบประเมินการทาบกิ่ง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marL="636270" marR="0" indent="-63627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คำชี้แจง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: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ประเมินโดย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  <a:sym typeface="Wingdings 2"/>
                        </a:rPr>
                        <a:t>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ตัวเลขตามระดับที่ต้องการ  จากมากที่สุด (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) ถึงน้อยที่สุด (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4037" y="183677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แบบมาตรประมาณค่า (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Rating scale)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827161"/>
              </p:ext>
            </p:extLst>
          </p:nvPr>
        </p:nvGraphicFramePr>
        <p:xfrm>
          <a:off x="428317" y="3476502"/>
          <a:ext cx="8358248" cy="3130808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58507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014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แบบประเมินการทาบกิ่ง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marL="636270" marR="0" indent="-63627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th-TH" sz="2400" b="1" u="sng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คำชี้แจง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: 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ประเมินโดยใส่เครื่องหมาย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/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ลงในช่องระดับคะแนน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marL="186055" marR="0" indent="-1860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ระดับคะแนน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186055" marR="0" indent="-186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5501964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58" y="409320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แบบมาตรประมาณค่า และเกณฑ์การให้คะแนน (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Rubric score)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414338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solidFill>
                <a:prstClr val="black"/>
              </a:solidFill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339255"/>
              </p:ext>
            </p:extLst>
          </p:nvPr>
        </p:nvGraphicFramePr>
        <p:xfrm>
          <a:off x="428597" y="1258785"/>
          <a:ext cx="8286807" cy="32612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0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000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931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7314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085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ประเด็น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ดี</a:t>
                      </a:r>
                      <a:b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 </a:t>
                      </a: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พอใช้</a:t>
                      </a:r>
                      <a:b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 </a:t>
                      </a: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ปรับปรุง</a:t>
                      </a:r>
                      <a:b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(</a:t>
                      </a:r>
                      <a:r>
                        <a:rPr lang="en-US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0 </a:t>
                      </a: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คะแนน)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2563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</a:t>
                      </a: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ใช้รูปเรขาคณิตไม่น้อยกว่า 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4 ชนิด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2. เป็นภาพที่มีความหมายใน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ชีวิตจริง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3. วาดภาพสำเร็จตามเวลาที่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กำหนด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มีคุณลักษณะ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ครบทั้ง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รายการ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มีคุณลักษณะเพียง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en-US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ใน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รายการ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มีคุณลักษณะเพียง</a:t>
                      </a:r>
                      <a:b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</a:br>
                      <a:r>
                        <a:rPr lang="en-US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r>
                        <a:rPr lang="th-TH" sz="24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ใน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รายการ หรือ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baseline="0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ไม่มีคุณลักษณะรายการใดเลย</a:t>
                      </a: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28596" y="4666602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เกณฑ์ประเมินการผ่าน</a:t>
            </a:r>
            <a:r>
              <a:rPr lang="en-US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ผลงานต้องมีระดับดี</a:t>
            </a:r>
          </a:p>
        </p:txBody>
      </p:sp>
    </p:spTree>
    <p:extLst>
      <p:ext uri="{BB962C8B-B14F-4D97-AF65-F5344CB8AC3E}">
        <p14:creationId xmlns:p14="http://schemas.microsoft.com/office/powerpoint/2010/main" val="1019513300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58" y="409320"/>
            <a:ext cx="8286808" cy="540707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แบบบันทึกพฤติกรรม</a:t>
            </a:r>
            <a:endParaRPr lang="th-TH" b="1" dirty="0">
              <a:solidFill>
                <a:prstClr val="black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414338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solidFill>
                <a:prstClr val="black"/>
              </a:solidFill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179371"/>
              </p:ext>
            </p:extLst>
          </p:nvPr>
        </p:nvGraphicFramePr>
        <p:xfrm>
          <a:off x="428597" y="1258785"/>
          <a:ext cx="8286807" cy="4339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0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663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36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ประเด็น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ลักษณะของพฤติกรรมที่พบ</a:t>
                      </a:r>
                      <a:endParaRPr lang="en-US" sz="28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การวางแผน / การเตรียมวัสดุอุปกรณ์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การเลือกวัสดุอุปกรณ์ในการปฏิบัติงาน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การเลือกกิ่งพันธุ์เพื่อใช้ในการทาบกิ่ง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70809">
                <a:tc>
                  <a:txBody>
                    <a:bodyPr/>
                    <a:lstStyle/>
                    <a:p>
                      <a:pPr marL="186055" marR="0" indent="-186055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การปฏิบัติตามลำดับขั้นตอนการทาบกิ่ง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613913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116283" y="3084578"/>
            <a:ext cx="1638795" cy="109256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ตัวชี้วัดที่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</a:t>
            </a:r>
          </a:p>
          <a:p>
            <a:pPr algn="ctr"/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(4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</a:p>
        </p:txBody>
      </p:sp>
      <p:sp>
        <p:nvSpPr>
          <p:cNvPr id="5" name="Rectangle 63"/>
          <p:cNvSpPr/>
          <p:nvPr/>
        </p:nvSpPr>
        <p:spPr>
          <a:xfrm>
            <a:off x="3300268" y="1402364"/>
            <a:ext cx="2601769" cy="10647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ชิ้นงาน</a:t>
            </a:r>
            <a:r>
              <a: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ภารกิจ</a:t>
            </a:r>
          </a:p>
          <a:p>
            <a:pPr algn="ctr" defTabSz="457200"/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  <a:endParaRPr lang="en-US" sz="32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63"/>
          <p:cNvSpPr/>
          <p:nvPr/>
        </p:nvSpPr>
        <p:spPr>
          <a:xfrm>
            <a:off x="2755078" y="238579"/>
            <a:ext cx="3681350" cy="65221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หน่วยการเรียนรู้</a:t>
            </a:r>
            <a:endParaRPr lang="en-US" sz="32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ลูกศรลง 6"/>
          <p:cNvSpPr/>
          <p:nvPr/>
        </p:nvSpPr>
        <p:spPr>
          <a:xfrm>
            <a:off x="4221141" y="945798"/>
            <a:ext cx="736271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3781754" y="3084539"/>
            <a:ext cx="1638795" cy="109260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ตัวชี้วัดที่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</a:p>
          <a:p>
            <a:pPr algn="ctr"/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(14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311198" y="3060790"/>
            <a:ext cx="1638795" cy="111635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ตัวชี้วัดที่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</a:p>
          <a:p>
            <a:pPr algn="ctr"/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(2 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คะแนน)</a:t>
            </a:r>
          </a:p>
        </p:txBody>
      </p:sp>
      <p:cxnSp>
        <p:nvCxnSpPr>
          <p:cNvPr id="3" name="ตัวเชื่อมต่อตรง 2"/>
          <p:cNvCxnSpPr/>
          <p:nvPr/>
        </p:nvCxnSpPr>
        <p:spPr>
          <a:xfrm>
            <a:off x="1935680" y="2775856"/>
            <a:ext cx="5296393" cy="1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 flipH="1">
            <a:off x="4565527" y="2478974"/>
            <a:ext cx="1" cy="605565"/>
          </a:xfrm>
          <a:prstGeom prst="line">
            <a:avLst/>
          </a:prstGeom>
          <a:ln w="41275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/>
          <p:cNvCxnSpPr/>
          <p:nvPr/>
        </p:nvCxnSpPr>
        <p:spPr>
          <a:xfrm>
            <a:off x="7225617" y="2763974"/>
            <a:ext cx="1" cy="296882"/>
          </a:xfrm>
          <a:prstGeom prst="line">
            <a:avLst/>
          </a:prstGeom>
          <a:ln w="41275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ตรง 18"/>
          <p:cNvCxnSpPr/>
          <p:nvPr/>
        </p:nvCxnSpPr>
        <p:spPr>
          <a:xfrm>
            <a:off x="1935679" y="2763908"/>
            <a:ext cx="1" cy="296882"/>
          </a:xfrm>
          <a:prstGeom prst="line">
            <a:avLst/>
          </a:prstGeom>
          <a:ln w="41275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วงรี 19"/>
          <p:cNvSpPr/>
          <p:nvPr/>
        </p:nvSpPr>
        <p:spPr>
          <a:xfrm>
            <a:off x="1041792" y="4652154"/>
            <a:ext cx="1787773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Rubric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วงรี 20"/>
          <p:cNvSpPr/>
          <p:nvPr/>
        </p:nvSpPr>
        <p:spPr>
          <a:xfrm>
            <a:off x="3689989" y="4671994"/>
            <a:ext cx="1787773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Rubric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วงรี 21"/>
          <p:cNvSpPr/>
          <p:nvPr/>
        </p:nvSpPr>
        <p:spPr>
          <a:xfrm>
            <a:off x="6311198" y="4671994"/>
            <a:ext cx="1787773" cy="823450"/>
          </a:xfrm>
          <a:prstGeom prst="ellipse">
            <a:avLst/>
          </a:prstGeom>
          <a:solidFill>
            <a:srgbClr val="66FF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Rubric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ลูกศรลง 22"/>
          <p:cNvSpPr/>
          <p:nvPr/>
        </p:nvSpPr>
        <p:spPr>
          <a:xfrm rot="10800000">
            <a:off x="4378223" y="5533150"/>
            <a:ext cx="374608" cy="38874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4" name="ลูกศรลง 23"/>
          <p:cNvSpPr/>
          <p:nvPr/>
        </p:nvSpPr>
        <p:spPr>
          <a:xfrm rot="10800000">
            <a:off x="7017780" y="4263406"/>
            <a:ext cx="374608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5" name="ลูกศรลง 24"/>
          <p:cNvSpPr/>
          <p:nvPr/>
        </p:nvSpPr>
        <p:spPr>
          <a:xfrm rot="10800000">
            <a:off x="4369583" y="4263406"/>
            <a:ext cx="374608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38114" y="5954169"/>
            <a:ext cx="2254827" cy="7897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ข้อมูลที่ได้จากเครื่องมือ</a:t>
            </a:r>
          </a:p>
        </p:txBody>
      </p:sp>
      <p:sp>
        <p:nvSpPr>
          <p:cNvPr id="27" name="ลูกศรลง 22"/>
          <p:cNvSpPr/>
          <p:nvPr/>
        </p:nvSpPr>
        <p:spPr>
          <a:xfrm rot="10800000">
            <a:off x="1721386" y="4228856"/>
            <a:ext cx="374608" cy="388748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8" name="ลูกศรลง 22"/>
          <p:cNvSpPr/>
          <p:nvPr/>
        </p:nvSpPr>
        <p:spPr>
          <a:xfrm rot="10800000">
            <a:off x="1721386" y="5533151"/>
            <a:ext cx="374608" cy="38874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81277" y="5954170"/>
            <a:ext cx="2254827" cy="7897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ข้อมูลที่ได้จากเครื่องมือ</a:t>
            </a:r>
          </a:p>
        </p:txBody>
      </p:sp>
      <p:sp>
        <p:nvSpPr>
          <p:cNvPr id="30" name="ลูกศรลง 22"/>
          <p:cNvSpPr/>
          <p:nvPr/>
        </p:nvSpPr>
        <p:spPr>
          <a:xfrm rot="10800000">
            <a:off x="7084045" y="5533151"/>
            <a:ext cx="374608" cy="38874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143936" y="5954170"/>
            <a:ext cx="2254827" cy="7897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ข้อมูลที่ได้จากเครื่องมือ</a:t>
            </a:r>
          </a:p>
        </p:txBody>
      </p:sp>
    </p:spTree>
    <p:extLst>
      <p:ext uri="{BB962C8B-B14F-4D97-AF65-F5344CB8AC3E}">
        <p14:creationId xmlns:p14="http://schemas.microsoft.com/office/powerpoint/2010/main" val="292089329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930496"/>
            <a:ext cx="8229600" cy="1143000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5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การวัดและประเมินผลตัวชี้วัด</a:t>
            </a:r>
            <a:b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คุณลักษณะ </a:t>
            </a:r>
            <a: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5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5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(Attribute: A)</a:t>
            </a:r>
            <a:endParaRPr lang="th-TH" sz="5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04718026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64" y="416938"/>
            <a:ext cx="81153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ธรรมชาติของการประเมินคุณลักษณะ ค่านิยม เจตคติ 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 useBgFill="1">
        <p:nvSpPr>
          <p:cNvPr id="60419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1" y="1500188"/>
            <a:ext cx="8472488" cy="5072062"/>
          </a:xfrm>
        </p:spPr>
        <p:txBody>
          <a:bodyPr/>
          <a:lstStyle/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การประเมินคุณลักษณะเป็นการวัดทางอ้อม ไม่สามารถวัดได้โดยตรงจากประสาทสัมผัสทั้ง </a:t>
            </a:r>
            <a:r>
              <a:rPr lang="en-US" sz="3600" b="1" dirty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มีความคลาดเคลื่อนได้ง่ายเนื่องจากอารมณ์หรือความรู้สึกอาจเปลี่ยนแปลงได้ตามสถานการณ์หรือเงื่อนไข  </a:t>
            </a: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การประเมินคุณลักษณะอันพึงประสงค์ไม่มีถูก-ผิด </a:t>
            </a: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แหล่งข้อมูลในการประเมินสามารถวัดได้จากหลายฝ่าย</a:t>
            </a:r>
          </a:p>
          <a:p>
            <a:pPr eaLnBrk="1" hangingPunct="1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การประเมินต้องใช้สถานการณ์จำลองเป็นเงื่อนไขให้ผู้ถูก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วัดแสดงพฤติกรรมออกมา    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3F6D3C9A-1892-49FA-99C0-264C1B1EB465}" type="slidenum">
              <a:rPr lang="th-TH" sz="1000">
                <a:solidFill>
                  <a:srgbClr val="292929"/>
                </a:solidFill>
                <a:cs typeface="LilyUPC" pitchFamily="34" charset="-34"/>
              </a:rPr>
              <a:pPr/>
              <a:t>120</a:t>
            </a:fld>
            <a:endParaRPr lang="th-TH" sz="1000">
              <a:solidFill>
                <a:srgbClr val="292929"/>
              </a:solidFill>
              <a:cs typeface="Lily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79648594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088" y="341313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h-TH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ขั้นตอนการสร้างเครื่องมือวัดคุณลักษณะ</a:t>
            </a:r>
            <a:endParaRPr lang="th-TH" dirty="0"/>
          </a:p>
        </p:txBody>
      </p:sp>
      <p:grpSp>
        <p:nvGrpSpPr>
          <p:cNvPr id="65539" name="Group 37"/>
          <p:cNvGrpSpPr>
            <a:grpSpLocks/>
          </p:cNvGrpSpPr>
          <p:nvPr/>
        </p:nvGrpSpPr>
        <p:grpSpPr bwMode="auto">
          <a:xfrm>
            <a:off x="1000125" y="1484315"/>
            <a:ext cx="7215188" cy="4643437"/>
            <a:chOff x="2898" y="5380"/>
            <a:chExt cx="7896" cy="6696"/>
          </a:xfrm>
        </p:grpSpPr>
        <p:cxnSp>
          <p:nvCxnSpPr>
            <p:cNvPr id="65541" name="AutoShape 38"/>
            <p:cNvCxnSpPr>
              <a:cxnSpLocks noChangeShapeType="1"/>
            </p:cNvCxnSpPr>
            <p:nvPr/>
          </p:nvCxnSpPr>
          <p:spPr bwMode="auto">
            <a:xfrm>
              <a:off x="8738" y="6612"/>
              <a:ext cx="13" cy="5237"/>
            </a:xfrm>
            <a:prstGeom prst="straightConnector1">
              <a:avLst/>
            </a:prstGeom>
            <a:noFill/>
            <a:ln w="2540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65542" name="Group 39"/>
            <p:cNvGrpSpPr>
              <a:grpSpLocks/>
            </p:cNvGrpSpPr>
            <p:nvPr/>
          </p:nvGrpSpPr>
          <p:grpSpPr bwMode="auto">
            <a:xfrm>
              <a:off x="2898" y="5380"/>
              <a:ext cx="7896" cy="6696"/>
              <a:chOff x="2898" y="5841"/>
              <a:chExt cx="7896" cy="6696"/>
            </a:xfrm>
          </p:grpSpPr>
          <p:sp>
            <p:nvSpPr>
              <p:cNvPr id="65543" name="Oval 40"/>
              <p:cNvSpPr>
                <a:spLocks noChangeArrowheads="1"/>
              </p:cNvSpPr>
              <p:nvPr/>
            </p:nvSpPr>
            <p:spPr bwMode="auto">
              <a:xfrm>
                <a:off x="4122" y="5841"/>
                <a:ext cx="3058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 dirty="0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คุณลักษณะที่ต้องการวัด</a:t>
                </a:r>
                <a:endParaRPr lang="th-TH" sz="3600" b="1" dirty="0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4" name="Rectangle 41"/>
              <p:cNvSpPr>
                <a:spLocks noChangeArrowheads="1"/>
              </p:cNvSpPr>
              <p:nvPr/>
            </p:nvSpPr>
            <p:spPr bwMode="auto">
              <a:xfrm>
                <a:off x="4251" y="6819"/>
                <a:ext cx="2823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นิยามเชิงทฤษฎี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5" name="AutoShape 42"/>
              <p:cNvSpPr>
                <a:spLocks noChangeArrowheads="1"/>
              </p:cNvSpPr>
              <p:nvPr/>
            </p:nvSpPr>
            <p:spPr bwMode="auto">
              <a:xfrm>
                <a:off x="5456" y="6586"/>
                <a:ext cx="412" cy="180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3600" b="1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65546" name="AutoShape 43"/>
              <p:cNvCxnSpPr>
                <a:cxnSpLocks noChangeShapeType="1"/>
              </p:cNvCxnSpPr>
              <p:nvPr/>
            </p:nvCxnSpPr>
            <p:spPr bwMode="auto">
              <a:xfrm flipH="1">
                <a:off x="8750" y="9367"/>
                <a:ext cx="486" cy="1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47" name="Rectangle 44"/>
              <p:cNvSpPr>
                <a:spLocks noChangeArrowheads="1"/>
              </p:cNvSpPr>
              <p:nvPr/>
            </p:nvSpPr>
            <p:spPr bwMode="auto">
              <a:xfrm>
                <a:off x="4251" y="7641"/>
                <a:ext cx="2823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นิยามเชิงปฏิบัติการ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8" name="Oval 45"/>
              <p:cNvSpPr>
                <a:spLocks noChangeArrowheads="1"/>
              </p:cNvSpPr>
              <p:nvPr/>
            </p:nvSpPr>
            <p:spPr bwMode="auto">
              <a:xfrm>
                <a:off x="2898" y="8526"/>
                <a:ext cx="1147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ตัวชี้วัด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49" name="Oval 46"/>
              <p:cNvSpPr>
                <a:spLocks noChangeArrowheads="1"/>
              </p:cNvSpPr>
              <p:nvPr/>
            </p:nvSpPr>
            <p:spPr bwMode="auto">
              <a:xfrm>
                <a:off x="5015" y="8557"/>
                <a:ext cx="1147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ตัวชี้วัด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0" name="Oval 47"/>
              <p:cNvSpPr>
                <a:spLocks noChangeArrowheads="1"/>
              </p:cNvSpPr>
              <p:nvPr/>
            </p:nvSpPr>
            <p:spPr bwMode="auto">
              <a:xfrm>
                <a:off x="7074" y="8526"/>
                <a:ext cx="1147" cy="72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ตัวชี้วัด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1" name="Rectangle 48"/>
              <p:cNvSpPr>
                <a:spLocks noChangeArrowheads="1"/>
              </p:cNvSpPr>
              <p:nvPr/>
            </p:nvSpPr>
            <p:spPr bwMode="auto">
              <a:xfrm>
                <a:off x="2972" y="9592"/>
                <a:ext cx="1646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พฤติกรรมบ่งชี้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2" name="Rectangle 49"/>
              <p:cNvSpPr>
                <a:spLocks noChangeArrowheads="1"/>
              </p:cNvSpPr>
              <p:nvPr/>
            </p:nvSpPr>
            <p:spPr bwMode="auto">
              <a:xfrm>
                <a:off x="4795" y="9592"/>
                <a:ext cx="1647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พฤติกรรมบ่งชี้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3" name="Rectangle 50"/>
              <p:cNvSpPr>
                <a:spLocks noChangeArrowheads="1"/>
              </p:cNvSpPr>
              <p:nvPr/>
            </p:nvSpPr>
            <p:spPr bwMode="auto">
              <a:xfrm>
                <a:off x="6603" y="9592"/>
                <a:ext cx="1647" cy="5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พฤติกรรมบ่งชี้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4" name="Rectangle 51"/>
              <p:cNvSpPr>
                <a:spLocks noChangeArrowheads="1"/>
              </p:cNvSpPr>
              <p:nvPr/>
            </p:nvSpPr>
            <p:spPr bwMode="auto">
              <a:xfrm>
                <a:off x="4204" y="10462"/>
                <a:ext cx="2823" cy="4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สร้างข้อคำถามในแบบประเมิน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sp>
            <p:nvSpPr>
              <p:cNvPr id="65555" name="AutoShape 52"/>
              <p:cNvSpPr>
                <a:spLocks noChangeArrowheads="1"/>
              </p:cNvSpPr>
              <p:nvPr/>
            </p:nvSpPr>
            <p:spPr bwMode="auto">
              <a:xfrm>
                <a:off x="5456" y="7432"/>
                <a:ext cx="412" cy="180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3600" b="1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65556" name="AutoShape 53"/>
              <p:cNvCxnSpPr>
                <a:cxnSpLocks noChangeShapeType="1"/>
              </p:cNvCxnSpPr>
              <p:nvPr/>
            </p:nvCxnSpPr>
            <p:spPr bwMode="auto">
              <a:xfrm flipH="1">
                <a:off x="3971" y="8241"/>
                <a:ext cx="1633" cy="42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57" name="AutoShape 54"/>
              <p:cNvCxnSpPr>
                <a:cxnSpLocks noChangeShapeType="1"/>
              </p:cNvCxnSpPr>
              <p:nvPr/>
            </p:nvCxnSpPr>
            <p:spPr bwMode="auto">
              <a:xfrm>
                <a:off x="5589" y="8241"/>
                <a:ext cx="1485" cy="51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58" name="AutoShape 55"/>
              <p:cNvCxnSpPr>
                <a:cxnSpLocks noChangeShapeType="1"/>
              </p:cNvCxnSpPr>
              <p:nvPr/>
            </p:nvCxnSpPr>
            <p:spPr bwMode="auto">
              <a:xfrm>
                <a:off x="5589" y="8226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59" name="AutoShape 56"/>
              <p:cNvCxnSpPr>
                <a:cxnSpLocks noChangeShapeType="1"/>
              </p:cNvCxnSpPr>
              <p:nvPr/>
            </p:nvCxnSpPr>
            <p:spPr bwMode="auto">
              <a:xfrm flipH="1">
                <a:off x="4045" y="9292"/>
                <a:ext cx="1559" cy="27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0" name="AutoShape 57"/>
              <p:cNvCxnSpPr>
                <a:cxnSpLocks noChangeShapeType="1"/>
              </p:cNvCxnSpPr>
              <p:nvPr/>
            </p:nvCxnSpPr>
            <p:spPr bwMode="auto">
              <a:xfrm>
                <a:off x="5589" y="9292"/>
                <a:ext cx="1618" cy="27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1" name="AutoShape 58"/>
              <p:cNvCxnSpPr>
                <a:cxnSpLocks noChangeShapeType="1"/>
              </p:cNvCxnSpPr>
              <p:nvPr/>
            </p:nvCxnSpPr>
            <p:spPr bwMode="auto">
              <a:xfrm>
                <a:off x="5589" y="9277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2" name="AutoShape 59"/>
              <p:cNvCxnSpPr>
                <a:cxnSpLocks noChangeShapeType="1"/>
              </p:cNvCxnSpPr>
              <p:nvPr/>
            </p:nvCxnSpPr>
            <p:spPr bwMode="auto">
              <a:xfrm>
                <a:off x="5604" y="10162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3" name="AutoShape 60"/>
              <p:cNvCxnSpPr>
                <a:cxnSpLocks noChangeShapeType="1"/>
              </p:cNvCxnSpPr>
              <p:nvPr/>
            </p:nvCxnSpPr>
            <p:spPr bwMode="auto">
              <a:xfrm>
                <a:off x="3883" y="10162"/>
                <a:ext cx="618" cy="22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64" name="AutoShape 61"/>
              <p:cNvCxnSpPr>
                <a:cxnSpLocks noChangeShapeType="1"/>
              </p:cNvCxnSpPr>
              <p:nvPr/>
            </p:nvCxnSpPr>
            <p:spPr bwMode="auto">
              <a:xfrm flipH="1">
                <a:off x="6868" y="10162"/>
                <a:ext cx="588" cy="22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65" name="Rectangle 62"/>
              <p:cNvSpPr>
                <a:spLocks noChangeArrowheads="1"/>
              </p:cNvSpPr>
              <p:nvPr/>
            </p:nvSpPr>
            <p:spPr bwMode="auto">
              <a:xfrm>
                <a:off x="4192" y="11251"/>
                <a:ext cx="2823" cy="4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การตรวจสอบคุณภาพเครื่องมือ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cxnSp>
            <p:nvCxnSpPr>
              <p:cNvPr id="65566" name="AutoShape 63"/>
              <p:cNvCxnSpPr>
                <a:cxnSpLocks noChangeShapeType="1"/>
              </p:cNvCxnSpPr>
              <p:nvPr/>
            </p:nvCxnSpPr>
            <p:spPr bwMode="auto">
              <a:xfrm>
                <a:off x="5604" y="10951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67" name="Rectangle 64"/>
              <p:cNvSpPr>
                <a:spLocks noChangeArrowheads="1"/>
              </p:cNvSpPr>
              <p:nvPr/>
            </p:nvSpPr>
            <p:spPr bwMode="auto">
              <a:xfrm>
                <a:off x="4192" y="12057"/>
                <a:ext cx="2823" cy="4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การตัดสินและแปลผลการประเมิน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cxnSp>
            <p:nvCxnSpPr>
              <p:cNvPr id="65568" name="AutoShape 65"/>
              <p:cNvCxnSpPr>
                <a:cxnSpLocks noChangeShapeType="1"/>
              </p:cNvCxnSpPr>
              <p:nvPr/>
            </p:nvCxnSpPr>
            <p:spPr bwMode="auto">
              <a:xfrm>
                <a:off x="5604" y="11757"/>
                <a:ext cx="0" cy="30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5569" name="Rectangle 66"/>
              <p:cNvSpPr>
                <a:spLocks noChangeArrowheads="1"/>
              </p:cNvSpPr>
              <p:nvPr/>
            </p:nvSpPr>
            <p:spPr bwMode="auto">
              <a:xfrm>
                <a:off x="9265" y="8884"/>
                <a:ext cx="1529" cy="915"/>
              </a:xfrm>
              <a:prstGeom prst="rect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prstDash val="sysDot"/>
                <a:miter lim="800000"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1800" b="1">
                    <a:solidFill>
                      <a:prstClr val="black"/>
                    </a:solidFill>
                    <a:latin typeface="TH SarabunPSK" pitchFamily="34" charset="-34"/>
                    <a:ea typeface="Angsana New" pitchFamily="18" charset="-34"/>
                    <a:cs typeface="TH SarabunPSK" pitchFamily="34" charset="-34"/>
                  </a:rPr>
                  <a:t>แนวคิด/ทฤษฎีที่เกี่ยวข้อง</a:t>
                </a:r>
                <a:endParaRPr lang="th-TH" sz="3600" b="1">
                  <a:solidFill>
                    <a:prstClr val="black"/>
                  </a:solidFill>
                  <a:ea typeface="Angsana New" pitchFamily="18" charset="-34"/>
                  <a:cs typeface="TH SarabunPSK" pitchFamily="34" charset="-34"/>
                </a:endParaRPr>
              </a:p>
            </p:txBody>
          </p:sp>
          <p:cxnSp>
            <p:nvCxnSpPr>
              <p:cNvPr id="65570" name="AutoShape 67"/>
              <p:cNvCxnSpPr>
                <a:cxnSpLocks noChangeShapeType="1"/>
              </p:cNvCxnSpPr>
              <p:nvPr/>
            </p:nvCxnSpPr>
            <p:spPr bwMode="auto">
              <a:xfrm flipH="1">
                <a:off x="7192" y="7941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1" name="AutoShape 68"/>
              <p:cNvCxnSpPr>
                <a:cxnSpLocks noChangeShapeType="1"/>
              </p:cNvCxnSpPr>
              <p:nvPr/>
            </p:nvCxnSpPr>
            <p:spPr bwMode="auto">
              <a:xfrm flipH="1">
                <a:off x="7180" y="11469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2" name="AutoShape 69"/>
              <p:cNvCxnSpPr>
                <a:cxnSpLocks noChangeShapeType="1"/>
              </p:cNvCxnSpPr>
              <p:nvPr/>
            </p:nvCxnSpPr>
            <p:spPr bwMode="auto">
              <a:xfrm flipH="1">
                <a:off x="8265" y="8886"/>
                <a:ext cx="485" cy="1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3" name="AutoShape 70"/>
              <p:cNvCxnSpPr>
                <a:cxnSpLocks noChangeShapeType="1"/>
              </p:cNvCxnSpPr>
              <p:nvPr/>
            </p:nvCxnSpPr>
            <p:spPr bwMode="auto">
              <a:xfrm flipH="1">
                <a:off x="8281" y="9802"/>
                <a:ext cx="485" cy="1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4" name="AutoShape 71"/>
              <p:cNvCxnSpPr>
                <a:cxnSpLocks noChangeShapeType="1"/>
              </p:cNvCxnSpPr>
              <p:nvPr/>
            </p:nvCxnSpPr>
            <p:spPr bwMode="auto">
              <a:xfrm flipH="1">
                <a:off x="7180" y="10675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5" name="AutoShape 72"/>
              <p:cNvCxnSpPr>
                <a:cxnSpLocks noChangeShapeType="1"/>
              </p:cNvCxnSpPr>
              <p:nvPr/>
            </p:nvCxnSpPr>
            <p:spPr bwMode="auto">
              <a:xfrm flipH="1">
                <a:off x="7180" y="12287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5576" name="AutoShape 73"/>
              <p:cNvCxnSpPr>
                <a:cxnSpLocks noChangeShapeType="1"/>
              </p:cNvCxnSpPr>
              <p:nvPr/>
            </p:nvCxnSpPr>
            <p:spPr bwMode="auto">
              <a:xfrm flipH="1">
                <a:off x="7180" y="7085"/>
                <a:ext cx="1558" cy="0"/>
              </a:xfrm>
              <a:prstGeom prst="straightConnector1">
                <a:avLst/>
              </a:prstGeom>
              <a:noFill/>
              <a:ln w="254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sp>
        <p:nvSpPr>
          <p:cNvPr id="65540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E10619B6-11C8-4934-9B2C-AEF0DC1D6CA3}" type="slidenum">
              <a:rPr lang="th-TH" sz="1000">
                <a:solidFill>
                  <a:srgbClr val="292929"/>
                </a:solidFill>
                <a:cs typeface="LilyUPC" pitchFamily="34" charset="-34"/>
              </a:rPr>
              <a:pPr/>
              <a:t>121</a:t>
            </a:fld>
            <a:endParaRPr lang="th-TH" sz="1000">
              <a:solidFill>
                <a:srgbClr val="292929"/>
              </a:solidFill>
              <a:cs typeface="Lily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4331130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53BC3-E05A-4BDF-AF22-7B5A1969046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122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5352" y="404664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ค่านิยมที่ </a:t>
            </a:r>
            <a:r>
              <a:rPr lang="en-US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มีความรักชาติ ศาสนา และพระมหากษัตริย์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1560" y="2628032"/>
            <a:ext cx="78466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นิยามเชิงปฏิบัติการ </a:t>
            </a:r>
            <a:r>
              <a:rPr lang="th-TH" sz="4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ความภาคภูมิใจในความเป็นไทยและสำนึกในคุณของแผ่นดิน  เข้าใจและเลื่อมใสหลักศาสนาที่ตนนับถือ และซาบซึ้งในพระมหากรุณาธิคุณของสถาบันพระมหากษัตริย์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677829" y="2132856"/>
            <a:ext cx="7416824" cy="1872208"/>
            <a:chOff x="683568" y="2132856"/>
            <a:chExt cx="7416824" cy="1872208"/>
          </a:xfrm>
        </p:grpSpPr>
        <p:cxnSp>
          <p:nvCxnSpPr>
            <p:cNvPr id="11" name="Straight Connector 10"/>
            <p:cNvCxnSpPr/>
            <p:nvPr/>
          </p:nvCxnSpPr>
          <p:spPr bwMode="auto">
            <a:xfrm>
              <a:off x="3923928" y="3356992"/>
              <a:ext cx="4176464" cy="0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00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>
              <a:off x="683568" y="4005064"/>
              <a:ext cx="4896544" cy="0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00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4" name="Oval 13"/>
            <p:cNvSpPr/>
            <p:nvPr/>
          </p:nvSpPr>
          <p:spPr bwMode="auto">
            <a:xfrm>
              <a:off x="5796136" y="2132856"/>
              <a:ext cx="648072" cy="593730"/>
            </a:xfrm>
            <a:prstGeom prst="ellipse">
              <a:avLst/>
            </a:prstGeom>
            <a:noFill/>
            <a:ln w="44450" cap="flat" cmpd="sng" algn="ctr">
              <a:solidFill>
                <a:srgbClr val="00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</a:t>
              </a:r>
              <a:endPara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02540" y="3501009"/>
            <a:ext cx="7799600" cy="1221937"/>
            <a:chOff x="702539" y="3492176"/>
            <a:chExt cx="7799600" cy="1221937"/>
          </a:xfrm>
        </p:grpSpPr>
        <p:sp>
          <p:nvSpPr>
            <p:cNvPr id="16" name="Oval 15"/>
            <p:cNvSpPr/>
            <p:nvPr/>
          </p:nvSpPr>
          <p:spPr bwMode="auto">
            <a:xfrm>
              <a:off x="7854067" y="3492176"/>
              <a:ext cx="648072" cy="593730"/>
            </a:xfrm>
            <a:prstGeom prst="ellipse">
              <a:avLst/>
            </a:prstGeom>
            <a:noFill/>
            <a:ln w="4445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endPara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 bwMode="auto">
            <a:xfrm flipV="1">
              <a:off x="5738555" y="4005064"/>
              <a:ext cx="1813097" cy="14518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/>
            <p:cNvCxnSpPr/>
            <p:nvPr/>
          </p:nvCxnSpPr>
          <p:spPr bwMode="auto">
            <a:xfrm>
              <a:off x="702539" y="4687572"/>
              <a:ext cx="4445525" cy="26541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9" name="Group 28"/>
          <p:cNvGrpSpPr/>
          <p:nvPr/>
        </p:nvGrpSpPr>
        <p:grpSpPr>
          <a:xfrm>
            <a:off x="702540" y="4688605"/>
            <a:ext cx="7397853" cy="1476701"/>
            <a:chOff x="702539" y="4693583"/>
            <a:chExt cx="7397853" cy="1476701"/>
          </a:xfrm>
        </p:grpSpPr>
        <p:sp>
          <p:nvSpPr>
            <p:cNvPr id="15" name="Oval 14"/>
            <p:cNvSpPr/>
            <p:nvPr/>
          </p:nvSpPr>
          <p:spPr bwMode="auto">
            <a:xfrm>
              <a:off x="3779912" y="5576554"/>
              <a:ext cx="648072" cy="593730"/>
            </a:xfrm>
            <a:prstGeom prst="ellipse">
              <a:avLst/>
            </a:prstGeom>
            <a:noFill/>
            <a:ln w="44450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</a:t>
              </a:r>
              <a:endPara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 bwMode="auto">
            <a:xfrm flipV="1">
              <a:off x="6056892" y="4693583"/>
              <a:ext cx="2043500" cy="7259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/>
            <p:cNvCxnSpPr/>
            <p:nvPr/>
          </p:nvCxnSpPr>
          <p:spPr bwMode="auto">
            <a:xfrm flipV="1">
              <a:off x="702539" y="5415933"/>
              <a:ext cx="6467082" cy="9253"/>
            </a:xfrm>
            <a:prstGeom prst="line">
              <a:avLst/>
            </a:prstGeom>
            <a:solidFill>
              <a:schemeClr val="accent1"/>
            </a:solidFill>
            <a:ln w="603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409824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53BC3-E05A-4BDF-AF22-7B5A1969046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123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2195737" y="260648"/>
            <a:ext cx="5040560" cy="1656184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มีความรักชาติ ศาสนา และพระมหากษัตริย์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4000" dirty="0">
              <a:solidFill>
                <a:srgbClr val="000000"/>
              </a:solidFill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179512" y="3046505"/>
            <a:ext cx="2448272" cy="172819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สำนึกและภูมิใจในความเป็นไทย</a:t>
            </a:r>
          </a:p>
        </p:txBody>
      </p:sp>
      <p:sp>
        <p:nvSpPr>
          <p:cNvPr id="10" name="Oval 9"/>
          <p:cNvSpPr/>
          <p:nvPr/>
        </p:nvSpPr>
        <p:spPr bwMode="auto">
          <a:xfrm>
            <a:off x="2987824" y="3068960"/>
            <a:ext cx="2808312" cy="172819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เข้าใจและเลื่อมใสในหลักศาสนาที่ตนนับถือ</a:t>
            </a:r>
          </a:p>
        </p:txBody>
      </p:sp>
      <p:sp>
        <p:nvSpPr>
          <p:cNvPr id="11" name="Oval 10"/>
          <p:cNvSpPr/>
          <p:nvPr/>
        </p:nvSpPr>
        <p:spPr bwMode="auto">
          <a:xfrm>
            <a:off x="6012160" y="3068960"/>
            <a:ext cx="3024336" cy="172819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ซาบซึ้งในพระมหากรุณาธิคุณของพระมหากษัตริย์</a:t>
            </a:r>
          </a:p>
        </p:txBody>
      </p:sp>
      <p:cxnSp>
        <p:nvCxnSpPr>
          <p:cNvPr id="13" name="Straight Arrow Connector 12"/>
          <p:cNvCxnSpPr>
            <a:stCxn id="8" idx="4"/>
          </p:cNvCxnSpPr>
          <p:nvPr/>
        </p:nvCxnSpPr>
        <p:spPr bwMode="auto">
          <a:xfrm flipH="1">
            <a:off x="2051721" y="1916832"/>
            <a:ext cx="2664296" cy="1224136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1345230" y="4774698"/>
            <a:ext cx="0" cy="670527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ysDash"/>
            <a:round/>
            <a:headEnd type="none" w="med" len="med"/>
            <a:tailEnd type="triangle"/>
          </a:ln>
          <a:effectLst/>
        </p:spPr>
      </p:cxnSp>
      <p:cxnSp>
        <p:nvCxnSpPr>
          <p:cNvPr id="18" name="Straight Arrow Connector 17"/>
          <p:cNvCxnSpPr/>
          <p:nvPr/>
        </p:nvCxnSpPr>
        <p:spPr bwMode="auto">
          <a:xfrm>
            <a:off x="4684952" y="1916832"/>
            <a:ext cx="2556284" cy="1156192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/>
          <p:nvPr/>
        </p:nvCxnSpPr>
        <p:spPr bwMode="auto">
          <a:xfrm flipH="1">
            <a:off x="4567060" y="1916832"/>
            <a:ext cx="117892" cy="1152128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323529" y="5445225"/>
            <a:ext cx="2016224" cy="64807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</a:t>
            </a:r>
          </a:p>
        </p:txBody>
      </p:sp>
      <p:cxnSp>
        <p:nvCxnSpPr>
          <p:cNvPr id="25" name="Straight Arrow Connector 24"/>
          <p:cNvCxnSpPr/>
          <p:nvPr/>
        </p:nvCxnSpPr>
        <p:spPr bwMode="auto">
          <a:xfrm>
            <a:off x="4411238" y="4774698"/>
            <a:ext cx="0" cy="670527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26" name="Rectangle 25"/>
          <p:cNvSpPr/>
          <p:nvPr/>
        </p:nvSpPr>
        <p:spPr bwMode="auto">
          <a:xfrm>
            <a:off x="3389536" y="5445225"/>
            <a:ext cx="2016224" cy="64807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</a:t>
            </a:r>
          </a:p>
        </p:txBody>
      </p:sp>
      <p:cxnSp>
        <p:nvCxnSpPr>
          <p:cNvPr id="27" name="Straight Arrow Connector 26"/>
          <p:cNvCxnSpPr/>
          <p:nvPr/>
        </p:nvCxnSpPr>
        <p:spPr bwMode="auto">
          <a:xfrm>
            <a:off x="7530811" y="4774698"/>
            <a:ext cx="0" cy="670527"/>
          </a:xfrm>
          <a:prstGeom prst="straightConnector1">
            <a:avLst/>
          </a:prstGeom>
          <a:solidFill>
            <a:schemeClr val="accent1"/>
          </a:solidFill>
          <a:ln w="66675" cap="flat" cmpd="sng" algn="ctr">
            <a:solidFill>
              <a:schemeClr val="tx1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28" name="Rectangle 27"/>
          <p:cNvSpPr/>
          <p:nvPr/>
        </p:nvSpPr>
        <p:spPr bwMode="auto">
          <a:xfrm>
            <a:off x="6509110" y="5445225"/>
            <a:ext cx="2016224" cy="64807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</a:t>
            </a:r>
          </a:p>
        </p:txBody>
      </p:sp>
    </p:spTree>
    <p:extLst>
      <p:ext uri="{BB962C8B-B14F-4D97-AF65-F5344CB8AC3E}">
        <p14:creationId xmlns:p14="http://schemas.microsoft.com/office/powerpoint/2010/main" val="3338814679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พฤติกรรมบ่งชี้ของ</a:t>
            </a:r>
            <a:b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สำนึกและภูมิใจในความเป็นไทย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62286"/>
            <a:ext cx="4040188" cy="639762"/>
          </a:xfrm>
          <a:ln>
            <a:solidFill>
              <a:schemeClr val="tx1"/>
            </a:solidFill>
          </a:ln>
        </p:spPr>
        <p:txBody>
          <a:bodyPr anchor="ctr" anchorCtr="0"/>
          <a:lstStyle/>
          <a:p>
            <a:pPr algn="ctr"/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ช่วงชั้นที่ 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(ป.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– 3)</a:t>
            </a:r>
            <a:endParaRPr lang="th-TH" sz="36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502048"/>
            <a:ext cx="4040188" cy="3951288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ยืนตรงเคารพธงชาติ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ร้องเพลงสรรเสริญพระบารมีได้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บอกสัญลักษณ์ของความเป็นชาติไทย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เข้าร่วมกิจกรรมในวันสำคัญที่เกี่ยวกับชาติ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862286"/>
            <a:ext cx="4041775" cy="639762"/>
          </a:xfrm>
          <a:ln>
            <a:solidFill>
              <a:schemeClr val="tx1"/>
            </a:solidFill>
          </a:ln>
        </p:spPr>
        <p:txBody>
          <a:bodyPr anchor="ctr" anchorCtr="0"/>
          <a:lstStyle/>
          <a:p>
            <a:pPr algn="ctr"/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ช่วงชั้นที่ 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(ป.</a:t>
            </a:r>
            <a:r>
              <a:rPr lang="en-US" sz="3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– 6)</a:t>
            </a:r>
            <a:endParaRPr lang="th-TH" sz="36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02048"/>
            <a:ext cx="4041775" cy="395128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ยืนตรงเคารพธงชาติ เพลงสรรเสริญพระบารมี</a:t>
            </a:r>
          </a:p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ร้องและอธิบายความหมายของเพลงชาติ เพลงสรรเสริญพระบารมี</a:t>
            </a:r>
          </a:p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อธิบายความเป็นมาของชาติ</a:t>
            </a:r>
          </a:p>
          <a:p>
            <a:pPr>
              <a:spcBef>
                <a:spcPts val="0"/>
              </a:spcBef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เข้าร่วมกิจกรรมในวันสำคัญที่เกี่ยวกับชาติ</a:t>
            </a:r>
          </a:p>
          <a:p>
            <a:pPr>
              <a:spcBef>
                <a:spcPts val="0"/>
              </a:spcBef>
            </a:pPr>
            <a:endParaRPr lang="th-TH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E53BC3-E05A-4BDF-AF22-7B5A19690467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124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579907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แบบสังเกต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125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23189"/>
              </p:ext>
            </p:extLst>
          </p:nvPr>
        </p:nvGraphicFramePr>
        <p:xfrm>
          <a:off x="251521" y="1700808"/>
          <a:ext cx="8640961" cy="3962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6815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พฤติกรรมบ่งชี้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ครั้งที่สังเกต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1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2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3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</a:rPr>
                        <a:t>5</a:t>
                      </a:r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รวม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ยืนตรงเคารพธงชาติ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ร้องเพลงสรรเสริญพระบารมีได้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บอกสัญลักษณ์ของความเป็นชาติไทย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en-US" sz="2800" b="1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เข้าร่วมกิจกรรมในวันสำคัญที่เกี่ยวกับชาติ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592523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เกณฑ์การตัดสิน 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 คือ มีการแสดงพฤติกรรมมากกว่า </a:t>
            </a:r>
            <a:r>
              <a:rPr lang="en-US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 ในทุกพฤติกรรมบ่งชี้</a:t>
            </a:r>
          </a:p>
        </p:txBody>
      </p:sp>
    </p:spTree>
    <p:extLst>
      <p:ext uri="{BB962C8B-B14F-4D97-AF65-F5344CB8AC3E}">
        <p14:creationId xmlns:p14="http://schemas.microsoft.com/office/powerpoint/2010/main" val="276716123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แบบมาตรประมาณค่า (ตรวจสอบพฤติกรรม)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126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592523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เกณฑ์การตัดสิน 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 คือ มีการแสดงพฤติกรรมบางครั้งขึ้นไป ในทุกพฤติกรรมบ่งชี้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594634"/>
              </p:ext>
            </p:extLst>
          </p:nvPr>
        </p:nvGraphicFramePr>
        <p:xfrm>
          <a:off x="611561" y="1916832"/>
          <a:ext cx="8136904" cy="330674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161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1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1615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90466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>
                          <a:solidFill>
                            <a:srgbClr val="002060"/>
                          </a:solidFill>
                        </a:rPr>
                        <a:t>พฤติกรรมบ่งชี้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การปฏิบัติของนักเรียน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0466">
                <a:tc vMerge="1"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เป็นประจำ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บางครั้ง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ไม่เคยทำ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ยืนตรงเคารพธงชาติ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ร้องเพลงสรรเสริญพระบารมีได้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28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เข้าร่วมกิจกรรมในวันสำคัญเกี่ยวกับชาติ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182130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แบบมาตรประมาณค่า (ตรวจสอบความคิดเห็น)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127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454574"/>
              </p:ext>
            </p:extLst>
          </p:nvPr>
        </p:nvGraphicFramePr>
        <p:xfrm>
          <a:off x="251520" y="1772816"/>
          <a:ext cx="8640960" cy="4724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757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930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930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9304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9304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9304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รายการ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ความคิดเห็นของนักเรียน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เห็นด้วยอย่างยิ่ง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เห็นด้วย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เฉยๆ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ไม่เห็นด้วย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ไม่เห็นด้วยอย่างยิ่ง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. การยืนตรงเคารพธงชาติเป็นสิ่งคนไทยทุกคนควรทำ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th-TH" dirty="0">
                          <a:solidFill>
                            <a:schemeClr val="tx1"/>
                          </a:solidFill>
                        </a:rPr>
                        <a:t>คนไทยทุกคนไม่จำเป็นต้องยืนตรงเคารพธงชาติ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3.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th-TH" baseline="0" dirty="0">
                          <a:solidFill>
                            <a:schemeClr val="tx1"/>
                          </a:solidFill>
                        </a:rPr>
                        <a:t>รู้สึกภาคภูมิใจทุกครั้งที่ได้ยืนตรงเคารพธงชาติ</a:t>
                      </a:r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0373776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773723" y="437899"/>
            <a:ext cx="7596554" cy="731158"/>
          </a:xfrm>
          <a:solidFill>
            <a:schemeClr val="accent1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31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แบบวัดสถานการณ์ (ข้อสอบ)</a:t>
            </a:r>
            <a:endParaRPr lang="th-TH" sz="443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685817" indent="-263776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055103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477145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1899186" indent="-211021" eaLnBrk="0" hangingPunct="0"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sz="2585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31DE370A-9D0C-45D4-819D-A477FB82404E}" type="slidenum">
              <a:rPr lang="th-TH" sz="1477">
                <a:solidFill>
                  <a:srgbClr val="000000"/>
                </a:solidFill>
                <a:latin typeface="Constantia" panose="02030602050306030303" pitchFamily="18" charset="0"/>
                <a:cs typeface="Browallia New" panose="020B0604020202020204" pitchFamily="34" charset="-34"/>
              </a:rPr>
              <a:pPr eaLnBrk="1" hangingPunct="1"/>
              <a:t>128</a:t>
            </a:fld>
            <a:endParaRPr lang="th-TH" sz="1477">
              <a:solidFill>
                <a:srgbClr val="000000"/>
              </a:solidFill>
              <a:latin typeface="Constantia" panose="02030602050306030303" pitchFamily="18" charset="0"/>
              <a:cs typeface="Browallia New" panose="020B0604020202020204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772816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คำถาม </a:t>
            </a: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เพราะเหตุใดนักเรียนถึงยืนตรง เมื่อได้ยินเสียงเพลงชาติไทย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ก. กลัวคุณครูดุ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ข. ทำแล้วจะได้รับคำชมจากคุณครู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ค. มันเป็นสิ่งเด็กดีควรทำ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ง. มันเป็นกฎระเบียบของทางโรงเรียน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จ. มันเป็นหน้าที่ของคนไทย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3724" y="5733258"/>
            <a:ext cx="66065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th-TH" sz="3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ใช้ทฤษฎีของโคล</a:t>
            </a:r>
            <a:r>
              <a:rPr lang="th-TH" sz="3200" b="1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เบิร์ก</a:t>
            </a:r>
            <a:endParaRPr lang="th-TH" sz="32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62591610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สี่เหลี่ยมผืนผ้า 3"/>
          <p:cNvSpPr>
            <a:spLocks noChangeArrowheads="1"/>
          </p:cNvSpPr>
          <p:nvPr/>
        </p:nvSpPr>
        <p:spPr bwMode="auto">
          <a:xfrm>
            <a:off x="642938" y="1643063"/>
            <a:ext cx="8215312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ผู้เขียนข้อสอบต้องมีความรู้ในเนื้อหาที่มุ่งวัดเป็นอย่างดี</a:t>
            </a:r>
            <a:endParaRPr lang="en-US" altLang="th-TH" sz="3200" b="1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ผู้เขียนข้อสอบจะต้องมีความรู้เกี่ยวกับตัวชี้วัด</a:t>
            </a:r>
            <a:r>
              <a:rPr lang="en-US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พฤติกรรมการเรียนรู้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ผู้เขียนข้อสอบต้องมีความเข้าใจกลุ่มเป้าหมายของการวัด</a:t>
            </a:r>
            <a:r>
              <a:rPr lang="en-US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ผู้เขียนข้อสอบต้องมีความสามารถในการใช้ภาษาในการสื่อความหมาย</a:t>
            </a:r>
            <a:endParaRPr lang="en-US" altLang="th-TH" sz="3200" b="1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ผู้เขียนข้อสอบจะต้องมีทักษะในสามารถใช้เทคโนโลยีสำหรับการเขียนข้อสอบ</a:t>
            </a:r>
            <a:r>
              <a:rPr lang="en-US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ผู้เขียนต้องสร้างข้อสอบที่ดีต้องมีความละเอียดรอบคอบและถูกต้อง</a:t>
            </a:r>
            <a:endParaRPr lang="en-US" altLang="th-TH" sz="3200" b="1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939" name="TextBox 4"/>
          <p:cNvSpPr txBox="1">
            <a:spLocks noChangeArrowheads="1"/>
          </p:cNvSpPr>
          <p:nvPr/>
        </p:nvSpPr>
        <p:spPr bwMode="auto">
          <a:xfrm>
            <a:off x="1428750" y="500063"/>
            <a:ext cx="67865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1pPr>
            <a:lvl2pPr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2pPr>
            <a:lvl3pPr>
              <a:defRPr sz="24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3pPr>
            <a:lvl4pPr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4pPr>
            <a:lvl5pPr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4800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คุณลักษณะของผู้เขียนข้อสอบที่ดี</a:t>
            </a:r>
          </a:p>
        </p:txBody>
      </p:sp>
    </p:spTree>
    <p:extLst>
      <p:ext uri="{BB962C8B-B14F-4D97-AF65-F5344CB8AC3E}">
        <p14:creationId xmlns:p14="http://schemas.microsoft.com/office/powerpoint/2010/main" val="180217801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4_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8.xml><?xml version="1.0" encoding="utf-8"?>
<a:theme xmlns:a="http://schemas.openxmlformats.org/drawingml/2006/main" name="3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9.xml><?xml version="1.0" encoding="utf-8"?>
<a:theme xmlns:a="http://schemas.openxmlformats.org/drawingml/2006/main" name="2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10.xml><?xml version="1.0" encoding="utf-8"?>
<a:theme xmlns:a="http://schemas.openxmlformats.org/drawingml/2006/main" name="1_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4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1">
      <a:majorFont>
        <a:latin typeface="TH SarabunPSK"/>
        <a:ea typeface=""/>
        <a:cs typeface="TH SarabunPSK"/>
      </a:majorFont>
      <a:minorFont>
        <a:latin typeface="TH SarabunPSK"/>
        <a:ea typeface=""/>
        <a:cs typeface="TH SarabunPSK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 Sarabun New">
      <a:majorFont>
        <a:latin typeface="TH Sarabun New"/>
        <a:ea typeface=""/>
        <a:cs typeface="TH Sarabun New"/>
      </a:majorFont>
      <a:minorFont>
        <a:latin typeface="TH Sarabun New"/>
        <a:ea typeface=""/>
        <a:cs typeface="TH Sarabun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solidFill>
            <a:schemeClr val="tx1"/>
          </a:solidFill>
        </a:ln>
        <a:effectLst/>
      </a:spPr>
      <a:bodyPr tIns="108000" bIns="0" anchor="ctr"/>
      <a:lstStyle>
        <a:defPPr algn="ctr">
          <a:lnSpc>
            <a:spcPts val="2500"/>
          </a:lnSpc>
          <a:defRPr sz="32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5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2_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5_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0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3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6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9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653</TotalTime>
  <Words>5906</Words>
  <Application>Microsoft Office PowerPoint</Application>
  <PresentationFormat>On-screen Show (4:3)</PresentationFormat>
  <Paragraphs>1225</Paragraphs>
  <Slides>129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28</vt:i4>
      </vt:variant>
      <vt:variant>
        <vt:lpstr>Theme</vt:lpstr>
      </vt:variant>
      <vt:variant>
        <vt:i4>25</vt:i4>
      </vt:variant>
      <vt:variant>
        <vt:lpstr>Slide Titles</vt:lpstr>
      </vt:variant>
      <vt:variant>
        <vt:i4>129</vt:i4>
      </vt:variant>
    </vt:vector>
  </HeadingPairs>
  <TitlesOfParts>
    <vt:vector size="182" baseType="lpstr">
      <vt:lpstr>Gulim</vt:lpstr>
      <vt:lpstr>맑은 고딕</vt:lpstr>
      <vt:lpstr>맑은 고딕</vt:lpstr>
      <vt:lpstr>Angsana New</vt:lpstr>
      <vt:lpstr>AngsanaNew</vt:lpstr>
      <vt:lpstr>Arial</vt:lpstr>
      <vt:lpstr>Browallia New</vt:lpstr>
      <vt:lpstr>Calibri</vt:lpstr>
      <vt:lpstr>Calibri Light</vt:lpstr>
      <vt:lpstr>Cambria Math</vt:lpstr>
      <vt:lpstr>Constantia</vt:lpstr>
      <vt:lpstr>Cordia New</vt:lpstr>
      <vt:lpstr>CordiaUPC</vt:lpstr>
      <vt:lpstr>DokChampa</vt:lpstr>
      <vt:lpstr>Franklin Gothic Book</vt:lpstr>
      <vt:lpstr>Garamond</vt:lpstr>
      <vt:lpstr>KodchiangUPC</vt:lpstr>
      <vt:lpstr>LilyUPC</vt:lpstr>
      <vt:lpstr>Symbol</vt:lpstr>
      <vt:lpstr>Tahoma</vt:lpstr>
      <vt:lpstr>TH Sarabun New</vt:lpstr>
      <vt:lpstr>TH SarabunIT๙</vt:lpstr>
      <vt:lpstr>TH SarabunPSK</vt:lpstr>
      <vt:lpstr>Times New Roman</vt:lpstr>
      <vt:lpstr>Wingdings</vt:lpstr>
      <vt:lpstr>Wingdings 2</vt:lpstr>
      <vt:lpstr>Wingdings 3</vt:lpstr>
      <vt:lpstr>-윤고딕140</vt:lpstr>
      <vt:lpstr>4_Office Theme</vt:lpstr>
      <vt:lpstr>ชุดรูปแบบของ Office</vt:lpstr>
      <vt:lpstr>Shimmer</vt:lpstr>
      <vt:lpstr>1_Office Theme</vt:lpstr>
      <vt:lpstr>1_Stream</vt:lpstr>
      <vt:lpstr>Office Theme</vt:lpstr>
      <vt:lpstr>Retrospect</vt:lpstr>
      <vt:lpstr>3_Retrospect</vt:lpstr>
      <vt:lpstr>2_Retrospect</vt:lpstr>
      <vt:lpstr>1_Shimmer</vt:lpstr>
      <vt:lpstr>2_Office Theme</vt:lpstr>
      <vt:lpstr>3_Office Theme</vt:lpstr>
      <vt:lpstr>4_ชุดรูปแบบของ Office</vt:lpstr>
      <vt:lpstr>Default Design</vt:lpstr>
      <vt:lpstr>2_Default Design</vt:lpstr>
      <vt:lpstr>5_ชุดรูปแบบของ Office</vt:lpstr>
      <vt:lpstr>2_Stream</vt:lpstr>
      <vt:lpstr>1_ชุดรูปแบบของ Office</vt:lpstr>
      <vt:lpstr>5_Retrospect</vt:lpstr>
      <vt:lpstr>Technic</vt:lpstr>
      <vt:lpstr>Blank Presentation</vt:lpstr>
      <vt:lpstr>2_ชุดรูปแบบของ Office</vt:lpstr>
      <vt:lpstr>3_ชุดรูปแบบของ Office</vt:lpstr>
      <vt:lpstr>6_ชุดรูปแบบของ Office</vt:lpstr>
      <vt:lpstr>9_ชุดรูปแบบของ Office</vt:lpstr>
      <vt:lpstr>PowerPoint Presentation</vt:lpstr>
      <vt:lpstr>PowerPoint Presentation</vt:lpstr>
      <vt:lpstr>PowerPoint Presentation</vt:lpstr>
      <vt:lpstr>องค์ประกอบที่ 1 เป้าหมายการเรียนรู้  (Objective)</vt:lpstr>
      <vt:lpstr>หลักสูตรแกนกลางการศึกษาขั้นพื้นฐาน พุทธศักราช 2551</vt:lpstr>
      <vt:lpstr>ลักษณะพฤติกรรมของมาตรฐานตัวชี้วัด</vt:lpstr>
      <vt:lpstr>PowerPoint Presentation</vt:lpstr>
      <vt:lpstr>มฐ. ท 1.1ใช้กระบวนการอ่านสร้างความรู้และความคิดเพื่อนำไปใช้ตัดสินใจ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vt:lpstr>
      <vt:lpstr>องค์ประกอบที่ 2 การจัดการเรียนรู้  (Learning)</vt:lpstr>
      <vt:lpstr>PowerPoint Presentation</vt:lpstr>
      <vt:lpstr>กิจกรรมการจัดการเรียนรู้ </vt:lpstr>
      <vt:lpstr>PowerPoint Presentation</vt:lpstr>
      <vt:lpstr>องค์ประกอบที่ 3 การวัดและประเมินผล  (Evaluation)</vt:lpstr>
      <vt:lpstr>PowerPoint Presentation</vt:lpstr>
      <vt:lpstr>PowerPoint Presentation</vt:lpstr>
      <vt:lpstr>การวิเคราะห์มาตรฐานและตัวชี้วัด ในแต่ละหน่วยการเรียนรู้ เพื่อการวัดและประเมินผลในชั้นเรียน</vt:lpstr>
      <vt:lpstr>การวิเคราะห์มาตรฐานและตัวชี้วัดของหลักสูตร (เพื่อออกแบบวิธีการวัดและประเมินผลการเรียนรู้)</vt:lpstr>
      <vt:lpstr>การวิเคราะห์มาตรฐานและตัวชี้วัดของหลักสูตร (เพื่อกำหนดช่วงเวลาในการวัดและประเมินผล)</vt:lpstr>
      <vt:lpstr> การวัดและประเมินผลตัวชี้วัดความรู้  (Knowledge: K)</vt:lpstr>
      <vt:lpstr>PowerPoint Presentation</vt:lpstr>
      <vt:lpstr>ระดับพฤติกรรมทางสติปัญญาของบลูม(ปรับปรุงใหม่) Bloom Taxonomy’s Revised</vt:lpstr>
      <vt:lpstr>PowerPoint Presentation</vt:lpstr>
      <vt:lpstr>การเข้าใจ (Understanding)</vt:lpstr>
      <vt:lpstr>การประยุกต์ใช้ (Applying)</vt:lpstr>
      <vt:lpstr>การวิเคราะห์ (Analysing)</vt:lpstr>
      <vt:lpstr>การประเมินค่า (evaluating)</vt:lpstr>
      <vt:lpstr>การสร้างสรรค์ (Creating)</vt:lpstr>
      <vt:lpstr>PowerPoint Presentation</vt:lpstr>
      <vt:lpstr>PowerPoint Presentation</vt:lpstr>
      <vt:lpstr>ประเภทของข้อสอบ</vt:lpstr>
      <vt:lpstr>องค์ประกอบสำคัญของข้อสอบแนวใหม่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หลักการเขียนข้อสอบแบบเลือกตอบ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การตรวจให้คะแนนข้อสอบอัตนัยหรือเขียนตอบ แบบตอบสั้น (Restricted Response)</vt:lpstr>
      <vt:lpstr>PowerPoint Presentation</vt:lpstr>
      <vt:lpstr>PowerPoint Presentation</vt:lpstr>
      <vt:lpstr>PowerPoint Presentation</vt:lpstr>
      <vt:lpstr>PowerPoint Presentation</vt:lpstr>
      <vt:lpstr>การตรวจให้คะแนนข้อสอบอัตนัยหรือเขียนตอบ แบบขยายคำตอบ (Extended Response) </vt:lpstr>
      <vt:lpstr>หลักการเขียนเกณฑ์การประเมิน(Rubric)</vt:lpstr>
      <vt:lpstr>PowerPoint Presentation</vt:lpstr>
      <vt:lpstr>PowerPoint Presentation</vt:lpstr>
      <vt:lpstr>PowerPoint Presentation</vt:lpstr>
      <vt:lpstr>PowerPoint Presentation</vt:lpstr>
      <vt:lpstr> เกณฑ์การประเมินแบบ Holistic Rubrics </vt:lpstr>
      <vt:lpstr> เกณฑ์การประเมินแบบ Analytic Rubrics </vt:lpstr>
      <vt:lpstr>PowerPoint Presentation</vt:lpstr>
      <vt:lpstr>PowerPoint Presentation</vt:lpstr>
      <vt:lpstr>PowerPoint Presentation</vt:lpstr>
      <vt:lpstr>การตรวจสอบคุณภาพของเกณฑ์การประเมิน (rubric)</vt:lpstr>
      <vt:lpstr>PowerPoint Presentation</vt:lpstr>
      <vt:lpstr>หลักการเขียนข้อสอบแบบเขียนตอบ</vt:lpstr>
      <vt:lpstr>PowerPoint Presentation</vt:lpstr>
      <vt:lpstr>PowerPoint Presentation</vt:lpstr>
      <vt:lpstr>PowerPoint Presentation</vt:lpstr>
      <vt:lpstr>PowerPoint Presentation</vt:lpstr>
      <vt:lpstr>        แผนผังแบบสอบ (Test Blueprint)</vt:lpstr>
      <vt:lpstr>PowerPoint Presentation</vt:lpstr>
      <vt:lpstr>PowerPoint Presentation</vt:lpstr>
      <vt:lpstr>PowerPoint Presentation</vt:lpstr>
      <vt:lpstr> การวัดและประเมินผลตัวชี้วัด ทักษะกระบวนการ  (Process &amp; Skill: P)</vt:lpstr>
      <vt:lpstr>PowerPoint Presentation</vt:lpstr>
      <vt:lpstr>PowerPoint Presentation</vt:lpstr>
      <vt:lpstr>PowerPoint Presentation</vt:lpstr>
      <vt:lpstr>การกำหนดตัวชี้วัดที่ต้องการประเมิน</vt:lpstr>
      <vt:lpstr>เขียนเกณฑ์การประเมิน(Rubric score)ในแต่ละตัวชี้วัด</vt:lpstr>
      <vt:lpstr>PowerPoint Presentation</vt:lpstr>
      <vt:lpstr>ตัวชี้วัดเน้นด้านผลงาน (Product) </vt:lpstr>
      <vt:lpstr>ตัวชี้วัดเน้นกระบวนการ (Process)</vt:lpstr>
      <vt:lpstr>ตัวชี้วัดเน้นด้านกระบวนการและผลงาน (Process &amp; Product) </vt:lpstr>
      <vt:lpstr>     ลักษณะของเครื่องมือ   ในการประเมินภาคปฏิบัติ  - แบบตรวจสอบรายการ (checklist)  - แบบมาตรประมาณค่า (Rating scale)  - แบบบันทึกพฤติกรรม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การวัดและประเมินผลตัวชี้วัด คุณลักษณะ  (Attribute: A)</vt:lpstr>
      <vt:lpstr>ธรรมชาติของการประเมินคุณลักษณะ ค่านิยม เจตคติ </vt:lpstr>
      <vt:lpstr>ขั้นตอนการสร้างเครื่องมือวัดคุณลักษณะ</vt:lpstr>
      <vt:lpstr>PowerPoint Presentation</vt:lpstr>
      <vt:lpstr>PowerPoint Presentation</vt:lpstr>
      <vt:lpstr>พฤติกรรมบ่งชี้ของ ตัวชี้วัด  สำนึกและภูมิใจในความเป็นไทย</vt:lpstr>
      <vt:lpstr>แบบสังเกต</vt:lpstr>
      <vt:lpstr>แบบมาตรประมาณค่า (ตรวจสอบพฤติกรรม)</vt:lpstr>
      <vt:lpstr>แบบมาตรประมาณค่า (ตรวจสอบความคิดเห็น)</vt:lpstr>
      <vt:lpstr>แบบวัดสถานการณ์ (ข้อสอบ)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150</cp:revision>
  <cp:lastPrinted>2016-07-11T04:07:13Z</cp:lastPrinted>
  <dcterms:created xsi:type="dcterms:W3CDTF">2015-04-30T10:07:09Z</dcterms:created>
  <dcterms:modified xsi:type="dcterms:W3CDTF">2017-01-20T23:25:59Z</dcterms:modified>
</cp:coreProperties>
</file>