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5" r:id="rId1"/>
  </p:sldMasterIdLst>
  <p:handoutMasterIdLst>
    <p:handoutMasterId r:id="rId17"/>
  </p:handoutMasterIdLst>
  <p:sldIdLst>
    <p:sldId id="256" r:id="rId2"/>
    <p:sldId id="264" r:id="rId3"/>
    <p:sldId id="279" r:id="rId4"/>
    <p:sldId id="280" r:id="rId5"/>
    <p:sldId id="275" r:id="rId6"/>
    <p:sldId id="281" r:id="rId7"/>
    <p:sldId id="282" r:id="rId8"/>
    <p:sldId id="268" r:id="rId9"/>
    <p:sldId id="269" r:id="rId10"/>
    <p:sldId id="276" r:id="rId11"/>
    <p:sldId id="277" r:id="rId12"/>
    <p:sldId id="261" r:id="rId13"/>
    <p:sldId id="262" r:id="rId14"/>
    <p:sldId id="263" r:id="rId15"/>
    <p:sldId id="278" r:id="rId16"/>
  </p:sldIdLst>
  <p:sldSz cx="12192000" cy="6858000"/>
  <p:notesSz cx="6858000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6600CC"/>
    <a:srgbClr val="FFFFCC"/>
    <a:srgbClr val="CCCC00"/>
    <a:srgbClr val="3399FF"/>
    <a:srgbClr val="CCECFF"/>
    <a:srgbClr val="FF00FF"/>
    <a:srgbClr val="FFCCFF"/>
    <a:srgbClr val="FFCC00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CB82C1-46C5-48C7-ABC1-1A5ACA731A7A}" type="datetimeFigureOut">
              <a:rPr lang="th-TH" smtClean="0"/>
              <a:t>07/03/61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EB284C-E720-418B-84E7-56502A913BC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54565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4426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074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594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102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379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132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3481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862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2844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2970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554831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53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50204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8680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0320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05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668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475989" y="328897"/>
            <a:ext cx="11373633" cy="2585323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การพัฒนาระบบการประเมิน</a:t>
            </a:r>
          </a:p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และการประกันคุณภาพการศึกษา</a:t>
            </a:r>
          </a:p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ตามนโยบายการปฏิรูปการศึกษา</a:t>
            </a: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956" y="3288207"/>
            <a:ext cx="4151910" cy="3231864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</p:pic>
      <p:sp>
        <p:nvSpPr>
          <p:cNvPr id="11" name="กล่องข้อความ 10"/>
          <p:cNvSpPr txBox="1"/>
          <p:nvPr/>
        </p:nvSpPr>
        <p:spPr>
          <a:xfrm>
            <a:off x="1630017" y="4858158"/>
            <a:ext cx="59858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นางธิติ</a:t>
            </a:r>
            <a:r>
              <a:rPr lang="th-TH" sz="36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กาญจน์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36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กุลพัฒน์เศรษฐ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ผู้อำนวยการกลุ่มนิเทศ ติดตาม และประเมินผล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สำนักงานศึกษาธิการจังหวัดพะเยา</a:t>
            </a:r>
          </a:p>
        </p:txBody>
      </p:sp>
    </p:spTree>
    <p:extLst>
      <p:ext uri="{BB962C8B-B14F-4D97-AF65-F5344CB8AC3E}">
        <p14:creationId xmlns:p14="http://schemas.microsoft.com/office/powerpoint/2010/main" val="2098926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678718" y="241214"/>
            <a:ext cx="10870279" cy="830997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การปฏิรูประบบการประเมินและการประกันคุณภาพการศึกษา</a:t>
            </a: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594334" y="1116061"/>
            <a:ext cx="1091017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ปรับแก้กฎกระทรวงว่าด้วยระบบหลักเกณฑ์ และวิธีการประกันฯ พ.ศ. </a:t>
            </a:r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2553</a:t>
            </a:r>
          </a:p>
          <a:p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 ทำหน้าที่ประกันคุณภาพภายใน</a:t>
            </a:r>
          </a:p>
          <a:p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บทบาทของกระทรวงฯ หน่วยงานต้นสังกัด และสมศ.</a:t>
            </a:r>
          </a:p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3.1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พัฒนามาตรฐาน </a:t>
            </a:r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Quality code</a:t>
            </a:r>
          </a:p>
          <a:p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3.2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วางระบบ ช่วยเหลือการจัดทำ </a:t>
            </a:r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SAR </a:t>
            </a:r>
            <a:endParaRPr lang="th-TH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3.3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ซักซ้อมทำความเข้าใจกับระบบการประเมินแนวใหม่</a:t>
            </a:r>
          </a:p>
          <a:p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การพัฒนาผู้ประเมินภายในให้ได้มาตรฐานและมีคุณภาพ</a:t>
            </a:r>
          </a:p>
          <a:p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การส่งเสริมให้ความช่วยเหลือ สร้างความเข้มแข็งการประกันคุณภาพ</a:t>
            </a:r>
          </a:p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ภายในของสถานศึกษา</a:t>
            </a:r>
          </a:p>
        </p:txBody>
      </p:sp>
    </p:spTree>
    <p:extLst>
      <p:ext uri="{BB962C8B-B14F-4D97-AF65-F5344CB8AC3E}">
        <p14:creationId xmlns:p14="http://schemas.microsoft.com/office/powerpoint/2010/main" val="694865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478302" y="423660"/>
            <a:ext cx="11366695" cy="92333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กฎกระทรวงว่าด้วยระบบ หลักเกณฑ์ ฯ พ.ศ. </a:t>
            </a:r>
            <a:r>
              <a:rPr lang="en-US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2553</a:t>
            </a:r>
            <a:endParaRPr lang="th-TH" sz="5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1617991" y="1682162"/>
            <a:ext cx="1057401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ไม่สอดคล้องกับหลักการประกันคุณภาพการศึกษาที่แท้จริง  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จึงส่งผลให้</a:t>
            </a:r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การประกันคุณภาพการศึกษาทั้งภายในและภายนอก</a:t>
            </a:r>
          </a:p>
          <a:p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ไม่สัมพันธ์กัน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เกิดความซับซ้อนและคลาดเคลื่อนจากการปฏิบัติ  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ทำให้ไม่สะท้อนความเป็นจริงและ</a:t>
            </a:r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เป็นการสร้างภาระแก่สถานศึกษา</a:t>
            </a:r>
          </a:p>
          <a:p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และบุคลากรในสถานศึกษา ตลอดจนหน่วยงานต้นสังกัดและหน่วยงานภายนอกเกินความจำเป็น</a:t>
            </a:r>
          </a:p>
          <a:p>
            <a:r>
              <a:rPr lang="th-TH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53113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412652" y="238130"/>
            <a:ext cx="11366695" cy="92333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กฎกระทรวง การประกันคุณภาพการศึกษา พ.ศ. </a:t>
            </a:r>
            <a:r>
              <a:rPr lang="en-US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2561</a:t>
            </a:r>
            <a:endParaRPr lang="th-TH" sz="5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1008391" y="1602248"/>
            <a:ext cx="107709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 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  </a:t>
            </a:r>
            <a:endParaRPr lang="th-TH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การประกันคุณภาพการศึกษา 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หมายความว่า การประเมินผล และติดตาม ตรวจสอบคุณภาพตามมาตรฐานการศึกษาของสถานศึกษา</a:t>
            </a:r>
          </a:p>
          <a:p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หมายความว่า สำนักงานรับรองมาตรฐานและการประเมินคุณภาพการศึกษา (องค์การมหาชน)  </a:t>
            </a:r>
          </a:p>
          <a:p>
            <a:r>
              <a:rPr lang="th-TH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85410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FD0F55B7-7D81-47B2-94A1-2CF7AB741022}"/>
              </a:ext>
            </a:extLst>
          </p:cNvPr>
          <p:cNvSpPr txBox="1"/>
          <p:nvPr/>
        </p:nvSpPr>
        <p:spPr>
          <a:xfrm>
            <a:off x="915627" y="727600"/>
            <a:ext cx="108655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 </a:t>
            </a:r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ให้สถานศึกษาแต่ละแห่งจัดให้มีระบบการประกันคุณภาพการศึกษาภายในสถานศึกษา</a:t>
            </a:r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โดยการ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กำหนดมาตรฐานการศึกษาของสถานศึกษา                                    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ให้เป็นไปตามมาตรฐานการศึกษาแต่ละระดับและประเภทการศึกษาที่รัฐมนตรีกระทรวงศึกษาธิการประกาศ พร้อมทั้ง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จัดทำแผนพัฒนาการจัดการศึกษา                 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ของสถานศึกษาที่มุ่งคุณภาพตามมาตรฐานการศึกษา และ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ดำเนินการตามแผน                 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ที่กำหนดไว้  จัดให้มีการ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ประเมินผลและตรวจสอบคุณภาพการศึกษาภายใน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ของสถานศึกษา 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ติดตามผลการดำเนินการเพื่อพัฒนาคุณภาพการศึกษา                                   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ให้มีคุณภาพตามมาตรฐานการศึกษา และจัดส่ง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รายงานผลการประเมินตนเอง    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ให้แก่หน่วยงานต้นสังกัดหรือหน่วยงานที่กำกับดูแลสถานศึกษา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เป็นประจำทุกปี</a:t>
            </a:r>
          </a:p>
        </p:txBody>
      </p:sp>
    </p:spTree>
    <p:extLst>
      <p:ext uri="{BB962C8B-B14F-4D97-AF65-F5344CB8AC3E}">
        <p14:creationId xmlns:p14="http://schemas.microsoft.com/office/powerpoint/2010/main" val="1987844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กล่องข้อความ 4"/>
          <p:cNvSpPr txBox="1"/>
          <p:nvPr/>
        </p:nvSpPr>
        <p:spPr>
          <a:xfrm>
            <a:off x="526094" y="611095"/>
            <a:ext cx="1091017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หน่วยงานต้นสังกัดหรือหน่วยงานที่มีหน้าที่กำกับดูแลสถานศึกษา</a:t>
            </a:r>
          </a:p>
          <a:p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มีหน้าที่ในการให้คำปรึกษา ช่วยเหลือ และแนะนำสถานศึกษา  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 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en-US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เมื่อได้รับการรายงานผลการประเมินตนเองของสถานศึกษา             ตามข้อ 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แล้ว</a:t>
            </a:r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ให้หน่วยงานต้นสังกัดหรือหน่วยงานที่กำกับดูแล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</a:t>
            </a:r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จัดส่งรายงาน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ดังกล่าว</a:t>
            </a:r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พร้อมกับประเด็นต่าง ๆ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ที่ต้องการ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ให้มีการประเมินผลและการติดตามตรวจสอบ  ซึ่งรวบรวมได้จากหน่วยงานที่เกี่ยวข้องจากผู้มีส่วนได้เสียกับสถานศึกษาแห่งนั้น</a:t>
            </a:r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ให้แก่สำนักงาน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เพื่อใช้เป็นข้อมูลและแนวทางในการประเมินคุณภาพภายนอก</a:t>
            </a:r>
          </a:p>
        </p:txBody>
      </p:sp>
    </p:spTree>
    <p:extLst>
      <p:ext uri="{BB962C8B-B14F-4D97-AF65-F5344CB8AC3E}">
        <p14:creationId xmlns:p14="http://schemas.microsoft.com/office/powerpoint/2010/main" val="1319040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/>
          <p:cNvSpPr txBox="1"/>
          <p:nvPr/>
        </p:nvSpPr>
        <p:spPr>
          <a:xfrm>
            <a:off x="710522" y="305711"/>
            <a:ext cx="1077095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ให้สำนักงานดำเนินการ</a:t>
            </a:r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ประเมินผลและติดตามตรวจสอบ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คุณภาพและมาตรฐานการศึกษาของสถานศึกษา </a:t>
            </a:r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และจัดส่งรายงานผลการประเมินและการติดตามตรวจสอบ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ดังกล่าว  พร้อมข้อเสนอแนะให้แก่</a:t>
            </a:r>
          </a:p>
          <a:p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สถานศึกษาและหน่วยงานต้นสังกัดหรือหน่วยงานที่กำกับดูแล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</a:t>
            </a:r>
            <a:r>
              <a:rPr lang="th-TH" sz="44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นั้นๆ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เพื่อให้สถานศึกษาใช้เป็นแนวทางในการปรับปรุง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และพัฒนาคุณภาพการศึกษาต่อไป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ให้หน่วยงานต้นสังกัดหรือหน่วยงานที่กำกับดูแลสถานศึกษานั้น</a:t>
            </a:r>
          </a:p>
          <a:p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ติดตามผลการดำเนินการปรับปรุงและพัฒนาคุณภาพการศึกษา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ของสถานศึกษาตามวรรคสอง</a:t>
            </a:r>
          </a:p>
        </p:txBody>
      </p:sp>
    </p:spTree>
    <p:extLst>
      <p:ext uri="{BB962C8B-B14F-4D97-AF65-F5344CB8AC3E}">
        <p14:creationId xmlns:p14="http://schemas.microsoft.com/office/powerpoint/2010/main" val="858900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478302" y="115954"/>
            <a:ext cx="11366695" cy="92333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ทิศทางการประกันคุณภาพการศึกษาตามกฎกระทรวง (ใหม่)</a:t>
            </a: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478302" y="1059307"/>
            <a:ext cx="1171369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ระบบการประเมินภายนอก</a:t>
            </a:r>
            <a:r>
              <a:rPr lang="th-TH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มีเป้าหมายประเมินเพื่อตรวจสอบ และพัฒนา</a:t>
            </a:r>
          </a:p>
          <a:p>
            <a:r>
              <a:rPr lang="th-TH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ตรวจสอบ ประเมินและพัฒนาระบบประกันฯเพื่อ</a:t>
            </a:r>
            <a:r>
              <a:rPr lang="th-TH" sz="4400" b="1" dirty="0">
                <a:solidFill>
                  <a:srgbClr val="CC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สะท้อนผล</a:t>
            </a:r>
          </a:p>
          <a:p>
            <a:r>
              <a:rPr lang="th-TH" sz="4400" b="1" dirty="0">
                <a:solidFill>
                  <a:srgbClr val="CC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การพัฒนาตามมาตรฐานการศึกษาที่กำหนด</a:t>
            </a:r>
          </a:p>
          <a:p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3</a:t>
            </a:r>
            <a:r>
              <a:rPr lang="en-US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สถานศึกษาประเมินตนเองทุกปี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ตามมาตรฐานและเป้าหมายที่กำหนด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4400" b="1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แล้วเขียน </a:t>
            </a:r>
            <a:r>
              <a:rPr lang="en-US" sz="4400" b="1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SAR </a:t>
            </a:r>
            <a:r>
              <a:rPr lang="th-TH" sz="4400" b="1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เสนอต่อหน่วยงานต้นสังกัดและหน่วยงานที่เกี่ยวข้อง</a:t>
            </a:r>
          </a:p>
          <a:p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44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ต้นสังกัด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มีหน้าที่ให้คำปรึกษา ช่วยเหลือ และแนะนำเพื่อพัฒนาคุณภาพ</a:t>
            </a:r>
          </a:p>
          <a:p>
            <a:r>
              <a:rPr lang="en-US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ศธ./หน่วยงานต้นสังกัด/สมศ./ผู้เกี่ยวข้อง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มีหน้าที่ร่วมกันกำหนด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มาตรฐาน/แนวทาง (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Quality code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th-TH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ให้สถานศึกษาใช้เป็นแนวทาง   </a:t>
            </a:r>
          </a:p>
        </p:txBody>
      </p:sp>
    </p:spTree>
    <p:extLst>
      <p:ext uri="{BB962C8B-B14F-4D97-AF65-F5344CB8AC3E}">
        <p14:creationId xmlns:p14="http://schemas.microsoft.com/office/powerpoint/2010/main" val="4004996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478302" y="65850"/>
            <a:ext cx="11366695" cy="92333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ทิศทางการประกันคุณภาพการศึกษาตามกฎกระทรวง (ใหม่)</a:t>
            </a: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478302" y="1059307"/>
            <a:ext cx="1171369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6.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กระทรวงและสมศ.พัฒนาผู้ประเมินภายนอกร่วมกัน</a:t>
            </a:r>
            <a:endParaRPr lang="th-TH" sz="4400" b="1" dirty="0">
              <a:solidFill>
                <a:srgbClr val="0000CC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</a:t>
            </a:r>
            <a:r>
              <a:rPr lang="th-TH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สมศ.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ทำหน้าที่ประเมิน และติดตามการพัฒนาระบบประกันคุณภาพ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ภายในของสถานศึกษา</a:t>
            </a:r>
            <a:r>
              <a:rPr lang="th-TH" sz="4400" b="1" dirty="0">
                <a:solidFill>
                  <a:srgbClr val="CC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ตามมาตรฐานการศึกษาที่สถานศึกษากำหนด</a:t>
            </a:r>
          </a:p>
          <a:p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8</a:t>
            </a:r>
            <a:r>
              <a:rPr lang="en-US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44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สมศ.กับหน่วยงานต้นสังกัด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วางระบบประกันคุณภาพภายนอกร่วมกัน</a:t>
            </a:r>
          </a:p>
        </p:txBody>
      </p:sp>
    </p:spTree>
    <p:extLst>
      <p:ext uri="{BB962C8B-B14F-4D97-AF65-F5344CB8AC3E}">
        <p14:creationId xmlns:p14="http://schemas.microsoft.com/office/powerpoint/2010/main" val="32129645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16" y="125260"/>
            <a:ext cx="11837096" cy="661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434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17" y="1"/>
            <a:ext cx="120859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955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กล่องข้อความ 25"/>
          <p:cNvSpPr txBox="1"/>
          <p:nvPr/>
        </p:nvSpPr>
        <p:spPr>
          <a:xfrm>
            <a:off x="996598" y="75156"/>
            <a:ext cx="9976202" cy="1107996"/>
          </a:xfrm>
          <a:prstGeom prst="rect">
            <a:avLst/>
          </a:prstGeom>
          <a:solidFill>
            <a:srgbClr val="FFCC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66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มาตรฐานการศึกษาขั้นพื้นฐาน (ใหม่)</a:t>
            </a: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996598" y="1323439"/>
            <a:ext cx="10651451" cy="4708981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มาตรฐานที่ </a:t>
            </a:r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คุณภาพผู้เรียน</a:t>
            </a:r>
          </a:p>
          <a:p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1.1 </a:t>
            </a:r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ผลสัมฤทธิ์ทางวิชาการของผู้เรียน  (</a:t>
            </a:r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1.2 </a:t>
            </a:r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คุณลักษณะที่พึงประสงค์ของผู้เรียน (</a:t>
            </a:r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th-TH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มาตรฐานที่ </a:t>
            </a:r>
            <a:r>
              <a:rPr lang="en-US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กระบวนการบริหารและจัดการ</a:t>
            </a:r>
          </a:p>
          <a:p>
            <a:r>
              <a:rPr lang="th-TH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ของผู้บริหารสถานศึกษา  (</a:t>
            </a:r>
            <a:r>
              <a:rPr lang="en-US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en-US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949783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กล่องข้อความ 4"/>
          <p:cNvSpPr txBox="1"/>
          <p:nvPr/>
        </p:nvSpPr>
        <p:spPr>
          <a:xfrm>
            <a:off x="588724" y="536998"/>
            <a:ext cx="11010378" cy="3785652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มาตรฐานที่ </a:t>
            </a:r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กระบวนการจัดการเรียน</a:t>
            </a:r>
          </a:p>
          <a:p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การสอนที่เน้นผู้เรียนเป็นสำคัญ (</a:t>
            </a:r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13</a:t>
            </a:r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th-TH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มาตรฐานที่ </a:t>
            </a:r>
            <a:r>
              <a:rPr lang="en-US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</a:t>
            </a:r>
            <a:r>
              <a:rPr lang="th-TH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ระบบการประกันคุณภาพภายใน</a:t>
            </a:r>
          </a:p>
          <a:p>
            <a:r>
              <a:rPr lang="th-TH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ที่มีประสิทธิผล (</a:t>
            </a:r>
            <a:r>
              <a:rPr lang="en-US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en-US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6000" b="1" dirty="0">
                <a:solidFill>
                  <a:srgbClr val="0000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7573" y="4535592"/>
            <a:ext cx="2189380" cy="228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8720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กล่องข้อความ 4"/>
          <p:cNvSpPr txBox="1"/>
          <p:nvPr/>
        </p:nvSpPr>
        <p:spPr>
          <a:xfrm>
            <a:off x="1847493" y="587102"/>
            <a:ext cx="935501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ระดับคุณภาพของมาตรฐานการศึกษาขั้นพื้นฐาน</a:t>
            </a:r>
          </a:p>
          <a:p>
            <a:r>
              <a:rPr lang="th-TH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มี  </a:t>
            </a:r>
            <a:r>
              <a:rPr 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ระดับ ได้แก่</a:t>
            </a:r>
          </a:p>
          <a:p>
            <a:r>
              <a:rPr lang="en-US" sz="60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60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</a:t>
            </a:r>
            <a:r>
              <a:rPr lang="en-US" sz="5400" b="1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5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หมายถึง </a:t>
            </a:r>
            <a:r>
              <a:rPr lang="th-TH" sz="5400" b="1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ระดับดีเยี่ยม</a:t>
            </a:r>
          </a:p>
          <a:p>
            <a:r>
              <a:rPr lang="th-TH" sz="5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</a:t>
            </a:r>
            <a:r>
              <a:rPr lang="en-US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5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</a:t>
            </a:r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ระดับดี</a:t>
            </a:r>
          </a:p>
          <a:p>
            <a:r>
              <a:rPr lang="th-TH" sz="54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</a:t>
            </a:r>
            <a:r>
              <a:rPr lang="en-US" sz="54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54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5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</a:t>
            </a:r>
            <a:r>
              <a:rPr lang="th-TH" sz="54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ระดับพอใช้</a:t>
            </a:r>
          </a:p>
          <a:p>
            <a:r>
              <a:rPr lang="th-TH" sz="5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</a:t>
            </a:r>
            <a:r>
              <a:rPr lang="en-US" sz="5400" b="1" dirty="0">
                <a:solidFill>
                  <a:srgbClr val="00B0F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5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5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หมายถึง </a:t>
            </a:r>
            <a:r>
              <a:rPr lang="th-TH" sz="5400" b="1" dirty="0">
                <a:solidFill>
                  <a:srgbClr val="00B0F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ระดับปรับปรุง</a:t>
            </a:r>
          </a:p>
        </p:txBody>
      </p:sp>
    </p:spTree>
    <p:extLst>
      <p:ext uri="{BB962C8B-B14F-4D97-AF65-F5344CB8AC3E}">
        <p14:creationId xmlns:p14="http://schemas.microsoft.com/office/powerpoint/2010/main" val="35778164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กล่องข้อความ 9"/>
          <p:cNvSpPr txBox="1"/>
          <p:nvPr/>
        </p:nvSpPr>
        <p:spPr>
          <a:xfrm>
            <a:off x="1669776" y="861391"/>
            <a:ext cx="887895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ขอบคุณ และสวัสดีค่ะ</a:t>
            </a:r>
          </a:p>
        </p:txBody>
      </p:sp>
      <p:pic>
        <p:nvPicPr>
          <p:cNvPr id="1026" name="Picture 2" descr="ผลการค้นหารูปภาพสำหรับ รูปภาพ สวัสด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166" y="2570233"/>
            <a:ext cx="4147930" cy="359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2016862"/>
      </p:ext>
    </p:extLst>
  </p:cSld>
  <p:clrMapOvr>
    <a:masterClrMapping/>
  </p:clrMapOvr>
</p:sld>
</file>

<file path=ppt/theme/theme1.xml><?xml version="1.0" encoding="utf-8"?>
<a:theme xmlns:a="http://schemas.openxmlformats.org/drawingml/2006/main" name="ช่อ">
  <a:themeElements>
    <a:clrScheme name="กระดาษ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ช่อ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ช่อ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367</TotalTime>
  <Words>827</Words>
  <Application>Microsoft Office PowerPoint</Application>
  <PresentationFormat>แบบจอกว้าง</PresentationFormat>
  <Paragraphs>69</Paragraphs>
  <Slides>15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15</vt:i4>
      </vt:variant>
    </vt:vector>
  </HeadingPairs>
  <TitlesOfParts>
    <vt:vector size="23" baseType="lpstr">
      <vt:lpstr>Arial</vt:lpstr>
      <vt:lpstr>Calibri</vt:lpstr>
      <vt:lpstr>Century Gothic</vt:lpstr>
      <vt:lpstr>Cordia New</vt:lpstr>
      <vt:lpstr>DilleniaUPC</vt:lpstr>
      <vt:lpstr>TH SarabunPSK</vt:lpstr>
      <vt:lpstr>Wingdings 3</vt:lpstr>
      <vt:lpstr>ช่อ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www.easyosteam.com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Mr.KKD</dc:creator>
  <cp:lastModifiedBy>ASUS</cp:lastModifiedBy>
  <cp:revision>101</cp:revision>
  <cp:lastPrinted>2017-09-06T13:45:32Z</cp:lastPrinted>
  <dcterms:created xsi:type="dcterms:W3CDTF">2017-09-06T11:55:02Z</dcterms:created>
  <dcterms:modified xsi:type="dcterms:W3CDTF">2018-03-07T02:33:02Z</dcterms:modified>
</cp:coreProperties>
</file>