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8" r:id="rId3"/>
    <p:sldId id="257" r:id="rId4"/>
    <p:sldId id="258" r:id="rId5"/>
    <p:sldId id="259" r:id="rId6"/>
    <p:sldId id="260" r:id="rId7"/>
    <p:sldId id="279" r:id="rId8"/>
    <p:sldId id="261" r:id="rId9"/>
    <p:sldId id="262" r:id="rId10"/>
    <p:sldId id="263" r:id="rId11"/>
    <p:sldId id="264" r:id="rId12"/>
    <p:sldId id="265" r:id="rId13"/>
    <p:sldId id="276" r:id="rId14"/>
    <p:sldId id="277" r:id="rId15"/>
    <p:sldId id="269" r:id="rId16"/>
    <p:sldId id="270" r:id="rId17"/>
    <p:sldId id="274" r:id="rId18"/>
    <p:sldId id="275" r:id="rId1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8FFFC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RANG\ONET2014P6OK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RANG\ONET2014P6OK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RANG\ONET2014P6OK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O-NET%20RANGING\ONET2014P6OK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RANG\ONET2014M3OK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RANG\ONET2014M3OK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RANG\ONET2014M3OK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esktop\O-NET%20RANGING\ONET2014M3O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view3D>
      <c:rotX val="0"/>
      <c:rotY val="0"/>
      <c:perspective val="100"/>
    </c:view3D>
    <c:plotArea>
      <c:layout/>
      <c:bar3DChart>
        <c:barDir val="col"/>
        <c:grouping val="clustered"/>
        <c:ser>
          <c:idx val="0"/>
          <c:order val="0"/>
          <c:tx>
            <c:strRef>
              <c:f>ภาพรวม!$A$24</c:f>
              <c:strCache>
                <c:ptCount val="1"/>
                <c:pt idx="0">
                  <c:v>เขตพื้นที่</c:v>
                </c:pt>
              </c:strCache>
            </c:strRef>
          </c:tx>
          <c:spPr>
            <a:solidFill>
              <a:srgbClr val="9CD45E"/>
            </a:solidFill>
          </c:spPr>
          <c:cat>
            <c:strRef>
              <c:f>ภาพรวม!$B$23:$I$23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ภาพรวม!$B$24:$I$24</c:f>
              <c:numCache>
                <c:formatCode>0.00</c:formatCode>
                <c:ptCount val="8"/>
                <c:pt idx="0">
                  <c:v>47.730000000000011</c:v>
                </c:pt>
                <c:pt idx="1">
                  <c:v>39.410000000000004</c:v>
                </c:pt>
                <c:pt idx="2">
                  <c:v>33.47</c:v>
                </c:pt>
                <c:pt idx="3">
                  <c:v>46.59</c:v>
                </c:pt>
                <c:pt idx="4">
                  <c:v>38.270000000000003</c:v>
                </c:pt>
                <c:pt idx="5">
                  <c:v>66.59</c:v>
                </c:pt>
                <c:pt idx="6">
                  <c:v>49.41</c:v>
                </c:pt>
                <c:pt idx="7">
                  <c:v>56.09</c:v>
                </c:pt>
              </c:numCache>
            </c:numRef>
          </c:val>
        </c:ser>
        <c:ser>
          <c:idx val="1"/>
          <c:order val="1"/>
          <c:tx>
            <c:strRef>
              <c:f>ภาพรวม!$A$25</c:f>
              <c:strCache>
                <c:ptCount val="1"/>
                <c:pt idx="0">
                  <c:v>ประเทศ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ภาพรวม!$B$23:$I$23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ภาพรวม!$B$25:$I$25</c:f>
              <c:numCache>
                <c:formatCode>0.00</c:formatCode>
                <c:ptCount val="8"/>
                <c:pt idx="0">
                  <c:v>45.02</c:v>
                </c:pt>
                <c:pt idx="1">
                  <c:v>38.309999999999995</c:v>
                </c:pt>
                <c:pt idx="2">
                  <c:v>33.82</c:v>
                </c:pt>
                <c:pt idx="3">
                  <c:v>41.949999999999996</c:v>
                </c:pt>
                <c:pt idx="4">
                  <c:v>37.4</c:v>
                </c:pt>
                <c:pt idx="5">
                  <c:v>61.690000000000012</c:v>
                </c:pt>
                <c:pt idx="6">
                  <c:v>47.14</c:v>
                </c:pt>
                <c:pt idx="7">
                  <c:v>53.160000000000011</c:v>
                </c:pt>
              </c:numCache>
            </c:numRef>
          </c:val>
        </c:ser>
        <c:shape val="cylinder"/>
        <c:axId val="52418048"/>
        <c:axId val="52419584"/>
        <c:axId val="0"/>
      </c:bar3DChart>
      <c:catAx>
        <c:axId val="524180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600" b="1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  <c:crossAx val="52419584"/>
        <c:crosses val="autoZero"/>
        <c:auto val="1"/>
        <c:lblAlgn val="ctr"/>
        <c:lblOffset val="100"/>
      </c:catAx>
      <c:valAx>
        <c:axId val="52419584"/>
        <c:scaling>
          <c:orientation val="minMax"/>
          <c:max val="70"/>
          <c:min val="0"/>
        </c:scaling>
        <c:axPos val="l"/>
        <c:majorGridlines/>
        <c:numFmt formatCode="0" sourceLinked="0"/>
        <c:majorTickMark val="none"/>
        <c:tickLblPos val="nextTo"/>
        <c:txPr>
          <a:bodyPr/>
          <a:lstStyle/>
          <a:p>
            <a:pPr>
              <a:defRPr sz="1600" b="1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  <c:crossAx val="52418048"/>
        <c:crosses val="autoZero"/>
        <c:crossBetween val="between"/>
        <c:majorUnit val="5"/>
        <c:minorUnit val="1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 baseline="0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4429539553814508"/>
          <c:y val="6.6889974538093019E-2"/>
          <c:w val="0.8353198387254227"/>
          <c:h val="0.57559431763692515"/>
        </c:manualLayout>
      </c:layout>
      <c:bar3DChart>
        <c:barDir val="col"/>
        <c:grouping val="clustered"/>
        <c:ser>
          <c:idx val="0"/>
          <c:order val="0"/>
          <c:tx>
            <c:strRef>
              <c:f>ภาพรวม!$A$33</c:f>
              <c:strCache>
                <c:ptCount val="1"/>
                <c:pt idx="0">
                  <c:v>เขตพื้นที่54</c:v>
                </c:pt>
              </c:strCache>
            </c:strRef>
          </c:tx>
          <c:spPr>
            <a:solidFill>
              <a:srgbClr val="1504EC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ภาพรวม!$B$33:$I$33</c:f>
              <c:numCache>
                <c:formatCode>0.00</c:formatCode>
                <c:ptCount val="8"/>
                <c:pt idx="0">
                  <c:v>50.98</c:v>
                </c:pt>
                <c:pt idx="1">
                  <c:v>53.93</c:v>
                </c:pt>
                <c:pt idx="2">
                  <c:v>36.17</c:v>
                </c:pt>
                <c:pt idx="3">
                  <c:v>55.58</c:v>
                </c:pt>
                <c:pt idx="4">
                  <c:v>41.78</c:v>
                </c:pt>
                <c:pt idx="5">
                  <c:v>63.51</c:v>
                </c:pt>
                <c:pt idx="6">
                  <c:v>49.36</c:v>
                </c:pt>
                <c:pt idx="7">
                  <c:v>58.25</c:v>
                </c:pt>
              </c:numCache>
            </c:numRef>
          </c:val>
        </c:ser>
        <c:ser>
          <c:idx val="1"/>
          <c:order val="1"/>
          <c:tx>
            <c:strRef>
              <c:f>ภาพรวม!$A$34</c:f>
              <c:strCache>
                <c:ptCount val="1"/>
                <c:pt idx="0">
                  <c:v>เขตพื้นที่55</c:v>
                </c:pt>
              </c:strCache>
            </c:strRef>
          </c:tx>
          <c:spPr>
            <a:solidFill>
              <a:srgbClr val="FF3300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ภาพรวม!$B$34:$I$34</c:f>
              <c:numCache>
                <c:formatCode>General</c:formatCode>
                <c:ptCount val="8"/>
                <c:pt idx="0">
                  <c:v>49.08</c:v>
                </c:pt>
                <c:pt idx="1">
                  <c:v>46.339999999999996</c:v>
                </c:pt>
                <c:pt idx="2">
                  <c:v>40.449999999999996</c:v>
                </c:pt>
                <c:pt idx="3">
                  <c:v>38.86</c:v>
                </c:pt>
                <c:pt idx="4">
                  <c:v>39.349999999999994</c:v>
                </c:pt>
                <c:pt idx="5">
                  <c:v>60.309999999999995</c:v>
                </c:pt>
                <c:pt idx="6">
                  <c:v>56.28</c:v>
                </c:pt>
                <c:pt idx="7">
                  <c:v>58.39</c:v>
                </c:pt>
              </c:numCache>
            </c:numRef>
          </c:val>
        </c:ser>
        <c:ser>
          <c:idx val="2"/>
          <c:order val="2"/>
          <c:tx>
            <c:strRef>
              <c:f>ภาพรวม!$A$35</c:f>
              <c:strCache>
                <c:ptCount val="1"/>
                <c:pt idx="0">
                  <c:v>เขตพื้นที่56</c:v>
                </c:pt>
              </c:strCache>
            </c:strRef>
          </c:tx>
          <c:spPr>
            <a:solidFill>
              <a:srgbClr val="01AF16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ภาพรวม!$B$35:$I$35</c:f>
              <c:numCache>
                <c:formatCode>0.00</c:formatCode>
                <c:ptCount val="8"/>
                <c:pt idx="0">
                  <c:v>47.730000000000011</c:v>
                </c:pt>
                <c:pt idx="1">
                  <c:v>39.410000000000004</c:v>
                </c:pt>
                <c:pt idx="2">
                  <c:v>33.47</c:v>
                </c:pt>
                <c:pt idx="3">
                  <c:v>46.59</c:v>
                </c:pt>
                <c:pt idx="4">
                  <c:v>38.270000000000003</c:v>
                </c:pt>
                <c:pt idx="5">
                  <c:v>66.59</c:v>
                </c:pt>
                <c:pt idx="6">
                  <c:v>49.41</c:v>
                </c:pt>
                <c:pt idx="7">
                  <c:v>56.09</c:v>
                </c:pt>
              </c:numCache>
            </c:numRef>
          </c:val>
        </c:ser>
        <c:shape val="cylinder"/>
        <c:axId val="52475776"/>
        <c:axId val="52477312"/>
        <c:axId val="0"/>
      </c:bar3DChart>
      <c:catAx>
        <c:axId val="524757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600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52477312"/>
        <c:crosses val="autoZero"/>
        <c:auto val="1"/>
        <c:lblAlgn val="ctr"/>
        <c:lblOffset val="100"/>
      </c:catAx>
      <c:valAx>
        <c:axId val="52477312"/>
        <c:scaling>
          <c:orientation val="minMax"/>
          <c:max val="70"/>
          <c:min val="0"/>
        </c:scaling>
        <c:axPos val="l"/>
        <c:majorGridlines/>
        <c:title>
          <c:layout/>
        </c:title>
        <c:numFmt formatCode="0" sourceLinked="0"/>
        <c:majorTickMark val="none"/>
        <c:tickLblPos val="nextTo"/>
        <c:txPr>
          <a:bodyPr/>
          <a:lstStyle/>
          <a:p>
            <a:pPr>
              <a:defRPr sz="1600" b="1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  <c:crossAx val="52475776"/>
        <c:crosses val="autoZero"/>
        <c:crossBetween val="between"/>
        <c:majorUnit val="5"/>
        <c:minorUnit val="1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view3D>
      <c:rAngAx val="1"/>
    </c:view3D>
    <c:plotArea>
      <c:layout/>
      <c:bar3DChart>
        <c:barDir val="col"/>
        <c:grouping val="clustered"/>
        <c:ser>
          <c:idx val="3"/>
          <c:order val="0"/>
          <c:tx>
            <c:strRef>
              <c:f>ภาพรวม!$A$36</c:f>
              <c:strCache>
                <c:ptCount val="1"/>
                <c:pt idx="0">
                  <c:v>ประเทศ54</c:v>
                </c:pt>
              </c:strCache>
            </c:strRef>
          </c:tx>
          <c:spPr>
            <a:solidFill>
              <a:srgbClr val="C10F9F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ภาพรวม!$B$36:$I$36</c:f>
              <c:numCache>
                <c:formatCode>0.00</c:formatCode>
                <c:ptCount val="8"/>
                <c:pt idx="0">
                  <c:v>50.04</c:v>
                </c:pt>
                <c:pt idx="1">
                  <c:v>52.220000000000013</c:v>
                </c:pt>
                <c:pt idx="2">
                  <c:v>38.370000000000005</c:v>
                </c:pt>
                <c:pt idx="3">
                  <c:v>52.4</c:v>
                </c:pt>
                <c:pt idx="4">
                  <c:v>40.82</c:v>
                </c:pt>
                <c:pt idx="5">
                  <c:v>58.87</c:v>
                </c:pt>
                <c:pt idx="6">
                  <c:v>46.720000000000013</c:v>
                </c:pt>
                <c:pt idx="7">
                  <c:v>55.379999999999995</c:v>
                </c:pt>
              </c:numCache>
            </c:numRef>
          </c:val>
        </c:ser>
        <c:ser>
          <c:idx val="4"/>
          <c:order val="1"/>
          <c:tx>
            <c:strRef>
              <c:f>ภาพรวม!$A$37</c:f>
              <c:strCache>
                <c:ptCount val="1"/>
                <c:pt idx="0">
                  <c:v>ประเทศ55</c:v>
                </c:pt>
              </c:strCache>
            </c:strRef>
          </c:tx>
          <c:spPr>
            <a:solidFill>
              <a:srgbClr val="FD77EA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ภาพรวม!$B$37:$I$37</c:f>
              <c:numCache>
                <c:formatCode>General</c:formatCode>
                <c:ptCount val="8"/>
                <c:pt idx="0">
                  <c:v>45.68</c:v>
                </c:pt>
                <c:pt idx="1">
                  <c:v>44.220000000000013</c:v>
                </c:pt>
                <c:pt idx="2">
                  <c:v>36.99</c:v>
                </c:pt>
                <c:pt idx="3">
                  <c:v>35.770000000000003</c:v>
                </c:pt>
                <c:pt idx="4">
                  <c:v>37.46</c:v>
                </c:pt>
                <c:pt idx="5">
                  <c:v>54.839999999999996</c:v>
                </c:pt>
                <c:pt idx="6">
                  <c:v>52.27</c:v>
                </c:pt>
                <c:pt idx="7">
                  <c:v>53.849999999999994</c:v>
                </c:pt>
              </c:numCache>
            </c:numRef>
          </c:val>
        </c:ser>
        <c:ser>
          <c:idx val="5"/>
          <c:order val="2"/>
          <c:tx>
            <c:strRef>
              <c:f>ภาพรวม!$A$38</c:f>
              <c:strCache>
                <c:ptCount val="1"/>
                <c:pt idx="0">
                  <c:v>ประเทศ56</c:v>
                </c:pt>
              </c:strCache>
            </c:strRef>
          </c:tx>
          <c:spPr>
            <a:solidFill>
              <a:srgbClr val="B5FC74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ภาพรวม!$B$38:$I$38</c:f>
              <c:numCache>
                <c:formatCode>0.00</c:formatCode>
                <c:ptCount val="8"/>
                <c:pt idx="0">
                  <c:v>45.02</c:v>
                </c:pt>
                <c:pt idx="1">
                  <c:v>38.309999999999995</c:v>
                </c:pt>
                <c:pt idx="2">
                  <c:v>33.82</c:v>
                </c:pt>
                <c:pt idx="3">
                  <c:v>41.949999999999996</c:v>
                </c:pt>
                <c:pt idx="4">
                  <c:v>37.4</c:v>
                </c:pt>
                <c:pt idx="5">
                  <c:v>61.690000000000012</c:v>
                </c:pt>
                <c:pt idx="6">
                  <c:v>47.14</c:v>
                </c:pt>
                <c:pt idx="7">
                  <c:v>53.160000000000011</c:v>
                </c:pt>
              </c:numCache>
            </c:numRef>
          </c:val>
        </c:ser>
        <c:ser>
          <c:idx val="0"/>
          <c:order val="3"/>
          <c:tx>
            <c:strRef>
              <c:f>ภาพรวม!$A$33</c:f>
              <c:strCache>
                <c:ptCount val="1"/>
                <c:pt idx="0">
                  <c:v>เขตพื้นที่54</c:v>
                </c:pt>
              </c:strCache>
            </c:strRef>
          </c:tx>
          <c:spPr>
            <a:solidFill>
              <a:srgbClr val="1504EC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ภาพรวม!$B$33:$I$33</c:f>
              <c:numCache>
                <c:formatCode>0.00</c:formatCode>
                <c:ptCount val="8"/>
                <c:pt idx="0">
                  <c:v>50.98</c:v>
                </c:pt>
                <c:pt idx="1">
                  <c:v>53.93</c:v>
                </c:pt>
                <c:pt idx="2">
                  <c:v>36.17</c:v>
                </c:pt>
                <c:pt idx="3">
                  <c:v>55.58</c:v>
                </c:pt>
                <c:pt idx="4">
                  <c:v>41.78</c:v>
                </c:pt>
                <c:pt idx="5">
                  <c:v>63.51</c:v>
                </c:pt>
                <c:pt idx="6">
                  <c:v>49.36</c:v>
                </c:pt>
                <c:pt idx="7">
                  <c:v>58.25</c:v>
                </c:pt>
              </c:numCache>
            </c:numRef>
          </c:val>
        </c:ser>
        <c:ser>
          <c:idx val="1"/>
          <c:order val="4"/>
          <c:tx>
            <c:strRef>
              <c:f>ภาพรวม!$A$34</c:f>
              <c:strCache>
                <c:ptCount val="1"/>
                <c:pt idx="0">
                  <c:v>เขตพื้นที่55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ภาพรวม!$B$34:$I$34</c:f>
              <c:numCache>
                <c:formatCode>General</c:formatCode>
                <c:ptCount val="8"/>
                <c:pt idx="0">
                  <c:v>49.08</c:v>
                </c:pt>
                <c:pt idx="1">
                  <c:v>46.339999999999996</c:v>
                </c:pt>
                <c:pt idx="2">
                  <c:v>40.449999999999996</c:v>
                </c:pt>
                <c:pt idx="3">
                  <c:v>38.86</c:v>
                </c:pt>
                <c:pt idx="4">
                  <c:v>39.349999999999994</c:v>
                </c:pt>
                <c:pt idx="5">
                  <c:v>60.309999999999995</c:v>
                </c:pt>
                <c:pt idx="6">
                  <c:v>56.28</c:v>
                </c:pt>
                <c:pt idx="7">
                  <c:v>58.39</c:v>
                </c:pt>
              </c:numCache>
            </c:numRef>
          </c:val>
        </c:ser>
        <c:ser>
          <c:idx val="2"/>
          <c:order val="5"/>
          <c:tx>
            <c:strRef>
              <c:f>ภาพรวม!$A$35</c:f>
              <c:strCache>
                <c:ptCount val="1"/>
                <c:pt idx="0">
                  <c:v>เขตพื้นที่56</c:v>
                </c:pt>
              </c:strCache>
            </c:strRef>
          </c:tx>
          <c:spPr>
            <a:solidFill>
              <a:srgbClr val="01AF16"/>
            </a:solidFill>
          </c:spPr>
          <c:cat>
            <c:strRef>
              <c:f>ภาพรวม!$B$32:$I$32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ภาพรวม!$B$35:$I$35</c:f>
              <c:numCache>
                <c:formatCode>0.00</c:formatCode>
                <c:ptCount val="8"/>
                <c:pt idx="0">
                  <c:v>47.730000000000011</c:v>
                </c:pt>
                <c:pt idx="1">
                  <c:v>39.410000000000004</c:v>
                </c:pt>
                <c:pt idx="2">
                  <c:v>33.47</c:v>
                </c:pt>
                <c:pt idx="3">
                  <c:v>46.59</c:v>
                </c:pt>
                <c:pt idx="4">
                  <c:v>38.270000000000003</c:v>
                </c:pt>
                <c:pt idx="5">
                  <c:v>66.59</c:v>
                </c:pt>
                <c:pt idx="6">
                  <c:v>49.41</c:v>
                </c:pt>
                <c:pt idx="7">
                  <c:v>56.09</c:v>
                </c:pt>
              </c:numCache>
            </c:numRef>
          </c:val>
        </c:ser>
        <c:shape val="cylinder"/>
        <c:axId val="53093504"/>
        <c:axId val="53095040"/>
        <c:axId val="0"/>
      </c:bar3DChart>
      <c:catAx>
        <c:axId val="53093504"/>
        <c:scaling>
          <c:orientation val="minMax"/>
        </c:scaling>
        <c:axPos val="b"/>
        <c:majorTickMark val="none"/>
        <c:tickLblPos val="nextTo"/>
        <c:crossAx val="53095040"/>
        <c:crosses val="autoZero"/>
        <c:auto val="1"/>
        <c:lblAlgn val="ctr"/>
        <c:lblOffset val="100"/>
      </c:catAx>
      <c:valAx>
        <c:axId val="53095040"/>
        <c:scaling>
          <c:orientation val="minMax"/>
        </c:scaling>
        <c:axPos val="l"/>
        <c:majorGridlines/>
        <c:title>
          <c:layout/>
        </c:title>
        <c:numFmt formatCode="0" sourceLinked="0"/>
        <c:majorTickMark val="none"/>
        <c:tickLblPos val="nextTo"/>
        <c:txPr>
          <a:bodyPr/>
          <a:lstStyle/>
          <a:p>
            <a:pPr>
              <a:defRPr sz="1600" b="1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  <c:crossAx val="53093504"/>
        <c:crosses val="autoZero"/>
        <c:crossBetween val="between"/>
        <c:majorUnit val="5"/>
        <c:minorUnit val="1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view3D>
      <c:rAngAx val="1"/>
    </c:view3D>
    <c:plotArea>
      <c:layout/>
      <c:bar3DChart>
        <c:barDir val="col"/>
        <c:grouping val="clustered"/>
        <c:ser>
          <c:idx val="2"/>
          <c:order val="0"/>
          <c:tx>
            <c:strRef>
              <c:f>ภาพรวม!$A$68</c:f>
              <c:strCache>
                <c:ptCount val="1"/>
                <c:pt idx="0">
                  <c:v>เมือง 1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ภาพรวม!$B$68:$J$68</c:f>
              <c:numCache>
                <c:formatCode>0.00</c:formatCode>
                <c:ptCount val="9"/>
                <c:pt idx="0">
                  <c:v>46.776818181818179</c:v>
                </c:pt>
                <c:pt idx="1">
                  <c:v>38.905454545454546</c:v>
                </c:pt>
                <c:pt idx="2">
                  <c:v>34.221818181818179</c:v>
                </c:pt>
                <c:pt idx="3">
                  <c:v>46.717272727272736</c:v>
                </c:pt>
                <c:pt idx="4">
                  <c:v>36.785909090909136</c:v>
                </c:pt>
                <c:pt idx="5">
                  <c:v>66.274090909090901</c:v>
                </c:pt>
                <c:pt idx="6">
                  <c:v>48.703181818181861</c:v>
                </c:pt>
                <c:pt idx="7">
                  <c:v>56.790454545454551</c:v>
                </c:pt>
                <c:pt idx="8">
                  <c:v>46.896875000000001</c:v>
                </c:pt>
              </c:numCache>
            </c:numRef>
          </c:val>
        </c:ser>
        <c:ser>
          <c:idx val="0"/>
          <c:order val="1"/>
          <c:tx>
            <c:strRef>
              <c:f>ภาพรวม!$A$66</c:f>
              <c:strCache>
                <c:ptCount val="1"/>
                <c:pt idx="0">
                  <c:v>เมือง 2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ภาพรวม!$B$66:$J$66</c:f>
              <c:numCache>
                <c:formatCode>0.00</c:formatCode>
                <c:ptCount val="9"/>
                <c:pt idx="0">
                  <c:v>48.041666666666551</c:v>
                </c:pt>
                <c:pt idx="1">
                  <c:v>38.867222222222196</c:v>
                </c:pt>
                <c:pt idx="2">
                  <c:v>35.67444444444439</c:v>
                </c:pt>
                <c:pt idx="3">
                  <c:v>39.735000000000035</c:v>
                </c:pt>
                <c:pt idx="4">
                  <c:v>37.77000000000001</c:v>
                </c:pt>
                <c:pt idx="5">
                  <c:v>65.011111111111106</c:v>
                </c:pt>
                <c:pt idx="6">
                  <c:v>47.356111111111105</c:v>
                </c:pt>
                <c:pt idx="7">
                  <c:v>54.621111111111112</c:v>
                </c:pt>
                <c:pt idx="8">
                  <c:v>45.884583333333275</c:v>
                </c:pt>
              </c:numCache>
            </c:numRef>
          </c:val>
        </c:ser>
        <c:ser>
          <c:idx val="1"/>
          <c:order val="2"/>
          <c:tx>
            <c:strRef>
              <c:f>ภาพรวม!$A$67</c:f>
              <c:strCache>
                <c:ptCount val="1"/>
                <c:pt idx="0">
                  <c:v>ดอกคำใต้ 1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ภาพรวม!$B$67:$J$67</c:f>
              <c:numCache>
                <c:formatCode>0.00</c:formatCode>
                <c:ptCount val="9"/>
                <c:pt idx="0">
                  <c:v>44.927692307692254</c:v>
                </c:pt>
                <c:pt idx="1">
                  <c:v>36.905384615384577</c:v>
                </c:pt>
                <c:pt idx="2">
                  <c:v>30.127692307692307</c:v>
                </c:pt>
                <c:pt idx="3">
                  <c:v>38.993846153846086</c:v>
                </c:pt>
                <c:pt idx="4">
                  <c:v>37.327692307692253</c:v>
                </c:pt>
                <c:pt idx="5">
                  <c:v>65.471538461538472</c:v>
                </c:pt>
                <c:pt idx="6">
                  <c:v>48.673846153846085</c:v>
                </c:pt>
                <c:pt idx="7">
                  <c:v>54.691538461538457</c:v>
                </c:pt>
                <c:pt idx="8">
                  <c:v>44.639903846153921</c:v>
                </c:pt>
              </c:numCache>
            </c:numRef>
          </c:val>
        </c:ser>
        <c:ser>
          <c:idx val="5"/>
          <c:order val="3"/>
          <c:tx>
            <c:strRef>
              <c:f>ภาพรวม!$A$71</c:f>
              <c:strCache>
                <c:ptCount val="1"/>
                <c:pt idx="0">
                  <c:v>ดอกคำใต้ 2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ภาพรวม!$B$71:$J$71</c:f>
              <c:numCache>
                <c:formatCode>0.00</c:formatCode>
                <c:ptCount val="9"/>
                <c:pt idx="0">
                  <c:v>42.808</c:v>
                </c:pt>
                <c:pt idx="1">
                  <c:v>35.365333333333339</c:v>
                </c:pt>
                <c:pt idx="2">
                  <c:v>30.314000000000018</c:v>
                </c:pt>
                <c:pt idx="3">
                  <c:v>41.26400000000001</c:v>
                </c:pt>
                <c:pt idx="4">
                  <c:v>37.863333333333337</c:v>
                </c:pt>
                <c:pt idx="5">
                  <c:v>62.278000000000013</c:v>
                </c:pt>
                <c:pt idx="6">
                  <c:v>46.020666666666592</c:v>
                </c:pt>
                <c:pt idx="7">
                  <c:v>52.011333333333326</c:v>
                </c:pt>
                <c:pt idx="8">
                  <c:v>43.490583333333326</c:v>
                </c:pt>
              </c:numCache>
            </c:numRef>
          </c:val>
        </c:ser>
        <c:ser>
          <c:idx val="4"/>
          <c:order val="4"/>
          <c:tx>
            <c:strRef>
              <c:f>ภาพรวม!$A$70</c:f>
              <c:strCache>
                <c:ptCount val="1"/>
                <c:pt idx="0">
                  <c:v>แม่ใจ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ภาพรวม!$B$70:$J$70</c:f>
              <c:numCache>
                <c:formatCode>0.00</c:formatCode>
                <c:ptCount val="9"/>
                <c:pt idx="0">
                  <c:v>50.356499999999997</c:v>
                </c:pt>
                <c:pt idx="1">
                  <c:v>40.590000000000003</c:v>
                </c:pt>
                <c:pt idx="2">
                  <c:v>33.002500000000012</c:v>
                </c:pt>
                <c:pt idx="3">
                  <c:v>46.963000000000008</c:v>
                </c:pt>
                <c:pt idx="4">
                  <c:v>40.257000000000005</c:v>
                </c:pt>
                <c:pt idx="5">
                  <c:v>67.09950000000002</c:v>
                </c:pt>
                <c:pt idx="6">
                  <c:v>51.27600000000001</c:v>
                </c:pt>
                <c:pt idx="7">
                  <c:v>58.072000000000003</c:v>
                </c:pt>
                <c:pt idx="8">
                  <c:v>48.45206249999999</c:v>
                </c:pt>
              </c:numCache>
            </c:numRef>
          </c:val>
        </c:ser>
        <c:ser>
          <c:idx val="3"/>
          <c:order val="5"/>
          <c:tx>
            <c:strRef>
              <c:f>ภาพรวม!$A$69</c:f>
              <c:strCache>
                <c:ptCount val="1"/>
                <c:pt idx="0">
                  <c:v>ภูกามยาว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ภาพรวม!$B$69:$J$69</c:f>
              <c:numCache>
                <c:formatCode>0.00</c:formatCode>
                <c:ptCount val="9"/>
                <c:pt idx="0">
                  <c:v>48.631333333333338</c:v>
                </c:pt>
                <c:pt idx="1">
                  <c:v>39.391333333333343</c:v>
                </c:pt>
                <c:pt idx="2">
                  <c:v>29.103999999999999</c:v>
                </c:pt>
                <c:pt idx="3">
                  <c:v>43.347333333333324</c:v>
                </c:pt>
                <c:pt idx="4">
                  <c:v>37.913999999999994</c:v>
                </c:pt>
                <c:pt idx="5">
                  <c:v>68.196666666666673</c:v>
                </c:pt>
                <c:pt idx="6">
                  <c:v>49.502666666666578</c:v>
                </c:pt>
                <c:pt idx="7">
                  <c:v>58.228666666666605</c:v>
                </c:pt>
                <c:pt idx="8">
                  <c:v>46.789500000000011</c:v>
                </c:pt>
              </c:numCache>
            </c:numRef>
          </c:val>
        </c:ser>
        <c:ser>
          <c:idx val="6"/>
          <c:order val="6"/>
          <c:tx>
            <c:strRef>
              <c:f>ภาพรวม!$A$72</c:f>
              <c:strCache>
                <c:ptCount val="1"/>
                <c:pt idx="0">
                  <c:v>ระดับเขตพื้นที่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ภาพรวม!$B$72:$J$72</c:f>
              <c:numCache>
                <c:formatCode>0.00</c:formatCode>
                <c:ptCount val="9"/>
                <c:pt idx="0">
                  <c:v>47.730000000000011</c:v>
                </c:pt>
                <c:pt idx="1">
                  <c:v>39.410000000000004</c:v>
                </c:pt>
                <c:pt idx="2">
                  <c:v>33.47</c:v>
                </c:pt>
                <c:pt idx="3">
                  <c:v>46.59</c:v>
                </c:pt>
                <c:pt idx="4">
                  <c:v>38.270000000000003</c:v>
                </c:pt>
                <c:pt idx="5">
                  <c:v>66.59</c:v>
                </c:pt>
                <c:pt idx="6">
                  <c:v>49.41</c:v>
                </c:pt>
                <c:pt idx="7">
                  <c:v>56.09</c:v>
                </c:pt>
                <c:pt idx="8">
                  <c:v>47.195000000000043</c:v>
                </c:pt>
              </c:numCache>
            </c:numRef>
          </c:val>
        </c:ser>
        <c:ser>
          <c:idx val="7"/>
          <c:order val="7"/>
          <c:tx>
            <c:strRef>
              <c:f>ภาพรวม!$A$73</c:f>
              <c:strCache>
                <c:ptCount val="1"/>
                <c:pt idx="0">
                  <c:v>ระดับประเทศ</c:v>
                </c:pt>
              </c:strCache>
            </c:strRef>
          </c:tx>
          <c:cat>
            <c:strRef>
              <c:f>ภาพรวม!$B$65:$J$65</c:f>
              <c:strCache>
                <c:ptCount val="9"/>
                <c:pt idx="0">
                  <c:v>ไทย</c:v>
                </c:pt>
                <c:pt idx="1">
                  <c:v>สังคมฯ</c:v>
                </c:pt>
                <c:pt idx="2">
                  <c:v>อังกฤษ</c:v>
                </c:pt>
                <c:pt idx="3">
                  <c:v>คณิตฯ</c:v>
                </c:pt>
                <c:pt idx="4">
                  <c:v>วิทยาฯ</c:v>
                </c:pt>
                <c:pt idx="5">
                  <c:v>สุขศึกษา</c:v>
                </c:pt>
                <c:pt idx="6">
                  <c:v>ศิลปะ</c:v>
                </c:pt>
                <c:pt idx="7">
                  <c:v>กอท.</c:v>
                </c:pt>
                <c:pt idx="8">
                  <c:v>เฉลี่ย</c:v>
                </c:pt>
              </c:strCache>
            </c:strRef>
          </c:cat>
          <c:val>
            <c:numRef>
              <c:f>ภาพรวม!$B$73:$J$73</c:f>
              <c:numCache>
                <c:formatCode>0.00</c:formatCode>
                <c:ptCount val="9"/>
                <c:pt idx="0">
                  <c:v>45.02</c:v>
                </c:pt>
                <c:pt idx="1">
                  <c:v>38.309999999999995</c:v>
                </c:pt>
                <c:pt idx="2">
                  <c:v>33.82</c:v>
                </c:pt>
                <c:pt idx="3">
                  <c:v>41.949999999999996</c:v>
                </c:pt>
                <c:pt idx="4">
                  <c:v>37.4</c:v>
                </c:pt>
                <c:pt idx="5">
                  <c:v>61.690000000000012</c:v>
                </c:pt>
                <c:pt idx="6">
                  <c:v>47.14</c:v>
                </c:pt>
                <c:pt idx="7">
                  <c:v>53.160000000000011</c:v>
                </c:pt>
                <c:pt idx="8">
                  <c:v>44.811249999999994</c:v>
                </c:pt>
              </c:numCache>
            </c:numRef>
          </c:val>
        </c:ser>
        <c:shape val="cylinder"/>
        <c:axId val="53151616"/>
        <c:axId val="53153152"/>
        <c:axId val="0"/>
      </c:bar3DChart>
      <c:catAx>
        <c:axId val="53151616"/>
        <c:scaling>
          <c:orientation val="minMax"/>
        </c:scaling>
        <c:axPos val="b"/>
        <c:majorTickMark val="none"/>
        <c:tickLblPos val="nextTo"/>
        <c:crossAx val="53153152"/>
        <c:crosses val="autoZero"/>
        <c:auto val="1"/>
        <c:lblAlgn val="ctr"/>
        <c:lblOffset val="100"/>
      </c:catAx>
      <c:valAx>
        <c:axId val="53153152"/>
        <c:scaling>
          <c:orientation val="minMax"/>
        </c:scaling>
        <c:axPos val="l"/>
        <c:majorGridlines/>
        <c:title>
          <c:layout/>
        </c:title>
        <c:numFmt formatCode="0" sourceLinked="0"/>
        <c:majorTickMark val="none"/>
        <c:tickLblPos val="nextTo"/>
        <c:txPr>
          <a:bodyPr/>
          <a:lstStyle/>
          <a:p>
            <a:pPr>
              <a:defRPr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  <c:crossAx val="5315161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'ภาพรวม (2)'!$B$5</c:f>
              <c:strCache>
                <c:ptCount val="1"/>
                <c:pt idx="0">
                  <c:v>ระดับเขตพื้นที่</c:v>
                </c:pt>
              </c:strCache>
            </c:strRef>
          </c:tx>
          <c:spPr>
            <a:solidFill>
              <a:srgbClr val="92D050"/>
            </a:solidFill>
          </c:spPr>
          <c:cat>
            <c:strRef>
              <c:f>'ภาพรวม (2)'!$C$4:$J$4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(2)'!$C$5:$J$5</c:f>
              <c:numCache>
                <c:formatCode>General</c:formatCode>
                <c:ptCount val="8"/>
                <c:pt idx="0">
                  <c:v>45.24</c:v>
                </c:pt>
                <c:pt idx="1">
                  <c:v>39.15</c:v>
                </c:pt>
                <c:pt idx="2">
                  <c:v>28.89</c:v>
                </c:pt>
                <c:pt idx="3">
                  <c:v>23.959999999999987</c:v>
                </c:pt>
                <c:pt idx="4">
                  <c:v>38.07</c:v>
                </c:pt>
                <c:pt idx="5">
                  <c:v>61.720000000000013</c:v>
                </c:pt>
                <c:pt idx="6">
                  <c:v>43.949999999999996</c:v>
                </c:pt>
                <c:pt idx="7">
                  <c:v>45.87</c:v>
                </c:pt>
              </c:numCache>
            </c:numRef>
          </c:val>
        </c:ser>
        <c:ser>
          <c:idx val="1"/>
          <c:order val="1"/>
          <c:tx>
            <c:strRef>
              <c:f>'ภาพรวม (2)'!$B$7</c:f>
              <c:strCache>
                <c:ptCount val="1"/>
                <c:pt idx="0">
                  <c:v>ระดับประเทศ</c:v>
                </c:pt>
              </c:strCache>
            </c:strRef>
          </c:tx>
          <c:spPr>
            <a:solidFill>
              <a:srgbClr val="FF99FF"/>
            </a:solidFill>
          </c:spPr>
          <c:cat>
            <c:strRef>
              <c:f>'ภาพรวม (2)'!$C$4:$J$4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(2)'!$C$7:$J$7</c:f>
              <c:numCache>
                <c:formatCode>General</c:formatCode>
                <c:ptCount val="8"/>
                <c:pt idx="0">
                  <c:v>44.25</c:v>
                </c:pt>
                <c:pt idx="1">
                  <c:v>39.370000000000005</c:v>
                </c:pt>
                <c:pt idx="2">
                  <c:v>30.35</c:v>
                </c:pt>
                <c:pt idx="3">
                  <c:v>25.45</c:v>
                </c:pt>
                <c:pt idx="4">
                  <c:v>37.949999999999996</c:v>
                </c:pt>
                <c:pt idx="5">
                  <c:v>58.3</c:v>
                </c:pt>
                <c:pt idx="6">
                  <c:v>43.65</c:v>
                </c:pt>
                <c:pt idx="7">
                  <c:v>44.46</c:v>
                </c:pt>
              </c:numCache>
            </c:numRef>
          </c:val>
        </c:ser>
        <c:shape val="cylinder"/>
        <c:axId val="53208960"/>
        <c:axId val="53210496"/>
        <c:axId val="0"/>
      </c:bar3DChart>
      <c:catAx>
        <c:axId val="53208960"/>
        <c:scaling>
          <c:orientation val="minMax"/>
        </c:scaling>
        <c:axPos val="b"/>
        <c:majorTickMark val="none"/>
        <c:tickLblPos val="nextTo"/>
        <c:crossAx val="53210496"/>
        <c:crosses val="autoZero"/>
        <c:auto val="1"/>
        <c:lblAlgn val="ctr"/>
        <c:lblOffset val="100"/>
      </c:catAx>
      <c:valAx>
        <c:axId val="53210496"/>
        <c:scaling>
          <c:orientation val="minMax"/>
        </c:scaling>
        <c:axPos val="l"/>
        <c:majorGridlines/>
        <c:title>
          <c:layout/>
        </c:title>
        <c:numFmt formatCode="General" sourceLinked="1"/>
        <c:majorTickMark val="none"/>
        <c:tickLblPos val="nextTo"/>
        <c:crossAx val="5320896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view3D>
      <c:rAngAx val="1"/>
    </c:view3D>
    <c:plotArea>
      <c:layout/>
      <c:bar3DChart>
        <c:barDir val="col"/>
        <c:grouping val="clustered"/>
        <c:ser>
          <c:idx val="2"/>
          <c:order val="0"/>
          <c:tx>
            <c:strRef>
              <c:f>'ภาพรวม (2)'!$B$16</c:f>
              <c:strCache>
                <c:ptCount val="1"/>
                <c:pt idx="0">
                  <c:v>เขตพื้นที่ 2554</c:v>
                </c:pt>
              </c:strCache>
            </c:strRef>
          </c:tx>
          <c:spPr>
            <a:solidFill>
              <a:srgbClr val="0070C0"/>
            </a:solidFill>
          </c:spPr>
          <c:cat>
            <c:strRef>
              <c:f>'ภาพรวม (2)'!$C$13:$J$13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(2)'!$C$16:$J$16</c:f>
              <c:numCache>
                <c:formatCode>General</c:formatCode>
                <c:ptCount val="8"/>
                <c:pt idx="0">
                  <c:v>50.18</c:v>
                </c:pt>
                <c:pt idx="1">
                  <c:v>41.51</c:v>
                </c:pt>
                <c:pt idx="2">
                  <c:v>29.43</c:v>
                </c:pt>
                <c:pt idx="3">
                  <c:v>30.36</c:v>
                </c:pt>
                <c:pt idx="4">
                  <c:v>30.759999999999987</c:v>
                </c:pt>
                <c:pt idx="5">
                  <c:v>53.809999999999995</c:v>
                </c:pt>
                <c:pt idx="6">
                  <c:v>43.83</c:v>
                </c:pt>
                <c:pt idx="7">
                  <c:v>47.07</c:v>
                </c:pt>
              </c:numCache>
            </c:numRef>
          </c:val>
        </c:ser>
        <c:ser>
          <c:idx val="1"/>
          <c:order val="1"/>
          <c:tx>
            <c:strRef>
              <c:f>'ภาพรวม (2)'!$B$15</c:f>
              <c:strCache>
                <c:ptCount val="1"/>
                <c:pt idx="0">
                  <c:v>เขตพื้นที่ 2555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'ภาพรวม (2)'!$C$13:$J$13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(2)'!$C$15:$J$15</c:f>
              <c:numCache>
                <c:formatCode>General</c:formatCode>
                <c:ptCount val="8"/>
                <c:pt idx="0">
                  <c:v>54.57</c:v>
                </c:pt>
                <c:pt idx="1">
                  <c:v>44.74</c:v>
                </c:pt>
                <c:pt idx="2">
                  <c:v>25.72</c:v>
                </c:pt>
                <c:pt idx="3">
                  <c:v>24.17</c:v>
                </c:pt>
                <c:pt idx="4">
                  <c:v>34.270000000000003</c:v>
                </c:pt>
                <c:pt idx="5">
                  <c:v>56.75</c:v>
                </c:pt>
                <c:pt idx="6">
                  <c:v>42.09</c:v>
                </c:pt>
                <c:pt idx="7">
                  <c:v>46.59</c:v>
                </c:pt>
              </c:numCache>
            </c:numRef>
          </c:val>
        </c:ser>
        <c:ser>
          <c:idx val="0"/>
          <c:order val="2"/>
          <c:tx>
            <c:strRef>
              <c:f>'ภาพรวม (2)'!$B$14</c:f>
              <c:strCache>
                <c:ptCount val="1"/>
                <c:pt idx="0">
                  <c:v>เขตพื้นที่ 2556</c:v>
                </c:pt>
              </c:strCache>
            </c:strRef>
          </c:tx>
          <c:spPr>
            <a:solidFill>
              <a:srgbClr val="225020"/>
            </a:solidFill>
          </c:spPr>
          <c:cat>
            <c:strRef>
              <c:f>'ภาพรวม (2)'!$C$13:$J$13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(2)'!$C$14:$J$14</c:f>
              <c:numCache>
                <c:formatCode>General</c:formatCode>
                <c:ptCount val="8"/>
                <c:pt idx="0">
                  <c:v>45.24</c:v>
                </c:pt>
                <c:pt idx="1">
                  <c:v>39.15</c:v>
                </c:pt>
                <c:pt idx="2">
                  <c:v>28.89</c:v>
                </c:pt>
                <c:pt idx="3">
                  <c:v>23.959999999999987</c:v>
                </c:pt>
                <c:pt idx="4">
                  <c:v>38.07</c:v>
                </c:pt>
                <c:pt idx="5">
                  <c:v>61.720000000000013</c:v>
                </c:pt>
                <c:pt idx="6">
                  <c:v>43.949999999999996</c:v>
                </c:pt>
                <c:pt idx="7">
                  <c:v>45.87</c:v>
                </c:pt>
              </c:numCache>
            </c:numRef>
          </c:val>
        </c:ser>
        <c:shape val="cylinder"/>
        <c:axId val="54033024"/>
        <c:axId val="54051200"/>
        <c:axId val="0"/>
      </c:bar3DChart>
      <c:catAx>
        <c:axId val="54033024"/>
        <c:scaling>
          <c:orientation val="minMax"/>
        </c:scaling>
        <c:axPos val="b"/>
        <c:majorTickMark val="none"/>
        <c:tickLblPos val="nextTo"/>
        <c:crossAx val="54051200"/>
        <c:crosses val="autoZero"/>
        <c:auto val="1"/>
        <c:lblAlgn val="ctr"/>
        <c:lblOffset val="100"/>
      </c:catAx>
      <c:valAx>
        <c:axId val="54051200"/>
        <c:scaling>
          <c:orientation val="minMax"/>
        </c:scaling>
        <c:axPos val="l"/>
        <c:majorGridlines/>
        <c:title>
          <c:layout/>
        </c:title>
        <c:numFmt formatCode="General" sourceLinked="1"/>
        <c:majorTickMark val="none"/>
        <c:tickLblPos val="nextTo"/>
        <c:crossAx val="5403302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'ภาพรวม (2)'!$B$25</c:f>
              <c:strCache>
                <c:ptCount val="1"/>
                <c:pt idx="0">
                  <c:v>ประเทศ 54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cat>
            <c:strRef>
              <c:f>'ภาพรวม (2)'!$C$24:$J$24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(2)'!$C$25:$J$25</c:f>
              <c:numCache>
                <c:formatCode>General</c:formatCode>
                <c:ptCount val="8"/>
                <c:pt idx="0">
                  <c:v>48.11</c:v>
                </c:pt>
                <c:pt idx="1">
                  <c:v>42.730000000000011</c:v>
                </c:pt>
                <c:pt idx="2">
                  <c:v>30.49</c:v>
                </c:pt>
                <c:pt idx="3">
                  <c:v>32.08</c:v>
                </c:pt>
                <c:pt idx="4">
                  <c:v>32.190000000000012</c:v>
                </c:pt>
                <c:pt idx="5">
                  <c:v>50.87</c:v>
                </c:pt>
                <c:pt idx="6">
                  <c:v>43.5</c:v>
                </c:pt>
                <c:pt idx="7">
                  <c:v>47.290000000000013</c:v>
                </c:pt>
              </c:numCache>
            </c:numRef>
          </c:val>
        </c:ser>
        <c:ser>
          <c:idx val="1"/>
          <c:order val="1"/>
          <c:tx>
            <c:strRef>
              <c:f>'ภาพรวม (2)'!$B$26</c:f>
              <c:strCache>
                <c:ptCount val="1"/>
                <c:pt idx="0">
                  <c:v>ประเทศ 55</c:v>
                </c:pt>
              </c:strCache>
            </c:strRef>
          </c:tx>
          <c:spPr>
            <a:solidFill>
              <a:srgbClr val="FF99FF"/>
            </a:solidFill>
          </c:spPr>
          <c:cat>
            <c:strRef>
              <c:f>'ภาพรวม (2)'!$C$24:$J$24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(2)'!$C$26:$J$26</c:f>
              <c:numCache>
                <c:formatCode>General</c:formatCode>
                <c:ptCount val="8"/>
                <c:pt idx="0">
                  <c:v>54.48</c:v>
                </c:pt>
                <c:pt idx="1">
                  <c:v>47.120000000000012</c:v>
                </c:pt>
                <c:pt idx="2">
                  <c:v>28.71</c:v>
                </c:pt>
                <c:pt idx="3">
                  <c:v>26.95</c:v>
                </c:pt>
                <c:pt idx="4">
                  <c:v>35.370000000000005</c:v>
                </c:pt>
                <c:pt idx="5">
                  <c:v>56.67</c:v>
                </c:pt>
                <c:pt idx="6">
                  <c:v>43.309999999999995</c:v>
                </c:pt>
                <c:pt idx="7">
                  <c:v>47.39</c:v>
                </c:pt>
              </c:numCache>
            </c:numRef>
          </c:val>
        </c:ser>
        <c:ser>
          <c:idx val="2"/>
          <c:order val="2"/>
          <c:tx>
            <c:strRef>
              <c:f>'ภาพรวม (2)'!$B$27</c:f>
              <c:strCache>
                <c:ptCount val="1"/>
                <c:pt idx="0">
                  <c:v>ประเทศ 56</c:v>
                </c:pt>
              </c:strCache>
            </c:strRef>
          </c:tx>
          <c:spPr>
            <a:solidFill>
              <a:srgbClr val="92D050"/>
            </a:solidFill>
          </c:spPr>
          <c:cat>
            <c:strRef>
              <c:f>'ภาพรวม (2)'!$C$24:$J$24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(2)'!$C$27:$J$27</c:f>
              <c:numCache>
                <c:formatCode>General</c:formatCode>
                <c:ptCount val="8"/>
                <c:pt idx="0">
                  <c:v>44.25</c:v>
                </c:pt>
                <c:pt idx="1">
                  <c:v>39.370000000000005</c:v>
                </c:pt>
                <c:pt idx="2">
                  <c:v>30.35</c:v>
                </c:pt>
                <c:pt idx="3">
                  <c:v>25.45</c:v>
                </c:pt>
                <c:pt idx="4">
                  <c:v>37.949999999999996</c:v>
                </c:pt>
                <c:pt idx="5">
                  <c:v>58.3</c:v>
                </c:pt>
                <c:pt idx="6">
                  <c:v>43.65</c:v>
                </c:pt>
                <c:pt idx="7">
                  <c:v>44.46</c:v>
                </c:pt>
              </c:numCache>
            </c:numRef>
          </c:val>
        </c:ser>
        <c:ser>
          <c:idx val="5"/>
          <c:order val="3"/>
          <c:tx>
            <c:strRef>
              <c:f>'ภาพรวม (2)'!$B$30</c:f>
              <c:strCache>
                <c:ptCount val="1"/>
                <c:pt idx="0">
                  <c:v>เขตพื้นที่ 2554</c:v>
                </c:pt>
              </c:strCache>
            </c:strRef>
          </c:tx>
          <c:spPr>
            <a:solidFill>
              <a:srgbClr val="0070C0"/>
            </a:solidFill>
          </c:spPr>
          <c:cat>
            <c:strRef>
              <c:f>'ภาพรวม (2)'!$C$24:$J$24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(2)'!$C$30:$J$30</c:f>
              <c:numCache>
                <c:formatCode>General</c:formatCode>
                <c:ptCount val="8"/>
                <c:pt idx="0">
                  <c:v>50.18</c:v>
                </c:pt>
                <c:pt idx="1">
                  <c:v>41.51</c:v>
                </c:pt>
                <c:pt idx="2">
                  <c:v>29.43</c:v>
                </c:pt>
                <c:pt idx="3">
                  <c:v>30.36</c:v>
                </c:pt>
                <c:pt idx="4">
                  <c:v>30.759999999999987</c:v>
                </c:pt>
                <c:pt idx="5">
                  <c:v>53.809999999999995</c:v>
                </c:pt>
                <c:pt idx="6">
                  <c:v>43.83</c:v>
                </c:pt>
                <c:pt idx="7">
                  <c:v>47.07</c:v>
                </c:pt>
              </c:numCache>
            </c:numRef>
          </c:val>
        </c:ser>
        <c:ser>
          <c:idx val="4"/>
          <c:order val="4"/>
          <c:tx>
            <c:strRef>
              <c:f>'ภาพรวม (2)'!$B$29</c:f>
              <c:strCache>
                <c:ptCount val="1"/>
                <c:pt idx="0">
                  <c:v>เขตพื้นที่ 2555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'ภาพรวม (2)'!$C$24:$J$24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(2)'!$C$29:$J$29</c:f>
              <c:numCache>
                <c:formatCode>General</c:formatCode>
                <c:ptCount val="8"/>
                <c:pt idx="0">
                  <c:v>54.57</c:v>
                </c:pt>
                <c:pt idx="1">
                  <c:v>44.74</c:v>
                </c:pt>
                <c:pt idx="2">
                  <c:v>25.72</c:v>
                </c:pt>
                <c:pt idx="3">
                  <c:v>24.17</c:v>
                </c:pt>
                <c:pt idx="4">
                  <c:v>34.270000000000003</c:v>
                </c:pt>
                <c:pt idx="5">
                  <c:v>56.75</c:v>
                </c:pt>
                <c:pt idx="6">
                  <c:v>42.09</c:v>
                </c:pt>
                <c:pt idx="7">
                  <c:v>46.59</c:v>
                </c:pt>
              </c:numCache>
            </c:numRef>
          </c:val>
        </c:ser>
        <c:ser>
          <c:idx val="3"/>
          <c:order val="5"/>
          <c:tx>
            <c:strRef>
              <c:f>'ภาพรวม (2)'!$B$28</c:f>
              <c:strCache>
                <c:ptCount val="1"/>
                <c:pt idx="0">
                  <c:v>เขตพื้นที่ 2556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'ภาพรวม (2)'!$C$24:$J$24</c:f>
              <c:strCache>
                <c:ptCount val="8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</c:strCache>
            </c:strRef>
          </c:cat>
          <c:val>
            <c:numRef>
              <c:f>'ภาพรวม (2)'!$C$28:$J$28</c:f>
              <c:numCache>
                <c:formatCode>General</c:formatCode>
                <c:ptCount val="8"/>
                <c:pt idx="0">
                  <c:v>45.24</c:v>
                </c:pt>
                <c:pt idx="1">
                  <c:v>39.15</c:v>
                </c:pt>
                <c:pt idx="2">
                  <c:v>28.89</c:v>
                </c:pt>
                <c:pt idx="3">
                  <c:v>23.959999999999987</c:v>
                </c:pt>
                <c:pt idx="4">
                  <c:v>38.07</c:v>
                </c:pt>
                <c:pt idx="5">
                  <c:v>61.720000000000013</c:v>
                </c:pt>
                <c:pt idx="6">
                  <c:v>43.949999999999996</c:v>
                </c:pt>
                <c:pt idx="7">
                  <c:v>45.87</c:v>
                </c:pt>
              </c:numCache>
            </c:numRef>
          </c:val>
        </c:ser>
        <c:shape val="cylinder"/>
        <c:axId val="55216000"/>
        <c:axId val="55217536"/>
        <c:axId val="0"/>
      </c:bar3DChart>
      <c:catAx>
        <c:axId val="55216000"/>
        <c:scaling>
          <c:orientation val="minMax"/>
        </c:scaling>
        <c:axPos val="b"/>
        <c:majorTickMark val="none"/>
        <c:tickLblPos val="nextTo"/>
        <c:crossAx val="55217536"/>
        <c:crosses val="autoZero"/>
        <c:auto val="1"/>
        <c:lblAlgn val="ctr"/>
        <c:lblOffset val="100"/>
      </c:catAx>
      <c:valAx>
        <c:axId val="55217536"/>
        <c:scaling>
          <c:orientation val="minMax"/>
        </c:scaling>
        <c:axPos val="l"/>
        <c:majorGridlines/>
        <c:title>
          <c:layout/>
        </c:title>
        <c:numFmt formatCode="General" sourceLinked="1"/>
        <c:majorTickMark val="none"/>
        <c:tickLblPos val="nextTo"/>
        <c:crossAx val="5521600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tx>
        <c:rich>
          <a:bodyPr/>
          <a:lstStyle/>
          <a:p>
            <a:pPr algn="ctr">
              <a:defRPr/>
            </a:pPr>
            <a:r>
              <a:rPr lang="th-TH" sz="1800" b="1" i="0" baseline="0" dirty="0" smtClean="0">
                <a:latin typeface="TH Niramit AS" pitchFamily="2" charset="-34"/>
                <a:cs typeface="TH Niramit AS" pitchFamily="2" charset="-34"/>
              </a:rPr>
              <a:t>กราฟแสดงการเปรียบเทียบผล </a:t>
            </a:r>
            <a:r>
              <a:rPr lang="en-US" sz="1800" b="1" i="0" baseline="0" dirty="0" smtClean="0"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1800" b="1" i="0" baseline="0" dirty="0" smtClean="0"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sz="1800" b="1" i="0" baseline="0" dirty="0" smtClean="0">
                <a:latin typeface="TH Niramit AS" pitchFamily="2" charset="-34"/>
                <a:cs typeface="TH Niramit AS" pitchFamily="2" charset="-34"/>
              </a:rPr>
              <a:t>2556 </a:t>
            </a:r>
            <a:r>
              <a:rPr lang="th-TH" sz="1800" b="1" i="0" baseline="0" dirty="0" smtClean="0">
                <a:latin typeface="TH Niramit AS" pitchFamily="2" charset="-34"/>
                <a:cs typeface="TH Niramit AS" pitchFamily="2" charset="-34"/>
              </a:rPr>
              <a:t>ระดับชั้น ม.</a:t>
            </a:r>
            <a:r>
              <a:rPr lang="en-US" sz="1800" b="1" i="0" baseline="0" dirty="0" smtClean="0">
                <a:latin typeface="TH Niramit AS" pitchFamily="2" charset="-34"/>
                <a:cs typeface="TH Niramit AS" pitchFamily="2" charset="-34"/>
              </a:rPr>
              <a:t>3</a:t>
            </a:r>
            <a:r>
              <a:rPr lang="th-TH" sz="1800" b="1" i="0" baseline="0" dirty="0" smtClean="0">
                <a:latin typeface="TH Niramit AS" pitchFamily="2" charset="-34"/>
                <a:cs typeface="TH Niramit AS" pitchFamily="2" charset="-34"/>
              </a:rPr>
              <a:t> </a:t>
            </a:r>
          </a:p>
          <a:p>
            <a:pPr algn="ctr">
              <a:defRPr/>
            </a:pPr>
            <a:r>
              <a:rPr lang="th-TH" sz="1800" b="1" i="0" baseline="0" dirty="0" smtClean="0">
                <a:latin typeface="TH Niramit AS" pitchFamily="2" charset="-34"/>
                <a:cs typeface="TH Niramit AS" pitchFamily="2" charset="-34"/>
              </a:rPr>
              <a:t>ระหว่างกลุ่มโรงเรียนกับเขตพื้นที่และประเทศ</a:t>
            </a:r>
            <a:endParaRPr lang="en-US" dirty="0">
              <a:latin typeface="TH Niramit AS" pitchFamily="2" charset="-34"/>
              <a:cs typeface="TH Niramit AS" pitchFamily="2" charset="-34"/>
            </a:endParaRPr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3"/>
          <c:order val="0"/>
          <c:tx>
            <c:strRef>
              <c:f>'ภาพรวม (2)'!$B$40</c:f>
              <c:strCache>
                <c:ptCount val="1"/>
                <c:pt idx="0">
                  <c:v>เมือง 1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(2)'!$C$40:$K$40</c:f>
              <c:numCache>
                <c:formatCode>0.00</c:formatCode>
                <c:ptCount val="9"/>
                <c:pt idx="0">
                  <c:v>45.358000000000004</c:v>
                </c:pt>
                <c:pt idx="1">
                  <c:v>41.03</c:v>
                </c:pt>
                <c:pt idx="2">
                  <c:v>28</c:v>
                </c:pt>
                <c:pt idx="3">
                  <c:v>24.038</c:v>
                </c:pt>
                <c:pt idx="4">
                  <c:v>36.678000000000011</c:v>
                </c:pt>
                <c:pt idx="5">
                  <c:v>62.309999999999995</c:v>
                </c:pt>
                <c:pt idx="6">
                  <c:v>43.84</c:v>
                </c:pt>
                <c:pt idx="7">
                  <c:v>48.678000000000011</c:v>
                </c:pt>
                <c:pt idx="8">
                  <c:v>41.241500000000002</c:v>
                </c:pt>
              </c:numCache>
            </c:numRef>
          </c:val>
        </c:ser>
        <c:ser>
          <c:idx val="4"/>
          <c:order val="1"/>
          <c:tx>
            <c:strRef>
              <c:f>'ภาพรวม (2)'!$B$41</c:f>
              <c:strCache>
                <c:ptCount val="1"/>
                <c:pt idx="0">
                  <c:v>เมือง 2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(2)'!$C$41:$K$41</c:f>
              <c:numCache>
                <c:formatCode>0.00</c:formatCode>
                <c:ptCount val="9"/>
                <c:pt idx="0">
                  <c:v>44.715000000000003</c:v>
                </c:pt>
                <c:pt idx="1">
                  <c:v>38.425000000000011</c:v>
                </c:pt>
                <c:pt idx="2">
                  <c:v>30.412499999999973</c:v>
                </c:pt>
                <c:pt idx="3">
                  <c:v>23.47</c:v>
                </c:pt>
                <c:pt idx="4">
                  <c:v>36.252500000000012</c:v>
                </c:pt>
                <c:pt idx="5">
                  <c:v>62.677500000000002</c:v>
                </c:pt>
                <c:pt idx="6">
                  <c:v>44.11</c:v>
                </c:pt>
                <c:pt idx="7">
                  <c:v>45.712500000000013</c:v>
                </c:pt>
                <c:pt idx="8">
                  <c:v>40.721875000000011</c:v>
                </c:pt>
              </c:numCache>
            </c:numRef>
          </c:val>
        </c:ser>
        <c:ser>
          <c:idx val="5"/>
          <c:order val="2"/>
          <c:tx>
            <c:strRef>
              <c:f>'ภาพรวม (2)'!$B$42</c:f>
              <c:strCache>
                <c:ptCount val="1"/>
                <c:pt idx="0">
                  <c:v>ดอกคำใต้ 1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(2)'!$C$42:$K$42</c:f>
              <c:numCache>
                <c:formatCode>0.00</c:formatCode>
                <c:ptCount val="9"/>
                <c:pt idx="0">
                  <c:v>43.856666666666534</c:v>
                </c:pt>
                <c:pt idx="1">
                  <c:v>36.19833333333338</c:v>
                </c:pt>
                <c:pt idx="2">
                  <c:v>28.826666666666664</c:v>
                </c:pt>
                <c:pt idx="3">
                  <c:v>23.923333333333282</c:v>
                </c:pt>
                <c:pt idx="4">
                  <c:v>35.873333333333335</c:v>
                </c:pt>
                <c:pt idx="5">
                  <c:v>59.758333333333333</c:v>
                </c:pt>
                <c:pt idx="6">
                  <c:v>44.298333333333389</c:v>
                </c:pt>
                <c:pt idx="7">
                  <c:v>42.935000000000002</c:v>
                </c:pt>
                <c:pt idx="8">
                  <c:v>39.458750000000002</c:v>
                </c:pt>
              </c:numCache>
            </c:numRef>
          </c:val>
        </c:ser>
        <c:ser>
          <c:idx val="2"/>
          <c:order val="3"/>
          <c:tx>
            <c:strRef>
              <c:f>'ภาพรวม (2)'!$B$39</c:f>
              <c:strCache>
                <c:ptCount val="1"/>
                <c:pt idx="0">
                  <c:v>ดอกคำใต้ 2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(2)'!$C$39:$K$39</c:f>
              <c:numCache>
                <c:formatCode>0.00</c:formatCode>
                <c:ptCount val="9"/>
                <c:pt idx="0">
                  <c:v>47.647500000000001</c:v>
                </c:pt>
                <c:pt idx="1">
                  <c:v>40.895000000000003</c:v>
                </c:pt>
                <c:pt idx="2">
                  <c:v>30.122499999999977</c:v>
                </c:pt>
                <c:pt idx="3">
                  <c:v>26.107500000000005</c:v>
                </c:pt>
                <c:pt idx="4">
                  <c:v>38.102500000000013</c:v>
                </c:pt>
                <c:pt idx="5">
                  <c:v>62.272500000000036</c:v>
                </c:pt>
                <c:pt idx="6">
                  <c:v>44.370000000000005</c:v>
                </c:pt>
                <c:pt idx="7">
                  <c:v>44.414999999999999</c:v>
                </c:pt>
                <c:pt idx="8">
                  <c:v>41.741562500000001</c:v>
                </c:pt>
              </c:numCache>
            </c:numRef>
          </c:val>
        </c:ser>
        <c:ser>
          <c:idx val="1"/>
          <c:order val="4"/>
          <c:tx>
            <c:strRef>
              <c:f>'ภาพรวม (2)'!$B$38</c:f>
              <c:strCache>
                <c:ptCount val="1"/>
                <c:pt idx="0">
                  <c:v>ภูกามยาว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(2)'!$C$38:$K$38</c:f>
              <c:numCache>
                <c:formatCode>0.00</c:formatCode>
                <c:ptCount val="9"/>
                <c:pt idx="0">
                  <c:v>44.884999999999998</c:v>
                </c:pt>
                <c:pt idx="1">
                  <c:v>42.480000000000004</c:v>
                </c:pt>
                <c:pt idx="2">
                  <c:v>28.59</c:v>
                </c:pt>
                <c:pt idx="3">
                  <c:v>22.604999999999997</c:v>
                </c:pt>
                <c:pt idx="4">
                  <c:v>42.665000000000013</c:v>
                </c:pt>
                <c:pt idx="5">
                  <c:v>63</c:v>
                </c:pt>
                <c:pt idx="6">
                  <c:v>43</c:v>
                </c:pt>
                <c:pt idx="7">
                  <c:v>48.18</c:v>
                </c:pt>
                <c:pt idx="8">
                  <c:v>41.925625000000011</c:v>
                </c:pt>
              </c:numCache>
            </c:numRef>
          </c:val>
        </c:ser>
        <c:ser>
          <c:idx val="0"/>
          <c:order val="5"/>
          <c:tx>
            <c:strRef>
              <c:f>'ภาพรวม (2)'!$B$37</c:f>
              <c:strCache>
                <c:ptCount val="1"/>
                <c:pt idx="0">
                  <c:v>แม่ใจ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(2)'!$C$37:$K$37</c:f>
              <c:numCache>
                <c:formatCode>0.00</c:formatCode>
                <c:ptCount val="9"/>
                <c:pt idx="0">
                  <c:v>48.280000000000008</c:v>
                </c:pt>
                <c:pt idx="1">
                  <c:v>45.438571428571464</c:v>
                </c:pt>
                <c:pt idx="2">
                  <c:v>31.417142857142842</c:v>
                </c:pt>
                <c:pt idx="3">
                  <c:v>24.921428571428553</c:v>
                </c:pt>
                <c:pt idx="4">
                  <c:v>42.488571428571433</c:v>
                </c:pt>
                <c:pt idx="5">
                  <c:v>64.124285714285719</c:v>
                </c:pt>
                <c:pt idx="6">
                  <c:v>47.455714285714251</c:v>
                </c:pt>
                <c:pt idx="7">
                  <c:v>50.24</c:v>
                </c:pt>
                <c:pt idx="8">
                  <c:v>44.295714285714311</c:v>
                </c:pt>
              </c:numCache>
            </c:numRef>
          </c:val>
        </c:ser>
        <c:ser>
          <c:idx val="6"/>
          <c:order val="6"/>
          <c:tx>
            <c:strRef>
              <c:f>'ภาพรวม (2)'!$B$43</c:f>
              <c:strCache>
                <c:ptCount val="1"/>
                <c:pt idx="0">
                  <c:v>ระดับเขตพื้นที่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(2)'!$C$43:$K$43</c:f>
              <c:numCache>
                <c:formatCode>0.00</c:formatCode>
                <c:ptCount val="9"/>
                <c:pt idx="0">
                  <c:v>45.24</c:v>
                </c:pt>
                <c:pt idx="1">
                  <c:v>39.15</c:v>
                </c:pt>
                <c:pt idx="2">
                  <c:v>28.89</c:v>
                </c:pt>
                <c:pt idx="3">
                  <c:v>23.959999999999987</c:v>
                </c:pt>
                <c:pt idx="4">
                  <c:v>38.07</c:v>
                </c:pt>
                <c:pt idx="5">
                  <c:v>61.720000000000013</c:v>
                </c:pt>
                <c:pt idx="6">
                  <c:v>43.949999999999996</c:v>
                </c:pt>
                <c:pt idx="7">
                  <c:v>45.87</c:v>
                </c:pt>
                <c:pt idx="8">
                  <c:v>40.856249999999996</c:v>
                </c:pt>
              </c:numCache>
            </c:numRef>
          </c:val>
        </c:ser>
        <c:ser>
          <c:idx val="7"/>
          <c:order val="7"/>
          <c:tx>
            <c:strRef>
              <c:f>'ภาพรวม (2)'!$B$44</c:f>
              <c:strCache>
                <c:ptCount val="1"/>
                <c:pt idx="0">
                  <c:v>ระดับประเทศ</c:v>
                </c:pt>
              </c:strCache>
            </c:strRef>
          </c:tx>
          <c:cat>
            <c:strRef>
              <c:f>'ภาพรวม (2)'!$C$36:$K$36</c:f>
              <c:strCache>
                <c:ptCount val="9"/>
                <c:pt idx="0">
                  <c:v>ไทย</c:v>
                </c:pt>
                <c:pt idx="1">
                  <c:v>สังคม</c:v>
                </c:pt>
                <c:pt idx="2">
                  <c:v>อังกฤษ</c:v>
                </c:pt>
                <c:pt idx="3">
                  <c:v>คณิต</c:v>
                </c:pt>
                <c:pt idx="4">
                  <c:v>วิทย์</c:v>
                </c:pt>
                <c:pt idx="5">
                  <c:v>สุข</c:v>
                </c:pt>
                <c:pt idx="6">
                  <c:v>ศิลปะ</c:v>
                </c:pt>
                <c:pt idx="7">
                  <c:v>การงาน</c:v>
                </c:pt>
                <c:pt idx="8">
                  <c:v>เฉลี่ย</c:v>
                </c:pt>
              </c:strCache>
            </c:strRef>
          </c:cat>
          <c:val>
            <c:numRef>
              <c:f>'ภาพรวม (2)'!$C$44:$K$44</c:f>
              <c:numCache>
                <c:formatCode>0.00</c:formatCode>
                <c:ptCount val="9"/>
                <c:pt idx="0">
                  <c:v>44.25</c:v>
                </c:pt>
                <c:pt idx="1">
                  <c:v>39.370000000000005</c:v>
                </c:pt>
                <c:pt idx="2">
                  <c:v>30.35</c:v>
                </c:pt>
                <c:pt idx="3">
                  <c:v>25.45</c:v>
                </c:pt>
                <c:pt idx="4">
                  <c:v>37.949999999999996</c:v>
                </c:pt>
                <c:pt idx="5">
                  <c:v>58.3</c:v>
                </c:pt>
                <c:pt idx="6">
                  <c:v>43.65</c:v>
                </c:pt>
                <c:pt idx="7">
                  <c:v>44.46</c:v>
                </c:pt>
                <c:pt idx="8">
                  <c:v>40.472500000000011</c:v>
                </c:pt>
              </c:numCache>
            </c:numRef>
          </c:val>
        </c:ser>
        <c:shape val="cylinder"/>
        <c:axId val="55407360"/>
        <c:axId val="55408896"/>
        <c:axId val="0"/>
      </c:bar3DChart>
      <c:catAx>
        <c:axId val="55407360"/>
        <c:scaling>
          <c:orientation val="minMax"/>
        </c:scaling>
        <c:axPos val="b"/>
        <c:majorTickMark val="none"/>
        <c:tickLblPos val="nextTo"/>
        <c:crossAx val="55408896"/>
        <c:crosses val="autoZero"/>
        <c:auto val="1"/>
        <c:lblAlgn val="ctr"/>
        <c:lblOffset val="100"/>
      </c:catAx>
      <c:valAx>
        <c:axId val="55408896"/>
        <c:scaling>
          <c:orientation val="minMax"/>
        </c:scaling>
        <c:axPos val="l"/>
        <c:majorGridlines/>
        <c:title>
          <c:layout/>
        </c:title>
        <c:numFmt formatCode="0" sourceLinked="0"/>
        <c:majorTickMark val="none"/>
        <c:tickLblPos val="nextTo"/>
        <c:crossAx val="5540736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>
                <a:latin typeface="TH Niramit AS" pitchFamily="2" charset="-34"/>
                <a:cs typeface="TH Niramit AS" pitchFamily="2" charset="-34"/>
              </a:defRPr>
            </a:pPr>
            <a:endParaRPr lang="th-TH"/>
          </a:p>
        </c:txPr>
      </c:dTable>
    </c:plotArea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641650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12112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856050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393355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299141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036986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65206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058317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64385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038158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1534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578B4-7EC3-4AE9-BD61-2D530D7085B7}" type="datetimeFigureOut">
              <a:rPr lang="th-TH" smtClean="0"/>
              <a:pPr/>
              <a:t>12/11/57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A733C-3D25-4A2A-869C-F8261A83AFD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31419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5720" y="1142984"/>
            <a:ext cx="8643998" cy="3071392"/>
          </a:xfrm>
        </p:spPr>
        <p:txBody>
          <a:bodyPr>
            <a:normAutofit lnSpcReduction="10000"/>
          </a:bodyPr>
          <a:lstStyle/>
          <a:p>
            <a:pPr algn="ctr" eaLnBrk="1" hangingPunct="1">
              <a:defRPr/>
            </a:pPr>
            <a:r>
              <a:rPr lang="th-TH" sz="44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cs typeface="TH Niramit AS" pitchFamily="2" charset="-34"/>
              </a:rPr>
              <a:t>รายงานผล </a:t>
            </a:r>
            <a:r>
              <a:rPr lang="en-US" sz="44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44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sz="44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cs typeface="TH Niramit AS" pitchFamily="2" charset="-34"/>
              </a:rPr>
              <a:t>2556</a:t>
            </a:r>
            <a:endParaRPr lang="th-TH" sz="4400" b="1" dirty="0" smtClean="0">
              <a:ln w="900" cmpd="sng">
                <a:solidFill>
                  <a:schemeClr val="bg2">
                    <a:lumMod val="1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cs typeface="TH Niramit AS" pitchFamily="2" charset="-34"/>
            </a:endParaRPr>
          </a:p>
          <a:p>
            <a:pPr algn="ctr" eaLnBrk="1" hangingPunct="1">
              <a:defRPr/>
            </a:pPr>
            <a:r>
              <a:rPr lang="th-TH" sz="40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วันที่ ๑๒</a:t>
            </a:r>
            <a:r>
              <a:rPr lang="en-US" sz="40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th-TH" sz="40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สิงหาคม ๒๕๕๗</a:t>
            </a:r>
            <a:endParaRPr lang="en-US" sz="4000" b="1" dirty="0" smtClean="0">
              <a:ln w="900" cmpd="sng">
                <a:solidFill>
                  <a:schemeClr val="bg2">
                    <a:lumMod val="1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 eaLnBrk="1" hangingPunct="1">
              <a:defRPr/>
            </a:pPr>
            <a:r>
              <a:rPr lang="th-TH" sz="40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ณ ห้องประชุมดอยหลวง</a:t>
            </a:r>
            <a:r>
              <a:rPr lang="th-TH" sz="54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th-TH" sz="36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สำนักงานเขตพื้นที่การศึกษาประถมศึกษาพะเยา เขต </a:t>
            </a:r>
            <a:r>
              <a:rPr lang="th-TH" sz="4000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๑</a:t>
            </a:r>
            <a:endParaRPr lang="th-TH" sz="4000" b="1" dirty="0">
              <a:ln w="900" cmpd="sng">
                <a:solidFill>
                  <a:schemeClr val="bg2">
                    <a:lumMod val="1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5715000"/>
            <a:ext cx="9144000" cy="1143000"/>
            <a:chOff x="0" y="5715000"/>
            <a:chExt cx="9144000" cy="1143000"/>
          </a:xfrm>
        </p:grpSpPr>
        <p:pic>
          <p:nvPicPr>
            <p:cNvPr id="307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5715000"/>
              <a:ext cx="914400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606425" y="6142038"/>
              <a:ext cx="4071938" cy="708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h-TH" sz="2000" b="1" i="1" dirty="0">
                  <a:solidFill>
                    <a:schemeClr val="accent3">
                      <a:lumMod val="50000"/>
                    </a:schemeClr>
                  </a:solidFill>
                </a:rPr>
                <a:t>กลุ่มนิเทศ ติดตาม และประเมินผลการจัดการศึกษา</a:t>
              </a:r>
            </a:p>
            <a:p>
              <a:pPr>
                <a:defRPr/>
              </a:pPr>
              <a:r>
                <a:rPr lang="th-TH" sz="2000" b="1" i="1" dirty="0">
                  <a:solidFill>
                    <a:schemeClr val="accent3">
                      <a:lumMod val="50000"/>
                    </a:schemeClr>
                  </a:solidFill>
                </a:rPr>
                <a:t>สำนักงานเขตพื้นที่การศึกษาประถมศึกษาพะเยา เขต ๑</a:t>
              </a:r>
            </a:p>
          </p:txBody>
        </p:sp>
        <p:pic>
          <p:nvPicPr>
            <p:cNvPr id="307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8275" y="6169025"/>
              <a:ext cx="506413" cy="628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5715000"/>
            <a:ext cx="9144000" cy="1143000"/>
            <a:chOff x="0" y="5715000"/>
            <a:chExt cx="9144000" cy="1143000"/>
          </a:xfrm>
        </p:grpSpPr>
        <p:pic>
          <p:nvPicPr>
            <p:cNvPr id="307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5715000"/>
              <a:ext cx="914400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606425" y="6142038"/>
              <a:ext cx="4071938" cy="708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h-TH" sz="2000" b="1" i="1" dirty="0">
                  <a:solidFill>
                    <a:schemeClr val="accent3">
                      <a:lumMod val="50000"/>
                    </a:schemeClr>
                  </a:solidFill>
                </a:rPr>
                <a:t>กลุ่มนิเทศ ติดตาม และประเมินผลการจัดการศึกษา</a:t>
              </a:r>
            </a:p>
            <a:p>
              <a:pPr>
                <a:defRPr/>
              </a:pPr>
              <a:r>
                <a:rPr lang="th-TH" sz="2000" b="1" i="1" dirty="0">
                  <a:solidFill>
                    <a:schemeClr val="accent3">
                      <a:lumMod val="50000"/>
                    </a:schemeClr>
                  </a:solidFill>
                </a:rPr>
                <a:t>สำนักงานเขตพื้นที่การศึกษาประถมศึกษาพะเยา เขต ๑</a:t>
              </a:r>
            </a:p>
          </p:txBody>
        </p:sp>
        <p:pic>
          <p:nvPicPr>
            <p:cNvPr id="307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8275" y="6169025"/>
              <a:ext cx="506413" cy="628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839777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ผล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2556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ป.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6</a:t>
            </a:r>
            <a:endParaRPr lang="th-TH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42841" y="1000106"/>
          <a:ext cx="9001156" cy="4714909"/>
        </p:xfrm>
        <a:graphic>
          <a:graphicData uri="http://schemas.openxmlformats.org/drawingml/2006/table">
            <a:tbl>
              <a:tblPr/>
              <a:tblGrid>
                <a:gridCol w="1082848"/>
                <a:gridCol w="879812"/>
                <a:gridCol w="879812"/>
                <a:gridCol w="879812"/>
                <a:gridCol w="879812"/>
                <a:gridCol w="879812"/>
                <a:gridCol w="879812"/>
                <a:gridCol w="879812"/>
                <a:gridCol w="879812"/>
                <a:gridCol w="879812"/>
              </a:tblGrid>
              <a:tr h="117051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ระดับ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ไทย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สังคม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7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อังกฤษ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คณิต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วิทย์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สุข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ศิลปะ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กอท.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รวม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337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เขตพื้นที่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47.73</a:t>
                      </a:r>
                    </a:p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17)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39.41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(32)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33.47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(35)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46.59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(18)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38.27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(39)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66.59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(7)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49.41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(24)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56.09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(25)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47.20</a:t>
                      </a: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(20)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</a:tr>
              <a:tr h="1170511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ประเทศ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45.02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38.31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33.82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41.95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37.40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61.69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47.14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53.16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44.81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0511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สูง / ต่ำ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2.71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1.10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-0.35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4.64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0.87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4.90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2.27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2.93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2.39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000364" y="4429132"/>
            <a:ext cx="714380" cy="35719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กราฟแสดงการเปรียบเทียบผล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ป.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6 </a:t>
            </a:r>
            <a: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800" b="1" dirty="0" smtClean="0">
                <a:solidFill>
                  <a:prstClr val="black"/>
                </a:solidFill>
              </a:rPr>
              <a:t>ระหว่าง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ประเทศกับเขตพื้นที่ ปีการศึกษา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2556 </a:t>
            </a:r>
            <a: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จำแนก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ตามกลุ่ม</a:t>
            </a:r>
            <a: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สาระฯ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sz="2800" dirty="0"/>
          </a:p>
        </p:txBody>
      </p:sp>
      <p:graphicFrame>
        <p:nvGraphicFramePr>
          <p:cNvPr id="4" name="Chart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79141227"/>
              </p:ext>
            </p:extLst>
          </p:nvPr>
        </p:nvGraphicFramePr>
        <p:xfrm>
          <a:off x="457200" y="1412776"/>
          <a:ext cx="8229600" cy="4713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63352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TH Niramit AS" pitchFamily="2" charset="-34"/>
                <a:ea typeface="+mn-ea"/>
                <a:cs typeface="TH Niramit AS" pitchFamily="2" charset="-34"/>
              </a:defRPr>
            </a:pPr>
            <a:r>
              <a:rPr lang="th-TH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กราฟแสดงการเปลี่ยนแปลงผล </a:t>
            </a:r>
            <a:r>
              <a:rPr lang="en-US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ป.</a:t>
            </a:r>
            <a:r>
              <a:rPr lang="en-US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6</a:t>
            </a:r>
            <a:r>
              <a:rPr lang="th-TH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ปีการศึกษา </a:t>
            </a:r>
            <a:r>
              <a:rPr lang="en-US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2554-2556 </a:t>
            </a:r>
            <a:r>
              <a:rPr lang="th-TH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th-TH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700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จำแนกตามกลุ่มสาระการเรียนรู้</a:t>
            </a:r>
            <a: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dirty="0"/>
          </a:p>
        </p:txBody>
      </p:sp>
      <p:graphicFrame>
        <p:nvGraphicFramePr>
          <p:cNvPr id="4" name="Chart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53710625"/>
              </p:ext>
            </p:extLst>
          </p:nvPr>
        </p:nvGraphicFramePr>
        <p:xfrm>
          <a:off x="457200" y="1412776"/>
          <a:ext cx="8229600" cy="4713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82530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500430" y="3643314"/>
            <a:ext cx="714380" cy="28575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TH Niramit AS" pitchFamily="2" charset="-34"/>
                <a:ea typeface="+mn-ea"/>
                <a:cs typeface="TH Niramit AS" pitchFamily="2" charset="-34"/>
              </a:defRPr>
            </a:pP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กราฟแสดงการเปลี่ยนแปลงผล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ป.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6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ปีการศึกษา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2554-2556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เปรียบเทียบระหว่างเขตพื้นที่กับประเทศ จำแนกตามกลุ่มสาระการเรียนรู้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sz="2800" dirty="0"/>
          </a:p>
        </p:txBody>
      </p:sp>
      <p:graphicFrame>
        <p:nvGraphicFramePr>
          <p:cNvPr id="4" name="Chart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0553324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24219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กราฟแสดงการเปรียบเทียบผล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2556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ป.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6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b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ระหว่างกลุ่มโรงเรียนกับเขตพื้นที่และประเทศ</a:t>
            </a:r>
            <a: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="" xmlns:p14="http://schemas.microsoft.com/office/powerpoint/2010/main" val="608095718"/>
              </p:ext>
            </p:extLst>
          </p:nvPr>
        </p:nvGraphicFramePr>
        <p:xfrm>
          <a:off x="0" y="1340768"/>
          <a:ext cx="9144000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4765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5715000"/>
            <a:ext cx="9144000" cy="1143000"/>
            <a:chOff x="0" y="5715000"/>
            <a:chExt cx="9144000" cy="1143000"/>
          </a:xfrm>
        </p:grpSpPr>
        <p:pic>
          <p:nvPicPr>
            <p:cNvPr id="307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5715000"/>
              <a:ext cx="914400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606425" y="6142038"/>
              <a:ext cx="4071938" cy="708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h-TH" sz="2000" b="1" i="1" dirty="0">
                  <a:solidFill>
                    <a:schemeClr val="accent3">
                      <a:lumMod val="50000"/>
                    </a:schemeClr>
                  </a:solidFill>
                </a:rPr>
                <a:t>กลุ่มนิเทศ ติดตาม และประเมินผลการจัดการศึกษา</a:t>
              </a:r>
            </a:p>
            <a:p>
              <a:pPr>
                <a:defRPr/>
              </a:pPr>
              <a:r>
                <a:rPr lang="th-TH" sz="2000" b="1" i="1" dirty="0">
                  <a:solidFill>
                    <a:schemeClr val="accent3">
                      <a:lumMod val="50000"/>
                    </a:schemeClr>
                  </a:solidFill>
                </a:rPr>
                <a:t>สำนักงานเขตพื้นที่การศึกษาประถมศึกษาพะเยา เขต ๑</a:t>
              </a:r>
            </a:p>
          </p:txBody>
        </p:sp>
        <p:pic>
          <p:nvPicPr>
            <p:cNvPr id="307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8275" y="6169025"/>
              <a:ext cx="506413" cy="628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69690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ผล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2556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ม.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3</a:t>
            </a:r>
            <a:endParaRPr lang="th-TH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1" y="1000106"/>
          <a:ext cx="9143998" cy="4714909"/>
        </p:xfrm>
        <a:graphic>
          <a:graphicData uri="http://schemas.openxmlformats.org/drawingml/2006/table">
            <a:tbl>
              <a:tblPr/>
              <a:tblGrid>
                <a:gridCol w="1100032"/>
                <a:gridCol w="893774"/>
                <a:gridCol w="893774"/>
                <a:gridCol w="893774"/>
                <a:gridCol w="893774"/>
                <a:gridCol w="893774"/>
                <a:gridCol w="893774"/>
                <a:gridCol w="893774"/>
                <a:gridCol w="893774"/>
                <a:gridCol w="893774"/>
              </a:tblGrid>
              <a:tr h="117051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ระดับ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ไทย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สังคม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7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อังกฤษ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คณิต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วิทย์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สุข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ศิลปะ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กอท.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รวม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3376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เขตพื้นที่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45.24</a:t>
                      </a: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(27)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39.15</a:t>
                      </a: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(48)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28.89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(69)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23.96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(77)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38.07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(46)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61.72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(3)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F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43.95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(48)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45.87</a:t>
                      </a:r>
                      <a:endParaRPr lang="en-US" sz="2800" b="1" i="0" u="none" strike="noStrike" dirty="0" smtClean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(26)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40.86</a:t>
                      </a:r>
                    </a:p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(36)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170511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ประเทศ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44.25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39.37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30.35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25.45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37.95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58.3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43.65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44.46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40.47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0511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สูง/ต่ำ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0.99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-0.22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-1.46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-1.49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0.12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3.42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1.41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TH Niramit AS" pitchFamily="2" charset="-34"/>
                          <a:cs typeface="TH Niramit AS" pitchFamily="2" charset="-34"/>
                        </a:rPr>
                        <a:t>0.39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กราฟแสดงการเปรียบเทียบผล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ม.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3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ระหว่างประเทศกับเขตพื้นที่ </a:t>
            </a:r>
            <a: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ปี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การศึกษา </a:t>
            </a:r>
            <a:r>
              <a:rPr lang="en-US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2556 </a:t>
            </a:r>
            <a:r>
              <a:rPr lang="th-TH" sz="2800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จำแนก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ตามกลุ่มสาระการเรียนรู้</a:t>
            </a:r>
            <a: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dirty="0"/>
          </a:p>
        </p:txBody>
      </p:sp>
      <p:graphicFrame>
        <p:nvGraphicFramePr>
          <p:cNvPr id="4" name="Chart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6339467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580800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2800" b="1" dirty="0">
                <a:solidFill>
                  <a:prstClr val="black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กราฟแสดงการเปลี่ยนแปลงผล </a:t>
            </a:r>
            <a:r>
              <a:rPr lang="en-US" sz="2800" b="1" dirty="0">
                <a:solidFill>
                  <a:prstClr val="black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O-NET </a:t>
            </a:r>
            <a:r>
              <a:rPr lang="th-TH" sz="2800" b="1" dirty="0">
                <a:solidFill>
                  <a:prstClr val="black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ระดับชั้น ม.</a:t>
            </a:r>
            <a:r>
              <a:rPr lang="en-US" sz="2800" b="1" dirty="0">
                <a:solidFill>
                  <a:prstClr val="black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</a:t>
            </a:r>
            <a:r>
              <a:rPr lang="th-TH" sz="2800" b="1" dirty="0">
                <a:solidFill>
                  <a:prstClr val="black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ปีการศึกษา </a:t>
            </a:r>
            <a:r>
              <a:rPr lang="en-US" sz="2800" b="1" dirty="0">
                <a:solidFill>
                  <a:prstClr val="black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2554-2556 </a:t>
            </a: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8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จำแนกตามกลุ่มสาระการเรียนรู้</a:t>
            </a:r>
            <a: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dirty="0"/>
          </a:p>
        </p:txBody>
      </p:sp>
      <p:graphicFrame>
        <p:nvGraphicFramePr>
          <p:cNvPr id="4" name="Char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355441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50281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4676075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กราฟแสดงการเปลี่ยนแปลงผล </a:t>
            </a:r>
            <a:r>
              <a:rPr lang="en-US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ระดับชั้น ม.</a:t>
            </a:r>
            <a:r>
              <a:rPr lang="en-US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3</a:t>
            </a:r>
            <a:r>
              <a:rPr lang="th-TH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ปีการศึกษา </a:t>
            </a:r>
            <a:r>
              <a:rPr lang="en-US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2554-2556</a:t>
            </a:r>
            <a:r>
              <a:rPr lang="th-TH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เปรียบเทียบระหว่างเขตพื้นที่กับประเทศ จำแนกตามกลุ่มสาระการเรียนรู้</a:t>
            </a:r>
            <a:r>
              <a:rPr lang="en-US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/>
            </a:r>
            <a:br>
              <a:rPr lang="en-US" sz="2400" b="1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</a:br>
            <a:endParaRPr lang="th-TH" sz="2400" dirty="0"/>
          </a:p>
        </p:txBody>
      </p:sp>
      <p:graphicFrame>
        <p:nvGraphicFramePr>
          <p:cNvPr id="4" name="Chart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15898734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78665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872948394"/>
              </p:ext>
            </p:extLst>
          </p:nvPr>
        </p:nvGraphicFramePr>
        <p:xfrm>
          <a:off x="457200" y="260648"/>
          <a:ext cx="8229600" cy="6120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44392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ใบกิจกรรมที่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1</a:t>
            </a:r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77500" lnSpcReduction="20000"/>
          </a:bodyPr>
          <a:lstStyle/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ให้ท่านผู้บริหารพิจารณาผลการทดสอบทางการศึกษาขั้นพื้นฐาน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ในแต่ละมาตรฐานการเรียนรู้ของโรงเรียนของท่าน และพิจารณาเปรียบเทียบกับภาพรวมของประเทศ เขตพื้นที่ และกลุ่มโรงเรียนและวิเคราะห์ในประเด็นต่าง ๆ ดังต่อไปนี้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๑. กลุ่มสาระการเรียนรู้ใดที่เป็นปัญหามากที่สุด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๒. มาตรฐานการเรียนรู้ในแต่ละกลุ่มสาระการเรียนรู้ที่เป็นปัญหาของโรงเรียนท่านมีกี่มาตรฐาน ได้แก่มาตรฐานใดบ้าง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๓. แนวทางในการยกระดับผลการทดสอบทางการศึกษาขั้นพื้นฐาน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ของสถานศึกษา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๔. เป้าหมายในการยกระดับผลการทดสอบทางการศึกษาขั้นพื้นฐาน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ของสถานศึกษา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๕. ปัจจุบันสถานศึกษากำลังดำเนินการยกระดับผลการทดสอบทางการศึกษาขั้นพื้นฐาน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2557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อยู่ในขั้นตอนใด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๖. สถานศึกษาต้องการความช่วยเหลือจากสำนักงานเขตพื้นที่การศึกษาในด้านใดบ้าง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ใบกิจกรรมที่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2</a:t>
            </a:r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 lnSpcReduction="10000"/>
          </a:bodyPr>
          <a:lstStyle/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๑. แต่ละสถานศึกษานำเสนอแนวทางการดำเนินการยกระดับผลการทดสอบทางการศึกษาขั้นพื้นฐาน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2557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ต่อที่ประชุมกลุ่มโรงเรียน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๒. แต่ละกลุ่มโรงเรียนมีแนวทางการดำเนินการยกระดับผลการทดสอบทางการศึกษาขั้นพื้นฐาน   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2557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อย่างไรบ้าง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๓. กลุ่มโรงเรียนต้องการความช่วยเหลือจากสำนักงานเขตพื้นที่การศึกษาในด้านใดบ้าง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๔. กลุ่มโรงเรียนส่งตัวแทนนำเสนอแนวทางการดำเนินการยกระดับผลการทดสอบทางการศึกษาขั้นพื้นฐาน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(O-NET)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ปีการศึกษา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2557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 และความต้องการความช่วยเหลือต่อที่ประชุม</a:t>
            </a:r>
            <a:endParaRPr lang="en-US" dirty="0" smtClean="0">
              <a:latin typeface="TH Niramit AS" pitchFamily="2" charset="-34"/>
              <a:cs typeface="TH Niramit AS" pitchFamily="2" charset="-34"/>
            </a:endParaRPr>
          </a:p>
          <a:p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th-TH" sz="3100" b="1" dirty="0" smtClean="0">
                <a:latin typeface="TH Niramit AS" pitchFamily="2" charset="-34"/>
                <a:cs typeface="TH Niramit AS" pitchFamily="2" charset="-34"/>
              </a:rPr>
              <a:t>แนวทางการยกระดับคุณภาพการจัดการเรียนรู้</a:t>
            </a:r>
            <a:r>
              <a:rPr lang="en-US" sz="3100" dirty="0" smtClean="0">
                <a:latin typeface="TH Niramit AS" pitchFamily="2" charset="-34"/>
                <a:cs typeface="TH Niramit AS" pitchFamily="2" charset="-34"/>
              </a:rPr>
              <a:t/>
            </a:r>
            <a:br>
              <a:rPr lang="en-US" sz="3100" dirty="0" smtClean="0">
                <a:latin typeface="TH Niramit AS" pitchFamily="2" charset="-34"/>
                <a:cs typeface="TH Niramit AS" pitchFamily="2" charset="-34"/>
              </a:rPr>
            </a:br>
            <a:r>
              <a:rPr lang="th-TH" sz="3100" b="1" dirty="0" smtClean="0">
                <a:latin typeface="TH Niramit AS" pitchFamily="2" charset="-34"/>
                <a:cs typeface="TH Niramit AS" pitchFamily="2" charset="-34"/>
              </a:rPr>
              <a:t>สำนักงานเขตพื้นที่การศึกษาประถมศึกษาพะเยา เขต 1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หาจุดแก้ปัญหาหรือจุดพัฒนา</a:t>
            </a:r>
            <a:endParaRPr lang="en-US" sz="20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วิเคราะห์ค่าเฉลี่ยคะแนน </a:t>
            </a:r>
            <a:r>
              <a:rPr lang="en-US" dirty="0" smtClean="0">
                <a:latin typeface="TH Niramit AS" pitchFamily="2" charset="-34"/>
                <a:cs typeface="TH Niramit AS" pitchFamily="2" charset="-34"/>
              </a:rPr>
              <a:t>O-NET  </a:t>
            </a:r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แต่ละกลุ่มสาระการเรียนรู้มาตรฐานการเรียนรู้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แต่ละกลุ่มสาระการเรียนรู้วิเคราะห์แต่ละมาตรฐานการเรียนรู้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แต่ละมาตรฐานการเรียนรู้วิเคราะห์แต่ละตัวชี้วัด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0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กำหนดสภาพที่คาดหวัง (ตั้งเป้าประสงค์)</a:t>
            </a:r>
            <a:endParaRPr lang="en-US" sz="20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สภาพที่คาดหวัง ของแต่ละสาระย่อยของแต่ละสาระการเรียนรู้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 สภาพที่คาดหวังของแต่ละกลุ่มสาระการเรียนรู้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0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แสวงหาวิธีการ กำหนดเป็นแนวทางปฏิบัติที่ชัดเจน เร่งด่วน</a:t>
            </a:r>
            <a:endParaRPr lang="en-US" sz="2000" dirty="0" smtClean="0">
              <a:latin typeface="TH Niramit AS" pitchFamily="2" charset="-34"/>
              <a:cs typeface="TH Niramit AS" pitchFamily="2" charset="-34"/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th-TH" sz="3100" b="1" dirty="0" smtClean="0">
                <a:latin typeface="TH Niramit AS" pitchFamily="2" charset="-34"/>
                <a:cs typeface="TH Niramit AS" pitchFamily="2" charset="-34"/>
              </a:rPr>
              <a:t>แนวทางการยกระดับคุณภาพการจัดการเรียนรู้</a:t>
            </a:r>
            <a:r>
              <a:rPr lang="en-US" sz="3100" dirty="0" smtClean="0">
                <a:latin typeface="TH Niramit AS" pitchFamily="2" charset="-34"/>
                <a:cs typeface="TH Niramit AS" pitchFamily="2" charset="-34"/>
              </a:rPr>
              <a:t/>
            </a:r>
            <a:br>
              <a:rPr lang="en-US" sz="3100" dirty="0" smtClean="0">
                <a:latin typeface="TH Niramit AS" pitchFamily="2" charset="-34"/>
                <a:cs typeface="TH Niramit AS" pitchFamily="2" charset="-34"/>
              </a:rPr>
            </a:br>
            <a:r>
              <a:rPr lang="th-TH" sz="3100" b="1" dirty="0" smtClean="0">
                <a:latin typeface="TH Niramit AS" pitchFamily="2" charset="-34"/>
                <a:cs typeface="TH Niramit AS" pitchFamily="2" charset="-34"/>
              </a:rPr>
              <a:t>สำนักงานเขตพื้นที่การศึกษาประถมศึกษาพะเยา เขต 1</a:t>
            </a:r>
            <a:r>
              <a:rPr lang="en-US" sz="3100" b="1" dirty="0" smtClean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100" b="1" dirty="0" smtClean="0">
                <a:latin typeface="TH Niramit AS" pitchFamily="2" charset="-34"/>
                <a:cs typeface="TH Niramit AS" pitchFamily="2" charset="-34"/>
              </a:rPr>
              <a:t>(ต่อ)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ดำเนินการปฏิบัติตามกำหนดเป็นรูปธรรม (จัดการเรียนรู้)</a:t>
            </a:r>
            <a:endParaRPr lang="en-US" sz="2000" dirty="0" smtClean="0">
              <a:latin typeface="TH Niramit AS" pitchFamily="2" charset="-34"/>
              <a:cs typeface="TH Niramit AS" pitchFamily="2" charset="-34"/>
            </a:endParaRPr>
          </a:p>
          <a:p>
            <a:pPr lvl="0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การนิเทศ ติดตาม กำกับการดำเนินการและติดตามความก้าวหน้า</a:t>
            </a:r>
            <a:endParaRPr lang="en-US" sz="20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นิเทศภายในโดยผู้บริหาร/ครูวิชาการ/ครูนิเทศกันเองกำหนดเป็นการปฏิบัติชัดเจนทางกิจกรรมการนิเทศและเวลา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1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นิเทศ ติดตาม โดยสำนักงานเขตพื้นที่การศึกษาประถมศึกษาพะเยา เขต 1</a:t>
            </a:r>
            <a:endParaRPr lang="en-US" sz="1800" dirty="0" smtClean="0">
              <a:latin typeface="TH Niramit AS" pitchFamily="2" charset="-34"/>
              <a:cs typeface="TH Niramit AS" pitchFamily="2" charset="-34"/>
            </a:endParaRPr>
          </a:p>
          <a:p>
            <a:pPr lvl="0"/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นำผลการนิเทศภายในปรับปรุงแนวทางหรือกระบวนการตามข้อ 4 บูรณาการปฏิบัติสรุปหลักการแก้ปัญหาหรือพัฒนากับการจัดการเรียนรู้</a:t>
            </a:r>
            <a:endParaRPr lang="en-US" sz="2000" dirty="0" smtClean="0">
              <a:latin typeface="TH Niramit AS" pitchFamily="2" charset="-34"/>
              <a:cs typeface="TH Niramit AS" pitchFamily="2" charset="-34"/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สนามสอบ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ปี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57 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ป.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6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อนุบาลพะเยา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บ้านต๋อม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บ้านค่า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บ้านถ้ำประชานุเคราะห์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อนุบาลแม่ใจ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บ้านห้วยแก้ว</a:t>
            </a:r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สนามสอบ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ปี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57 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ม.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3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อนุบาลเมืองพะเยา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บ้านร่องห้า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บ้านจำไก่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บ้านไร่อ้อย</a:t>
            </a:r>
          </a:p>
          <a:p>
            <a:r>
              <a:rPr lang="th-TH" dirty="0" smtClean="0">
                <a:latin typeface="TH Niramit AS" pitchFamily="2" charset="-34"/>
                <a:cs typeface="TH Niramit AS" pitchFamily="2" charset="-34"/>
              </a:rPr>
              <a:t>พินิตประสาธน์</a:t>
            </a:r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817</Words>
  <Application>Microsoft Office PowerPoint</Application>
  <PresentationFormat>On-screen Show (4:3)</PresentationFormat>
  <Paragraphs>167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ชุดรูปแบบของ Office</vt:lpstr>
      <vt:lpstr>Slide 1</vt:lpstr>
      <vt:lpstr>ผล O-NET ปีการศึกษา 2556 ระดับชั้น ป.6</vt:lpstr>
      <vt:lpstr>กราฟแสดงการเปรียบเทียบผล O-NET ระดับชั้น ป.6  ระหว่างประเทศกับเขตพื้นที่ ปีการศึกษา 2556 จำแนกตามกลุ่มสาระฯ </vt:lpstr>
      <vt:lpstr>กราฟแสดงการเปลี่ยนแปลงผล O-NET ระดับชั้น ป.6 ปีการศึกษา 2554-2556  จำแนกตามกลุ่มสาระการเรียนรู้ </vt:lpstr>
      <vt:lpstr>กราฟแสดงการเปลี่ยนแปลงผล O-NET ระดับชั้น ป.6 ปีการศึกษา 2554-2556 เปรียบเทียบระหว่างเขตพื้นที่กับประเทศ จำแนกตามกลุ่มสาระการเรียนรู้ </vt:lpstr>
      <vt:lpstr>กราฟแสดงการเปรียบเทียบผล O-NET ปีการศึกษา 2556 ระดับชั้น ป.6  ระหว่างกลุ่มโรงเรียนกับเขตพื้นที่และประเทศ </vt:lpstr>
      <vt:lpstr>ผล O-NET ปีการศึกษา 2556 ระดับชั้น ม.3</vt:lpstr>
      <vt:lpstr>กราฟแสดงการเปรียบเทียบผล O-NET ระดับชั้น ม.3 ระหว่างประเทศกับเขตพื้นที่  ปีการศึกษา 2556 จำแนกตามกลุ่มสาระการเรียนรู้ </vt:lpstr>
      <vt:lpstr>กราฟแสดงการเปลี่ยนแปลงผล O-NET ระดับชั้น ม.3 ปีการศึกษา 2554-2556  จำแนกตามกลุ่มสาระการเรียนรู้ </vt:lpstr>
      <vt:lpstr>Slide 10</vt:lpstr>
      <vt:lpstr>กราฟแสดงการเปลี่ยนแปลงผล O-NET ระดับชั้น ม.3 ปีการศึกษา 2554-2556 เปรียบเทียบระหว่างเขตพื้นที่กับประเทศ จำแนกตามกลุ่มสาระการเรียนรู้ </vt:lpstr>
      <vt:lpstr>Slide 12</vt:lpstr>
      <vt:lpstr>ใบกิจกรรมที่ 1</vt:lpstr>
      <vt:lpstr>ใบกิจกรรมที่ 2</vt:lpstr>
      <vt:lpstr>แนวทางการยกระดับคุณภาพการจัดการเรียนรู้ สำนักงานเขตพื้นที่การศึกษาประถมศึกษาพะเยา เขต 1 </vt:lpstr>
      <vt:lpstr>แนวทางการยกระดับคุณภาพการจัดการเรียนรู้ สำนักงานเขตพื้นที่การศึกษาประถมศึกษาพะเยา เขต 1 (ต่อ) </vt:lpstr>
      <vt:lpstr>สนามสอบ O-NET ปี 57 ป.6</vt:lpstr>
      <vt:lpstr>สนามสอบ O-NET ปี 57 ม.3</vt:lpstr>
    </vt:vector>
  </TitlesOfParts>
  <Company>OBEC55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Teacher</dc:creator>
  <cp:lastModifiedBy>Corporate Edition</cp:lastModifiedBy>
  <cp:revision>17</cp:revision>
  <dcterms:created xsi:type="dcterms:W3CDTF">2014-11-12T02:30:25Z</dcterms:created>
  <dcterms:modified xsi:type="dcterms:W3CDTF">2014-11-12T03:51:39Z</dcterms:modified>
</cp:coreProperties>
</file>