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2" r:id="rId1"/>
  </p:sldMasterIdLst>
  <p:handoutMasterIdLst>
    <p:handoutMasterId r:id="rId16"/>
  </p:handoutMasterIdLst>
  <p:sldIdLst>
    <p:sldId id="256" r:id="rId2"/>
    <p:sldId id="264" r:id="rId3"/>
    <p:sldId id="280" r:id="rId4"/>
    <p:sldId id="283" r:id="rId5"/>
    <p:sldId id="284" r:id="rId6"/>
    <p:sldId id="279" r:id="rId7"/>
    <p:sldId id="269" r:id="rId8"/>
    <p:sldId id="268" r:id="rId9"/>
    <p:sldId id="286" r:id="rId10"/>
    <p:sldId id="275" r:id="rId11"/>
    <p:sldId id="285" r:id="rId12"/>
    <p:sldId id="281" r:id="rId13"/>
    <p:sldId id="282" r:id="rId14"/>
    <p:sldId id="278" r:id="rId15"/>
  </p:sldIdLst>
  <p:sldSz cx="12192000" cy="6858000"/>
  <p:notesSz cx="6858000" cy="994727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FFFF99"/>
    <a:srgbClr val="FFFF66"/>
    <a:srgbClr val="CCECFF"/>
    <a:srgbClr val="FFCCCC"/>
    <a:srgbClr val="FFFFCC"/>
    <a:srgbClr val="FFFFFF"/>
    <a:srgbClr val="6600CC"/>
    <a:srgbClr val="CCCC00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CB82C1-46C5-48C7-ABC1-1A5ACA731A7A}" type="datetimeFigureOut">
              <a:rPr lang="th-TH" smtClean="0"/>
              <a:t>07/03/61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EB284C-E720-418B-84E7-56502A913BC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454565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EB3BF9D-D648-4541-BCC1-1DBB41CCF9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C4930201-32D7-432A-885C-56C9963539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48303A4C-53E7-4B65-9554-F8878C2920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5BACC124-81A6-4CF6-8879-AB573985C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86F93E00-FD02-4B7C-A0BC-1B1AC6311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9086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F31C43C-F90F-4EEA-9671-01EFBA36E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EE0449F6-85EA-4C2A-A8CB-F3C1F3F91E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2A7110F6-4776-4D1D-8105-205ABE693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C7827C66-24C1-4C84-B764-1E1978172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53163502-21B4-4C3B-94D2-53C875475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092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45CAA30-FDEF-41B7-85DC-B4DED0EAF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65C73FAB-F137-4852-89B8-F20C9A44EF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09E4DA5C-F827-4F68-852D-64255BAD5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BDE5A4B0-A151-4C6C-80E7-67214E06A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F1C04267-3613-4C05-AD23-D23FC3E21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2780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8D7CB3B-9E6A-4501-8478-3A48A529B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16111003-AE73-42DF-8B27-D1B00BD88B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3DAE5E01-9316-437C-86E5-8602743807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6FD4E5DE-8DCE-4D04-B6B4-B39E5733A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FC2E3057-7EF7-473C-B97B-81DA3DDBE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4776E623-706A-4F0C-902B-70A66D321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145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0F19E40-D9B3-4D39-9C23-6595466B4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5BFB556C-F88A-4C12-8FBF-EC9432F8E5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04656E7B-E1DE-4903-A6F6-AAAA0B6EC1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183E0F2A-EDFA-4A47-BAC8-0584FC2EDEE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0800B311-86E7-45A5-B620-F6B4D247AE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80B82D4D-766D-40C6-88CE-D86CC751F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C56D1DAA-AD8C-47C0-8E80-B26D7095B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CF6D534F-558A-47B6-857F-14872894E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392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EC536A7-D4FB-4C1D-B198-CC8A28772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26C8D6E1-EFAD-4C3D-9B45-FA88D9AD0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6C671B9D-65A9-463C-A860-F4DCC7F3C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EBE44FE3-3B96-44FA-ADA0-EF852C74A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8343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0C8C6799-4440-4525-AF61-AFD4DA2F6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157B8780-43C4-4EB5-A4B0-B429923E2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8D113D02-99C2-4C78-91DF-FE72D1E4E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579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F406AA7-A1D2-4D8B-95E4-634A3A869E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A24C1236-CF64-4D1D-9315-4F24EB89B2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CDA25AD6-822E-454D-BEB2-C10FA67D91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222A2305-30C1-4805-8394-4F6574AA6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9F20EB9D-FD7A-4D56-A31D-6AD7AEE80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DB091DEC-7D64-44A5-B12C-B4F28F704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230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26AF294-DDDB-4364-A387-683EA9577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4B8B10A3-E3B1-46BD-931A-58D56DA4A0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F2A5666E-7245-4E7F-9558-C6A64C3F41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A0A935B2-1A8C-4AC3-9E0E-D259C052F5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BF4DF364-42CA-4D0C-873F-7FA666E8E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049729B4-EA92-44CB-910F-BDEF4CF63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5123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2CA50EB-0297-4F80-8636-B9D46C842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E5702FD9-F6CE-494A-AE5A-465E3BA053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A7B638F6-B509-4632-8E46-E128D1E5E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0B8D481E-1F73-4B77-A1E8-1C67D77F2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3977C658-0E39-4329-A1A5-47BA7A0D2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6556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61E1F9E0-068E-4834-B033-7C8DDA1FC7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E6C3EDFB-1FAD-41C1-A45E-58AEFEA275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F5AD5589-229B-4065-97E9-344F74E851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E34EC697-8895-4C05-941E-22B2D68DD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F988534C-605C-493B-9267-90004B024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339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9E41F490-8AF6-442F-8EF2-C44BE3956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77ED9E61-F486-4EDC-B509-BE25BC4AA0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8193BF18-9C2E-4F48-84F7-778A6A153C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3/7/2018</a:t>
            </a:fld>
            <a:endParaRPr lang="en-US" dirty="0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0EB82A4F-4CE1-482F-A32B-1C6DFB6693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0A6EF65A-E50C-4F7E-8613-74911B5805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5097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475989" y="593942"/>
            <a:ext cx="11373633" cy="92333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การประเมินคุณภาพภายนอก  รอบสี่ (พ.ศ. </a:t>
            </a:r>
            <a:r>
              <a:rPr lang="en-US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2559-2563 </a:t>
            </a:r>
            <a:endParaRPr lang="th-TH" sz="5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5F5DDD41-3E38-4E4D-9D1A-98D82890A59E}"/>
              </a:ext>
            </a:extLst>
          </p:cNvPr>
          <p:cNvSpPr txBox="1"/>
          <p:nvPr/>
        </p:nvSpPr>
        <p:spPr>
          <a:xfrm>
            <a:off x="2054088" y="4678016"/>
            <a:ext cx="649356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นางธิติกาญจน์    กุลพ</a:t>
            </a:r>
            <a:r>
              <a:rPr lang="th-TH" sz="36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ัฒน์เ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ศร</a:t>
            </a:r>
            <a:r>
              <a:rPr lang="th-TH" sz="36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ษฐ</a:t>
            </a:r>
            <a:endParaRPr lang="th-TH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ผู้อำนวยการกลุ่มนิเทศ ติดตาม และประเมินผล</a:t>
            </a:r>
          </a:p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สำนักงานศึกษาธิการจังหวัดพะเยา</a:t>
            </a: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B9404049-FCEB-465A-9688-15FEFBA045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7354" y="2529162"/>
            <a:ext cx="3619500" cy="3571875"/>
          </a:xfrm>
          <a:prstGeom prst="rect">
            <a:avLst/>
          </a:prstGeom>
          <a:ln w="762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20989260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678718" y="241214"/>
            <a:ext cx="10870279" cy="830997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หลักการ แนวคิด และทิศทางการประเมินคุณภาพภายนอกรอบสี่</a:t>
            </a:r>
          </a:p>
        </p:txBody>
      </p:sp>
      <p:sp>
        <p:nvSpPr>
          <p:cNvPr id="5" name="กล่องข้อความ 4"/>
          <p:cNvSpPr txBox="1"/>
          <p:nvPr/>
        </p:nvSpPr>
        <p:spPr>
          <a:xfrm>
            <a:off x="526094" y="1238893"/>
            <a:ext cx="1091017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การประเมินใช้ รายงานการประเมินตนเองของสถานศึกษาเป็นข้อมูลพื้นฐาน </a:t>
            </a:r>
            <a:endParaRPr lang="en-US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ผู้ประเมินมีจรรยาบรรณการ</a:t>
            </a:r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ประเมินแบบเรียบง่าย </a:t>
            </a:r>
          </a:p>
          <a:p>
            <a:r>
              <a:rPr lang="en-US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ไม่เน้นเอกสาร </a:t>
            </a:r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เน้นสภาพจริง งดการต้อนรับแบบอลังการและสร้างภาพ</a:t>
            </a:r>
          </a:p>
          <a:p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เพื่อไม่ต้องการเพิ่มภาระให้กับสถานศึกษา</a:t>
            </a:r>
          </a:p>
          <a:p>
            <a:r>
              <a:rPr lang="en-US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เน้นการประเมินที่</a:t>
            </a:r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สอดคล้องกับบริบทของสถานศึกษา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และเป็นการประเมิน</a:t>
            </a:r>
          </a:p>
          <a:p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เชิงคุณภาพ</a:t>
            </a:r>
            <a:endParaRPr lang="th-TH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5. 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การประเมินรอบสี่ ไม่มีตัวบ่งชี้มีแต่</a:t>
            </a:r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ประเด็นการพิจารณา</a:t>
            </a:r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สอดคล้องกับ</a:t>
            </a:r>
          </a:p>
          <a:p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ประกันภายในของสถานศึกษา</a:t>
            </a:r>
          </a:p>
        </p:txBody>
      </p:sp>
    </p:spTree>
    <p:extLst>
      <p:ext uri="{BB962C8B-B14F-4D97-AF65-F5344CB8AC3E}">
        <p14:creationId xmlns:p14="http://schemas.microsoft.com/office/powerpoint/2010/main" val="694865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412652" y="542930"/>
            <a:ext cx="11366695" cy="923330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จากวิสัยทัศน์  เชื่อมโยงสู่การประเมิน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572F4252-5A4A-4F7D-83BA-EF524B69339D}"/>
              </a:ext>
            </a:extLst>
          </p:cNvPr>
          <p:cNvSpPr txBox="1"/>
          <p:nvPr/>
        </p:nvSpPr>
        <p:spPr>
          <a:xfrm>
            <a:off x="530087" y="1762538"/>
            <a:ext cx="3664224" cy="646331"/>
          </a:xfrm>
          <a:prstGeom prst="rect">
            <a:avLst/>
          </a:prstGeom>
          <a:solidFill>
            <a:srgbClr val="CCECFF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เรียบง่ายด้วยใจ</a:t>
            </a: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4575FC11-C184-4DE7-9752-D707FDC3056F}"/>
              </a:ext>
            </a:extLst>
          </p:cNvPr>
          <p:cNvSpPr txBox="1"/>
          <p:nvPr/>
        </p:nvSpPr>
        <p:spPr>
          <a:xfrm>
            <a:off x="4896676" y="1769167"/>
            <a:ext cx="6882671" cy="1754326"/>
          </a:xfrm>
          <a:prstGeom prst="rect">
            <a:avLst/>
          </a:prstGeom>
          <a:solidFill>
            <a:srgbClr val="FFFFCC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การบริหารองค์กรภายใน</a:t>
            </a:r>
          </a:p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การประเมินเรียบง่ายโดยใช้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SAR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ของสถานศึกษา</a:t>
            </a:r>
            <a:endParaRPr lang="en-US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จรรยาบรรณ และวัฒนธรรมการประเมิน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ลูกศร: ขวา 7">
            <a:extLst>
              <a:ext uri="{FF2B5EF4-FFF2-40B4-BE49-F238E27FC236}">
                <a16:creationId xmlns:a16="http://schemas.microsoft.com/office/drawing/2014/main" id="{912A6855-90B9-4D5E-B6AD-1C7F7F449EB5}"/>
              </a:ext>
            </a:extLst>
          </p:cNvPr>
          <p:cNvSpPr/>
          <p:nvPr/>
        </p:nvSpPr>
        <p:spPr>
          <a:xfrm>
            <a:off x="4306955" y="3945668"/>
            <a:ext cx="516835" cy="3282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448F8C5F-2A4E-4429-ABCA-E69F3385A523}"/>
              </a:ext>
            </a:extLst>
          </p:cNvPr>
          <p:cNvSpPr txBox="1"/>
          <p:nvPr/>
        </p:nvSpPr>
        <p:spPr>
          <a:xfrm>
            <a:off x="510211" y="3783494"/>
            <a:ext cx="3664224" cy="646331"/>
          </a:xfrm>
          <a:prstGeom prst="rect">
            <a:avLst/>
          </a:prstGeom>
          <a:solidFill>
            <a:srgbClr val="CCECFF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พอเพียงต่อความต้องการ</a:t>
            </a:r>
          </a:p>
        </p:txBody>
      </p:sp>
      <p:sp>
        <p:nvSpPr>
          <p:cNvPr id="11" name="ลูกศร: ขวา 10">
            <a:extLst>
              <a:ext uri="{FF2B5EF4-FFF2-40B4-BE49-F238E27FC236}">
                <a16:creationId xmlns:a16="http://schemas.microsoft.com/office/drawing/2014/main" id="{663AB785-8E2F-4C98-AF0B-2917B5AEBB84}"/>
              </a:ext>
            </a:extLst>
          </p:cNvPr>
          <p:cNvSpPr/>
          <p:nvPr/>
        </p:nvSpPr>
        <p:spPr>
          <a:xfrm>
            <a:off x="4287075" y="1953061"/>
            <a:ext cx="516835" cy="3282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7F5BEC1A-5A66-45DF-B1FB-8D86D128299B}"/>
              </a:ext>
            </a:extLst>
          </p:cNvPr>
          <p:cNvSpPr txBox="1"/>
          <p:nvPr/>
        </p:nvSpPr>
        <p:spPr>
          <a:xfrm>
            <a:off x="4903303" y="3750363"/>
            <a:ext cx="6882671" cy="2862322"/>
          </a:xfrm>
          <a:prstGeom prst="rect">
            <a:avLst/>
          </a:prstGeom>
          <a:solidFill>
            <a:srgbClr val="FFFFCC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ระบบการประเมินคุณภาพภายนอก</a:t>
            </a:r>
          </a:p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◊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ด้าน</a:t>
            </a:r>
          </a:p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◊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              พอเพียง</a:t>
            </a:r>
          </a:p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◊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ประเด็นพิจารณา</a:t>
            </a:r>
            <a:endParaRPr lang="en-US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จรรยาบรรณ และวัฒนธรรมการประเมิน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วงเล็บปีกกาขวา 12">
            <a:extLst>
              <a:ext uri="{FF2B5EF4-FFF2-40B4-BE49-F238E27FC236}">
                <a16:creationId xmlns:a16="http://schemas.microsoft.com/office/drawing/2014/main" id="{D3C61279-6219-4759-92B9-5DF7CF513EA5}"/>
              </a:ext>
            </a:extLst>
          </p:cNvPr>
          <p:cNvSpPr/>
          <p:nvPr/>
        </p:nvSpPr>
        <p:spPr>
          <a:xfrm rot="10800000" flipH="1">
            <a:off x="7951303" y="4337061"/>
            <a:ext cx="291548" cy="1348122"/>
          </a:xfrm>
          <a:prstGeom prst="rightBrac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>
              <a:ln w="57150">
                <a:solidFill>
                  <a:schemeClr val="tx1"/>
                </a:solidFill>
              </a:ln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410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412652" y="542930"/>
            <a:ext cx="11366695" cy="923330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จากวิสัยทัศน์  เชื่อมโยงสู่การประเมิน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572F4252-5A4A-4F7D-83BA-EF524B69339D}"/>
              </a:ext>
            </a:extLst>
          </p:cNvPr>
          <p:cNvSpPr txBox="1"/>
          <p:nvPr/>
        </p:nvSpPr>
        <p:spPr>
          <a:xfrm>
            <a:off x="530087" y="1762538"/>
            <a:ext cx="3664224" cy="1200329"/>
          </a:xfrm>
          <a:prstGeom prst="rect">
            <a:avLst/>
          </a:prstGeom>
          <a:solidFill>
            <a:srgbClr val="CCECFF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ลดงานด้วยเทคโนโลยี</a:t>
            </a:r>
          </a:p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(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AQA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4575FC11-C184-4DE7-9752-D707FDC3056F}"/>
              </a:ext>
            </a:extLst>
          </p:cNvPr>
          <p:cNvSpPr txBox="1"/>
          <p:nvPr/>
        </p:nvSpPr>
        <p:spPr>
          <a:xfrm>
            <a:off x="4896675" y="1769167"/>
            <a:ext cx="7121207" cy="1754326"/>
          </a:xfrm>
          <a:prstGeom prst="rect">
            <a:avLst/>
          </a:prstGeom>
          <a:solidFill>
            <a:srgbClr val="FFFFCC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ลดเอกสาร</a:t>
            </a:r>
          </a:p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เชื่อมโยงฐานข้อมูลอัจฉริย  (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Dig Data + Learner</a:t>
            </a:r>
          </a:p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Analytics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en-US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ลูกศร: ขวา 7">
            <a:extLst>
              <a:ext uri="{FF2B5EF4-FFF2-40B4-BE49-F238E27FC236}">
                <a16:creationId xmlns:a16="http://schemas.microsoft.com/office/drawing/2014/main" id="{912A6855-90B9-4D5E-B6AD-1C7F7F449EB5}"/>
              </a:ext>
            </a:extLst>
          </p:cNvPr>
          <p:cNvSpPr/>
          <p:nvPr/>
        </p:nvSpPr>
        <p:spPr>
          <a:xfrm>
            <a:off x="4306955" y="4184204"/>
            <a:ext cx="516835" cy="3282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448F8C5F-2A4E-4429-ABCA-E69F3385A523}"/>
              </a:ext>
            </a:extLst>
          </p:cNvPr>
          <p:cNvSpPr txBox="1"/>
          <p:nvPr/>
        </p:nvSpPr>
        <p:spPr>
          <a:xfrm>
            <a:off x="510211" y="4035282"/>
            <a:ext cx="3664224" cy="646331"/>
          </a:xfrm>
          <a:prstGeom prst="rect">
            <a:avLst/>
          </a:prstGeom>
          <a:solidFill>
            <a:srgbClr val="CCECFF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ยืดหยุ่นทุกคน</a:t>
            </a:r>
          </a:p>
        </p:txBody>
      </p:sp>
      <p:sp>
        <p:nvSpPr>
          <p:cNvPr id="11" name="ลูกศร: ขวา 10">
            <a:extLst>
              <a:ext uri="{FF2B5EF4-FFF2-40B4-BE49-F238E27FC236}">
                <a16:creationId xmlns:a16="http://schemas.microsoft.com/office/drawing/2014/main" id="{663AB785-8E2F-4C98-AF0B-2917B5AEBB84}"/>
              </a:ext>
            </a:extLst>
          </p:cNvPr>
          <p:cNvSpPr/>
          <p:nvPr/>
        </p:nvSpPr>
        <p:spPr>
          <a:xfrm>
            <a:off x="4287075" y="2218226"/>
            <a:ext cx="516835" cy="3282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7F5BEC1A-5A66-45DF-B1FB-8D86D128299B}"/>
              </a:ext>
            </a:extLst>
          </p:cNvPr>
          <p:cNvSpPr txBox="1"/>
          <p:nvPr/>
        </p:nvSpPr>
        <p:spPr>
          <a:xfrm>
            <a:off x="4903303" y="3776868"/>
            <a:ext cx="7121207" cy="1200329"/>
          </a:xfrm>
          <a:prstGeom prst="rect">
            <a:avLst/>
          </a:prstGeom>
          <a:solidFill>
            <a:srgbClr val="FFFFCC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ยืดหยุ่นกับทุกคน ทุกองค์กร ทุกเวลา ต่อยอดจาก</a:t>
            </a:r>
          </a:p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การประกันคุณภาพภายใน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endParaRPr lang="th-TH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2BB53AFD-D7A8-4B1E-986A-18B45C8E97D5}"/>
              </a:ext>
            </a:extLst>
          </p:cNvPr>
          <p:cNvSpPr txBox="1"/>
          <p:nvPr/>
        </p:nvSpPr>
        <p:spPr>
          <a:xfrm>
            <a:off x="516839" y="5274366"/>
            <a:ext cx="3664224" cy="646331"/>
          </a:xfrm>
          <a:prstGeom prst="rect">
            <a:avLst/>
          </a:prstGeom>
          <a:solidFill>
            <a:srgbClr val="CCECFF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5.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เชื่อมโยงทุกอย่าง</a:t>
            </a: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18ED6906-4503-478F-9AC4-0019EA6AC800}"/>
              </a:ext>
            </a:extLst>
          </p:cNvPr>
          <p:cNvSpPr txBox="1"/>
          <p:nvPr/>
        </p:nvSpPr>
        <p:spPr>
          <a:xfrm>
            <a:off x="4909931" y="5294240"/>
            <a:ext cx="7121207" cy="1200329"/>
          </a:xfrm>
          <a:prstGeom prst="rect">
            <a:avLst/>
          </a:prstGeom>
          <a:solidFill>
            <a:srgbClr val="FFFFCC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เชื่อมโยงองค์กร บุคคล ทรัพยากรทั้งภายในสมศ. และ  องค์กรที่เกี่ยวข้องด้วยหลักธรรมา</a:t>
            </a:r>
            <a:r>
              <a:rPr lang="th-TH" sz="36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ภิ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บาลและเทคโนโลยี</a:t>
            </a:r>
          </a:p>
        </p:txBody>
      </p:sp>
    </p:spTree>
    <p:extLst>
      <p:ext uri="{BB962C8B-B14F-4D97-AF65-F5344CB8AC3E}">
        <p14:creationId xmlns:p14="http://schemas.microsoft.com/office/powerpoint/2010/main" val="1060218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412652" y="542930"/>
            <a:ext cx="11366695" cy="923330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จากวิสัยทัศน์  เชื่อมโยงสู่การประเมิน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572F4252-5A4A-4F7D-83BA-EF524B69339D}"/>
              </a:ext>
            </a:extLst>
          </p:cNvPr>
          <p:cNvSpPr txBox="1"/>
          <p:nvPr/>
        </p:nvSpPr>
        <p:spPr>
          <a:xfrm>
            <a:off x="530087" y="1762538"/>
            <a:ext cx="3664224" cy="1200329"/>
          </a:xfrm>
          <a:prstGeom prst="rect">
            <a:avLst/>
          </a:prstGeom>
          <a:solidFill>
            <a:srgbClr val="CCECFF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6.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ร่วมมือสู่มาตรฐาน</a:t>
            </a:r>
          </a:p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การศึกษา</a:t>
            </a: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4575FC11-C184-4DE7-9752-D707FDC3056F}"/>
              </a:ext>
            </a:extLst>
          </p:cNvPr>
          <p:cNvSpPr txBox="1"/>
          <p:nvPr/>
        </p:nvSpPr>
        <p:spPr>
          <a:xfrm>
            <a:off x="4896676" y="1769167"/>
            <a:ext cx="6882672" cy="646331"/>
          </a:xfrm>
          <a:prstGeom prst="rect">
            <a:avLst/>
          </a:prstGeom>
          <a:solidFill>
            <a:srgbClr val="FFFFCC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ร่วมพัฒนากับหน่วยงานต้นสังกัด  สถานบัน ชุมชน</a:t>
            </a:r>
          </a:p>
        </p:txBody>
      </p:sp>
      <p:sp>
        <p:nvSpPr>
          <p:cNvPr id="8" name="ลูกศร: ขวา 7">
            <a:extLst>
              <a:ext uri="{FF2B5EF4-FFF2-40B4-BE49-F238E27FC236}">
                <a16:creationId xmlns:a16="http://schemas.microsoft.com/office/drawing/2014/main" id="{912A6855-90B9-4D5E-B6AD-1C7F7F449EB5}"/>
              </a:ext>
            </a:extLst>
          </p:cNvPr>
          <p:cNvSpPr/>
          <p:nvPr/>
        </p:nvSpPr>
        <p:spPr>
          <a:xfrm>
            <a:off x="4306955" y="3879408"/>
            <a:ext cx="516835" cy="3282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448F8C5F-2A4E-4429-ABCA-E69F3385A523}"/>
              </a:ext>
            </a:extLst>
          </p:cNvPr>
          <p:cNvSpPr txBox="1"/>
          <p:nvPr/>
        </p:nvSpPr>
        <p:spPr>
          <a:xfrm>
            <a:off x="510211" y="3690730"/>
            <a:ext cx="3664224" cy="646331"/>
          </a:xfrm>
          <a:prstGeom prst="rect">
            <a:avLst/>
          </a:prstGeom>
          <a:solidFill>
            <a:srgbClr val="CCECFF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7.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อย่างเป็นสุขและยั่งยืน</a:t>
            </a:r>
          </a:p>
        </p:txBody>
      </p:sp>
      <p:sp>
        <p:nvSpPr>
          <p:cNvPr id="11" name="ลูกศร: ขวา 10">
            <a:extLst>
              <a:ext uri="{FF2B5EF4-FFF2-40B4-BE49-F238E27FC236}">
                <a16:creationId xmlns:a16="http://schemas.microsoft.com/office/drawing/2014/main" id="{663AB785-8E2F-4C98-AF0B-2917B5AEBB84}"/>
              </a:ext>
            </a:extLst>
          </p:cNvPr>
          <p:cNvSpPr/>
          <p:nvPr/>
        </p:nvSpPr>
        <p:spPr>
          <a:xfrm>
            <a:off x="4287075" y="2032695"/>
            <a:ext cx="516835" cy="3282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7F5BEC1A-5A66-45DF-B1FB-8D86D128299B}"/>
              </a:ext>
            </a:extLst>
          </p:cNvPr>
          <p:cNvSpPr txBox="1"/>
          <p:nvPr/>
        </p:nvSpPr>
        <p:spPr>
          <a:xfrm>
            <a:off x="4903304" y="3644347"/>
            <a:ext cx="6876044" cy="1200329"/>
          </a:xfrm>
          <a:prstGeom prst="rect">
            <a:avLst/>
          </a:prstGeom>
          <a:solidFill>
            <a:srgbClr val="FFFFCC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ผู้มีส่วนเกี่ยวข้องได้รับความพึงพอใจ  สถานศึกษา</a:t>
            </a:r>
          </a:p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มีคุณภาพ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endParaRPr lang="th-TH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92032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478302" y="264635"/>
            <a:ext cx="11366695" cy="923330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จุดเปลี่ยนการประเมินคุณภาพภายนอก รอบสี่</a:t>
            </a:r>
          </a:p>
        </p:txBody>
      </p:sp>
      <p:sp>
        <p:nvSpPr>
          <p:cNvPr id="6" name="กล่องข้อความ 5"/>
          <p:cNvSpPr txBox="1"/>
          <p:nvPr/>
        </p:nvSpPr>
        <p:spPr>
          <a:xfrm>
            <a:off x="1617991" y="1682162"/>
            <a:ext cx="105740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37CAEB5F-7589-4FA3-B2A3-CB244D12909D}"/>
              </a:ext>
            </a:extLst>
          </p:cNvPr>
          <p:cNvSpPr txBox="1"/>
          <p:nvPr/>
        </p:nvSpPr>
        <p:spPr>
          <a:xfrm>
            <a:off x="478302" y="1682162"/>
            <a:ext cx="1126312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ลดเอกสาร  เพิ่มเทคโนโลยี เชื่อมโยงสอดคล้องกับการประกันภายใน</a:t>
            </a:r>
          </a:p>
          <a:p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ประเมินเชิงคุณภาพ (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Holistic  Assessment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โดยผู้เชี่ยวชาญ</a:t>
            </a:r>
          </a:p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(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Expert judgment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ประเมินโดย  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T-Based  Assessment </a:t>
            </a:r>
          </a:p>
          <a:p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การประเมินคุณภาพตั้งอยู่บนเกณฑ์และมาตรฐานการศึกษาของ</a:t>
            </a:r>
          </a:p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การประกันคุณภาพภายใน</a:t>
            </a:r>
          </a:p>
        </p:txBody>
      </p:sp>
    </p:spTree>
    <p:extLst>
      <p:ext uri="{BB962C8B-B14F-4D97-AF65-F5344CB8AC3E}">
        <p14:creationId xmlns:p14="http://schemas.microsoft.com/office/powerpoint/2010/main" val="1953113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637327" y="423657"/>
            <a:ext cx="10799298" cy="92333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คณะกรรมการประเมินคุณภาพภายนอก</a:t>
            </a:r>
          </a:p>
        </p:txBody>
      </p:sp>
      <p:sp>
        <p:nvSpPr>
          <p:cNvPr id="6" name="กล่องข้อความ 5"/>
          <p:cNvSpPr txBox="1"/>
          <p:nvPr/>
        </p:nvSpPr>
        <p:spPr>
          <a:xfrm>
            <a:off x="677083" y="1602647"/>
            <a:ext cx="10454743" cy="2800767"/>
          </a:xfrm>
          <a:prstGeom prst="rect">
            <a:avLst/>
          </a:prstGeom>
          <a:noFill/>
          <a:ln>
            <a:solidFill>
              <a:srgbClr val="000099"/>
            </a:solidFill>
          </a:ln>
        </p:spPr>
        <p:txBody>
          <a:bodyPr wrap="square" rtlCol="0">
            <a:spAutoFit/>
          </a:bodyPr>
          <a:lstStyle/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ประกอบด้วยบุคคล  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 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ประเภท  ดังนี้</a:t>
            </a:r>
          </a:p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ผู้ทรงคุณวุฒิจากสมศ.</a:t>
            </a:r>
          </a:p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 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ผู้แทนจากหน่วยงานต้นสังกัด</a:t>
            </a:r>
          </a:p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 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ผู้บริหารสถานศึกษาที่เป็นอิสระจากการประเมิน</a:t>
            </a:r>
          </a:p>
        </p:txBody>
      </p:sp>
    </p:spTree>
    <p:extLst>
      <p:ext uri="{BB962C8B-B14F-4D97-AF65-F5344CB8AC3E}">
        <p14:creationId xmlns:p14="http://schemas.microsoft.com/office/powerpoint/2010/main" val="32129645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450166" y="706807"/>
            <a:ext cx="11366695" cy="5262979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หลักเกณฑ์การตัดสินระดับคุณภาพ  </a:t>
            </a:r>
          </a:p>
          <a:p>
            <a:pPr algn="ctr"/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มีระดับคุณภาพ ๕ ระดับ</a:t>
            </a:r>
          </a:p>
          <a:p>
            <a:pPr algn="ctr"/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ในแต่ละระดับคุณภาพเป็นการตัดสินเชิงคุณภาพที่สะท้อนผล</a:t>
            </a:r>
          </a:p>
          <a:p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การดำเนินงานที่เกิดขึ้น  ดังนี้</a:t>
            </a:r>
          </a:p>
          <a:p>
            <a:endParaRPr lang="th-TH" sz="4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4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endParaRPr lang="th-TH" sz="4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วงรี 1">
            <a:extLst>
              <a:ext uri="{FF2B5EF4-FFF2-40B4-BE49-F238E27FC236}">
                <a16:creationId xmlns:a16="http://schemas.microsoft.com/office/drawing/2014/main" id="{9F5A3203-359C-480E-8FC7-5799E038D229}"/>
              </a:ext>
            </a:extLst>
          </p:cNvPr>
          <p:cNvSpPr/>
          <p:nvPr/>
        </p:nvSpPr>
        <p:spPr>
          <a:xfrm>
            <a:off x="1223889" y="4149973"/>
            <a:ext cx="1533379" cy="135049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4BAD2BBD-F12D-4230-AC75-C7ECE6898B1A}"/>
              </a:ext>
            </a:extLst>
          </p:cNvPr>
          <p:cNvSpPr txBox="1"/>
          <p:nvPr/>
        </p:nvSpPr>
        <p:spPr>
          <a:xfrm>
            <a:off x="1378633" y="4473521"/>
            <a:ext cx="15333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8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ดีเยี่ยม</a:t>
            </a:r>
          </a:p>
        </p:txBody>
      </p:sp>
      <p:sp>
        <p:nvSpPr>
          <p:cNvPr id="7" name="วงรี 6">
            <a:extLst>
              <a:ext uri="{FF2B5EF4-FFF2-40B4-BE49-F238E27FC236}">
                <a16:creationId xmlns:a16="http://schemas.microsoft.com/office/drawing/2014/main" id="{2ED4BC78-C14A-4354-B2AF-00C1F77A8E6C}"/>
              </a:ext>
            </a:extLst>
          </p:cNvPr>
          <p:cNvSpPr/>
          <p:nvPr/>
        </p:nvSpPr>
        <p:spPr>
          <a:xfrm>
            <a:off x="3261360" y="4161693"/>
            <a:ext cx="1533379" cy="135049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วงรี 7">
            <a:extLst>
              <a:ext uri="{FF2B5EF4-FFF2-40B4-BE49-F238E27FC236}">
                <a16:creationId xmlns:a16="http://schemas.microsoft.com/office/drawing/2014/main" id="{29D31B0A-D752-4A86-9AB3-21332CBB5260}"/>
              </a:ext>
            </a:extLst>
          </p:cNvPr>
          <p:cNvSpPr/>
          <p:nvPr/>
        </p:nvSpPr>
        <p:spPr>
          <a:xfrm>
            <a:off x="5298829" y="4173413"/>
            <a:ext cx="1533379" cy="135049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วงรี 8">
            <a:extLst>
              <a:ext uri="{FF2B5EF4-FFF2-40B4-BE49-F238E27FC236}">
                <a16:creationId xmlns:a16="http://schemas.microsoft.com/office/drawing/2014/main" id="{43627ACC-2581-418D-9C33-E0DEBA45BBF9}"/>
              </a:ext>
            </a:extLst>
          </p:cNvPr>
          <p:cNvSpPr/>
          <p:nvPr/>
        </p:nvSpPr>
        <p:spPr>
          <a:xfrm>
            <a:off x="7434775" y="4213269"/>
            <a:ext cx="1533379" cy="135049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วงรี 9">
            <a:extLst>
              <a:ext uri="{FF2B5EF4-FFF2-40B4-BE49-F238E27FC236}">
                <a16:creationId xmlns:a16="http://schemas.microsoft.com/office/drawing/2014/main" id="{ACB7F115-4AE3-4888-93E1-B4B8CE636AE9}"/>
              </a:ext>
            </a:extLst>
          </p:cNvPr>
          <p:cNvSpPr/>
          <p:nvPr/>
        </p:nvSpPr>
        <p:spPr>
          <a:xfrm>
            <a:off x="9486313" y="4224992"/>
            <a:ext cx="1533379" cy="135049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F299B1F6-AE2D-430B-AC2C-FF8F147C550D}"/>
              </a:ext>
            </a:extLst>
          </p:cNvPr>
          <p:cNvSpPr txBox="1"/>
          <p:nvPr/>
        </p:nvSpPr>
        <p:spPr>
          <a:xfrm>
            <a:off x="3430170" y="4471173"/>
            <a:ext cx="15333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8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ดีมาก</a:t>
            </a:r>
          </a:p>
        </p:txBody>
      </p:sp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11A29F10-142C-4DEB-B5F2-8EDFF13E0AC8}"/>
              </a:ext>
            </a:extLst>
          </p:cNvPr>
          <p:cNvSpPr txBox="1"/>
          <p:nvPr/>
        </p:nvSpPr>
        <p:spPr>
          <a:xfrm>
            <a:off x="5678656" y="4468825"/>
            <a:ext cx="15333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8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ดี</a:t>
            </a: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D2C72022-CDF8-48D8-96E7-D8507CDF0512}"/>
              </a:ext>
            </a:extLst>
          </p:cNvPr>
          <p:cNvSpPr txBox="1"/>
          <p:nvPr/>
        </p:nvSpPr>
        <p:spPr>
          <a:xfrm>
            <a:off x="7521529" y="4482894"/>
            <a:ext cx="15333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8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พอใช้</a:t>
            </a: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2E32A1ED-01BD-4EF4-98A4-812C054C52AC}"/>
              </a:ext>
            </a:extLst>
          </p:cNvPr>
          <p:cNvSpPr txBox="1"/>
          <p:nvPr/>
        </p:nvSpPr>
        <p:spPr>
          <a:xfrm>
            <a:off x="9547278" y="4525097"/>
            <a:ext cx="15333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</a:t>
            </a:r>
          </a:p>
        </p:txBody>
      </p:sp>
    </p:spTree>
    <p:extLst>
      <p:ext uri="{BB962C8B-B14F-4D97-AF65-F5344CB8AC3E}">
        <p14:creationId xmlns:p14="http://schemas.microsoft.com/office/powerpoint/2010/main" val="40049968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กล่องข้อความ 5"/>
          <p:cNvSpPr txBox="1"/>
          <p:nvPr/>
        </p:nvSpPr>
        <p:spPr>
          <a:xfrm>
            <a:off x="710522" y="305711"/>
            <a:ext cx="107709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endParaRPr lang="th-TH" sz="4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941C35AC-CC77-4571-979F-5B298EFCFC62}"/>
              </a:ext>
            </a:extLst>
          </p:cNvPr>
          <p:cNvSpPr txBox="1"/>
          <p:nvPr/>
        </p:nvSpPr>
        <p:spPr>
          <a:xfrm>
            <a:off x="710522" y="759655"/>
            <a:ext cx="10770956" cy="2123658"/>
          </a:xfrm>
          <a:prstGeom prst="rect">
            <a:avLst/>
          </a:prstGeom>
          <a:solidFill>
            <a:srgbClr val="92D050"/>
          </a:solidFill>
          <a:ln w="28575">
            <a:solidFill>
              <a:srgbClr val="00009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การประเมินระดับสถานศึกษา (</a:t>
            </a:r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Institution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ไม่มีการ “รับรอง” หรือ “ไม่รับรอง” สถานศึกษา</a:t>
            </a:r>
          </a:p>
          <a:p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แต่เป็นการประเมินเพื่อพัฒนา</a:t>
            </a:r>
          </a:p>
        </p:txBody>
      </p:sp>
    </p:spTree>
    <p:extLst>
      <p:ext uri="{BB962C8B-B14F-4D97-AF65-F5344CB8AC3E}">
        <p14:creationId xmlns:p14="http://schemas.microsoft.com/office/powerpoint/2010/main" val="15061257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A37C32D1-FE6D-40B8-9F5A-8DC0B4EE0B5B}"/>
              </a:ext>
            </a:extLst>
          </p:cNvPr>
          <p:cNvSpPr txBox="1"/>
          <p:nvPr/>
        </p:nvSpPr>
        <p:spPr>
          <a:xfrm>
            <a:off x="1167618" y="295418"/>
            <a:ext cx="99739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วิธีดำเนินการประเมินคุณภาพภายนอก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7BB1B732-2A14-40F1-8CE3-2945D6887EFE}"/>
              </a:ext>
            </a:extLst>
          </p:cNvPr>
          <p:cNvSpPr txBox="1"/>
          <p:nvPr/>
        </p:nvSpPr>
        <p:spPr>
          <a:xfrm>
            <a:off x="490027" y="1126415"/>
            <a:ext cx="59248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ก่อนประเมิน</a:t>
            </a: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C8455212-9292-4D21-A823-3BCFE8C3D99F}"/>
              </a:ext>
            </a:extLst>
          </p:cNvPr>
          <p:cNvSpPr txBox="1"/>
          <p:nvPr/>
        </p:nvSpPr>
        <p:spPr>
          <a:xfrm>
            <a:off x="475959" y="1828797"/>
            <a:ext cx="3716213" cy="1077218"/>
          </a:xfrm>
          <a:prstGeom prst="rect">
            <a:avLst/>
          </a:prstGeom>
          <a:solidFill>
            <a:srgbClr val="CCECFF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ประกาศรายชื่อสถานศึกษา              ที่จะได้รับการประเมิน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14F6E62C-9CF6-4080-937B-7D63AEB523D6}"/>
              </a:ext>
            </a:extLst>
          </p:cNvPr>
          <p:cNvSpPr txBox="1"/>
          <p:nvPr/>
        </p:nvSpPr>
        <p:spPr>
          <a:xfrm>
            <a:off x="4848667" y="1812383"/>
            <a:ext cx="3151164" cy="1569660"/>
          </a:xfrm>
          <a:prstGeom prst="rect">
            <a:avLst/>
          </a:prstGeom>
          <a:solidFill>
            <a:srgbClr val="CCECFF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จัดคณะกรรมการประเมินตามเกณฑ์ที่สมศ.กำหนดผ่านระบบ 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AQA</a:t>
            </a:r>
            <a:endParaRPr lang="th-TH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04C45AF4-ADA9-47B4-8C18-91DAF647D894}"/>
              </a:ext>
            </a:extLst>
          </p:cNvPr>
          <p:cNvSpPr txBox="1"/>
          <p:nvPr/>
        </p:nvSpPr>
        <p:spPr>
          <a:xfrm>
            <a:off x="8602397" y="1810035"/>
            <a:ext cx="3003450" cy="1569660"/>
          </a:xfrm>
          <a:prstGeom prst="rect">
            <a:avLst/>
          </a:prstGeom>
          <a:solidFill>
            <a:srgbClr val="CCECFF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เสนอผอ.สมศ.เห็นชอบรายชื่อผู้ประเมินและสถานศึกษาที่จะประเมิน</a:t>
            </a:r>
          </a:p>
        </p:txBody>
      </p:sp>
      <p:sp>
        <p:nvSpPr>
          <p:cNvPr id="7" name="ลูกศร: ขวา 6">
            <a:extLst>
              <a:ext uri="{FF2B5EF4-FFF2-40B4-BE49-F238E27FC236}">
                <a16:creationId xmlns:a16="http://schemas.microsoft.com/office/drawing/2014/main" id="{2332D097-46DD-494B-B01F-9C8F88A66979}"/>
              </a:ext>
            </a:extLst>
          </p:cNvPr>
          <p:cNvSpPr/>
          <p:nvPr/>
        </p:nvSpPr>
        <p:spPr>
          <a:xfrm>
            <a:off x="4389120" y="2391508"/>
            <a:ext cx="405618" cy="2737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ลูกศร: ลง 7">
            <a:extLst>
              <a:ext uri="{FF2B5EF4-FFF2-40B4-BE49-F238E27FC236}">
                <a16:creationId xmlns:a16="http://schemas.microsoft.com/office/drawing/2014/main" id="{ACD0B9F8-4F61-42A9-BCD1-53FCEB2C4F2A}"/>
              </a:ext>
            </a:extLst>
          </p:cNvPr>
          <p:cNvSpPr/>
          <p:nvPr/>
        </p:nvSpPr>
        <p:spPr>
          <a:xfrm>
            <a:off x="9945858" y="3530985"/>
            <a:ext cx="351691" cy="37983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ลูกศร: ขวา 8">
            <a:extLst>
              <a:ext uri="{FF2B5EF4-FFF2-40B4-BE49-F238E27FC236}">
                <a16:creationId xmlns:a16="http://schemas.microsoft.com/office/drawing/2014/main" id="{83BF43E9-739A-45FD-B393-776228080838}"/>
              </a:ext>
            </a:extLst>
          </p:cNvPr>
          <p:cNvSpPr/>
          <p:nvPr/>
        </p:nvSpPr>
        <p:spPr>
          <a:xfrm>
            <a:off x="8098305" y="2498744"/>
            <a:ext cx="405618" cy="2737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BA7DFE9F-8786-48F8-956F-48CD5A1D4B53}"/>
              </a:ext>
            </a:extLst>
          </p:cNvPr>
          <p:cNvSpPr txBox="1"/>
          <p:nvPr/>
        </p:nvSpPr>
        <p:spPr>
          <a:xfrm>
            <a:off x="524026" y="3529035"/>
            <a:ext cx="25286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ระหว่างประเมิน</a:t>
            </a: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E061A091-46D5-4E52-BEAC-19110930C0C5}"/>
              </a:ext>
            </a:extLst>
          </p:cNvPr>
          <p:cNvSpPr txBox="1"/>
          <p:nvPr/>
        </p:nvSpPr>
        <p:spPr>
          <a:xfrm>
            <a:off x="531062" y="4160621"/>
            <a:ext cx="3716213" cy="2062103"/>
          </a:xfrm>
          <a:prstGeom prst="rect">
            <a:avLst/>
          </a:prstGeom>
          <a:solidFill>
            <a:srgbClr val="FFFF66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คณะผู้ประเมินดำเนินการประเมินตามกระบวนการที่สมศ.กำหนด (วิธีการที่หลากหลาย)</a:t>
            </a: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และรายงานด้วยวาจา</a:t>
            </a:r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862E3DB3-325A-4538-9DCF-34F4DC51BF1D}"/>
              </a:ext>
            </a:extLst>
          </p:cNvPr>
          <p:cNvSpPr txBox="1"/>
          <p:nvPr/>
        </p:nvSpPr>
        <p:spPr>
          <a:xfrm>
            <a:off x="4848667" y="4110317"/>
            <a:ext cx="3151164" cy="2062103"/>
          </a:xfrm>
          <a:prstGeom prst="rect">
            <a:avLst/>
          </a:prstGeom>
          <a:solidFill>
            <a:srgbClr val="FFFF66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ขั้น 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per-Analysis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วิเคราะห์ 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SAR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สถานศึกษา</a:t>
            </a:r>
          </a:p>
          <a:p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Non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visit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Partial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en-US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Full visit </a:t>
            </a:r>
            <a:endParaRPr lang="th-TH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A3BD6FD1-C7B2-452E-B410-28C4211E2834}"/>
              </a:ext>
            </a:extLst>
          </p:cNvPr>
          <p:cNvSpPr txBox="1"/>
          <p:nvPr/>
        </p:nvSpPr>
        <p:spPr>
          <a:xfrm>
            <a:off x="8628185" y="4128864"/>
            <a:ext cx="3003450" cy="2062103"/>
          </a:xfrm>
          <a:prstGeom prst="rect">
            <a:avLst/>
          </a:prstGeom>
          <a:solidFill>
            <a:srgbClr val="FFFF66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สมศ. ประกาศรายชื่อสถานศึกษาและคณะ</a:t>
            </a:r>
          </a:p>
          <a:p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ผู้ประเมินภายนอก</a:t>
            </a:r>
          </a:p>
          <a:p>
            <a:endParaRPr lang="th-TH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ลูกศร: ลง 13">
            <a:extLst>
              <a:ext uri="{FF2B5EF4-FFF2-40B4-BE49-F238E27FC236}">
                <a16:creationId xmlns:a16="http://schemas.microsoft.com/office/drawing/2014/main" id="{C73731A1-D359-4C0C-858C-410E357D0456}"/>
              </a:ext>
            </a:extLst>
          </p:cNvPr>
          <p:cNvSpPr/>
          <p:nvPr/>
        </p:nvSpPr>
        <p:spPr>
          <a:xfrm>
            <a:off x="1788357" y="6293064"/>
            <a:ext cx="351691" cy="37983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ลูกศร: ขวา 14">
            <a:extLst>
              <a:ext uri="{FF2B5EF4-FFF2-40B4-BE49-F238E27FC236}">
                <a16:creationId xmlns:a16="http://schemas.microsoft.com/office/drawing/2014/main" id="{DB98805B-F5CD-4344-BE8B-A767D618ED4D}"/>
              </a:ext>
            </a:extLst>
          </p:cNvPr>
          <p:cNvSpPr/>
          <p:nvPr/>
        </p:nvSpPr>
        <p:spPr>
          <a:xfrm rot="10800000">
            <a:off x="8111199" y="4992299"/>
            <a:ext cx="405618" cy="2737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ลูกศร: ขวา 15">
            <a:extLst>
              <a:ext uri="{FF2B5EF4-FFF2-40B4-BE49-F238E27FC236}">
                <a16:creationId xmlns:a16="http://schemas.microsoft.com/office/drawing/2014/main" id="{1BD83C81-8541-44D4-ACD6-37CE5E5FDF35}"/>
              </a:ext>
            </a:extLst>
          </p:cNvPr>
          <p:cNvSpPr/>
          <p:nvPr/>
        </p:nvSpPr>
        <p:spPr>
          <a:xfrm rot="10800000">
            <a:off x="4358643" y="5054777"/>
            <a:ext cx="405618" cy="2737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878446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A37C32D1-FE6D-40B8-9F5A-8DC0B4EE0B5B}"/>
              </a:ext>
            </a:extLst>
          </p:cNvPr>
          <p:cNvSpPr txBox="1"/>
          <p:nvPr/>
        </p:nvSpPr>
        <p:spPr>
          <a:xfrm>
            <a:off x="1167618" y="295418"/>
            <a:ext cx="99739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วิธีดำเนินการประเมินคุณภาพภายนอก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7BB1B732-2A14-40F1-8CE3-2945D6887EFE}"/>
              </a:ext>
            </a:extLst>
          </p:cNvPr>
          <p:cNvSpPr txBox="1"/>
          <p:nvPr/>
        </p:nvSpPr>
        <p:spPr>
          <a:xfrm>
            <a:off x="616639" y="1253027"/>
            <a:ext cx="59248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>
                <a:solidFill>
                  <a:schemeClr val="accent6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หลังประเมิน</a:t>
            </a: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04C45AF4-ADA9-47B4-8C18-91DAF647D894}"/>
              </a:ext>
            </a:extLst>
          </p:cNvPr>
          <p:cNvSpPr txBox="1"/>
          <p:nvPr/>
        </p:nvSpPr>
        <p:spPr>
          <a:xfrm>
            <a:off x="7462915" y="2625094"/>
            <a:ext cx="3003450" cy="2862322"/>
          </a:xfrm>
          <a:prstGeom prst="rect">
            <a:avLst/>
          </a:prstGeom>
          <a:solidFill>
            <a:srgbClr val="FFCCCC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สถานศึกษาตรวจสอบ (ร่าง) รายงานผลการประเมิน และประเมินคณะผู้ประเมินผ่านระบบ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AQA</a:t>
            </a:r>
            <a:endParaRPr lang="th-TH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ลูกศร: ขวา 6">
            <a:extLst>
              <a:ext uri="{FF2B5EF4-FFF2-40B4-BE49-F238E27FC236}">
                <a16:creationId xmlns:a16="http://schemas.microsoft.com/office/drawing/2014/main" id="{2332D097-46DD-494B-B01F-9C8F88A66979}"/>
              </a:ext>
            </a:extLst>
          </p:cNvPr>
          <p:cNvSpPr/>
          <p:nvPr/>
        </p:nvSpPr>
        <p:spPr>
          <a:xfrm>
            <a:off x="6594821" y="3409924"/>
            <a:ext cx="405618" cy="2737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E061A091-46D5-4E52-BEAC-19110930C0C5}"/>
              </a:ext>
            </a:extLst>
          </p:cNvPr>
          <p:cNvSpPr txBox="1"/>
          <p:nvPr/>
        </p:nvSpPr>
        <p:spPr>
          <a:xfrm>
            <a:off x="493544" y="2635639"/>
            <a:ext cx="5486396" cy="2308324"/>
          </a:xfrm>
          <a:prstGeom prst="rect">
            <a:avLst/>
          </a:prstGeom>
          <a:solidFill>
            <a:srgbClr val="FFCCCC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คณะผู้ประเมินสรุปผลการประเมินตรวจสอบคุณภาพ  รายงาน (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e-Report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แล้วนำส่งพร้อมเอกสารที่เกี่ยวข้อง</a:t>
            </a:r>
          </a:p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e-Document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) เข้าระบบ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AQA</a:t>
            </a:r>
            <a:endParaRPr lang="th-TH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ลูกศร: ลง 13">
            <a:extLst>
              <a:ext uri="{FF2B5EF4-FFF2-40B4-BE49-F238E27FC236}">
                <a16:creationId xmlns:a16="http://schemas.microsoft.com/office/drawing/2014/main" id="{C73731A1-D359-4C0C-858C-410E357D0456}"/>
              </a:ext>
            </a:extLst>
          </p:cNvPr>
          <p:cNvSpPr/>
          <p:nvPr/>
        </p:nvSpPr>
        <p:spPr>
          <a:xfrm>
            <a:off x="1304780" y="1986040"/>
            <a:ext cx="351691" cy="37983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388325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ตาราง 1">
            <a:extLst>
              <a:ext uri="{FF2B5EF4-FFF2-40B4-BE49-F238E27FC236}">
                <a16:creationId xmlns:a16="http://schemas.microsoft.com/office/drawing/2014/main" id="{B6B5EA73-5554-4195-8BB1-D6DB29A7E9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9442774"/>
              </p:ext>
            </p:extLst>
          </p:nvPr>
        </p:nvGraphicFramePr>
        <p:xfrm>
          <a:off x="975360" y="1272604"/>
          <a:ext cx="10241280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20640">
                  <a:extLst>
                    <a:ext uri="{9D8B030D-6E8A-4147-A177-3AD203B41FA5}">
                      <a16:colId xmlns:a16="http://schemas.microsoft.com/office/drawing/2014/main" val="3708519644"/>
                    </a:ext>
                  </a:extLst>
                </a:gridCol>
                <a:gridCol w="5120640">
                  <a:extLst>
                    <a:ext uri="{9D8B030D-6E8A-4147-A177-3AD203B41FA5}">
                      <a16:colId xmlns:a16="http://schemas.microsoft.com/office/drawing/2014/main" val="4109102713"/>
                    </a:ext>
                  </a:extLst>
                </a:gridCol>
              </a:tblGrid>
              <a:tr h="354950"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ระยะที่ ๑ สมศ.  </a:t>
                      </a: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40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ระยะที่ ๒ ต้นสังกัด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7041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4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ประเมินเพื่อพัฒนาคุณภาพการจัดการศึกษาของสถานศึกษา</a:t>
                      </a:r>
                    </a:p>
                  </a:txBody>
                  <a:tcPr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4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ติดตาม เพื่อพัฒนา และยกระดับ</a:t>
                      </a:r>
                    </a:p>
                    <a:p>
                      <a:r>
                        <a:rPr lang="th-TH" sz="4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คุณภาพการจัดการศึกษาของ  </a:t>
                      </a:r>
                    </a:p>
                    <a:p>
                      <a:r>
                        <a:rPr lang="th-TH" sz="40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สถานศึกษา</a:t>
                      </a: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957287"/>
                  </a:ext>
                </a:extLst>
              </a:tr>
            </a:tbl>
          </a:graphicData>
        </a:graphic>
      </p:graphicFrame>
      <p:sp>
        <p:nvSpPr>
          <p:cNvPr id="4" name="ลูกศร: ลง 3">
            <a:extLst>
              <a:ext uri="{FF2B5EF4-FFF2-40B4-BE49-F238E27FC236}">
                <a16:creationId xmlns:a16="http://schemas.microsoft.com/office/drawing/2014/main" id="{92652DFB-589D-49BA-9F0A-15F365264CDB}"/>
              </a:ext>
            </a:extLst>
          </p:cNvPr>
          <p:cNvSpPr/>
          <p:nvPr/>
        </p:nvSpPr>
        <p:spPr>
          <a:xfrm>
            <a:off x="5824030" y="4079631"/>
            <a:ext cx="520501" cy="59084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50B8E6BB-AB56-401F-AFA5-8CB9A69EA258}"/>
              </a:ext>
            </a:extLst>
          </p:cNvPr>
          <p:cNvSpPr txBox="1"/>
          <p:nvPr/>
        </p:nvSpPr>
        <p:spPr>
          <a:xfrm>
            <a:off x="2982353" y="4937760"/>
            <a:ext cx="6231988" cy="707886"/>
          </a:xfrm>
          <a:prstGeom prst="rect">
            <a:avLst/>
          </a:prstGeom>
          <a:noFill/>
          <a:ln w="76200">
            <a:solidFill>
              <a:srgbClr val="00009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เป้าหมายการประเมิน</a:t>
            </a:r>
          </a:p>
        </p:txBody>
      </p:sp>
    </p:spTree>
    <p:extLst>
      <p:ext uri="{BB962C8B-B14F-4D97-AF65-F5344CB8AC3E}">
        <p14:creationId xmlns:p14="http://schemas.microsoft.com/office/powerpoint/2010/main" val="13190404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กล่องข้อความ 5"/>
          <p:cNvSpPr txBox="1"/>
          <p:nvPr/>
        </p:nvSpPr>
        <p:spPr>
          <a:xfrm>
            <a:off x="710522" y="305711"/>
            <a:ext cx="107709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endParaRPr lang="th-TH" sz="4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E211CE1E-5ECE-4FC3-86FD-CD3B9CAC8844}"/>
              </a:ext>
            </a:extLst>
          </p:cNvPr>
          <p:cNvSpPr txBox="1"/>
          <p:nvPr/>
        </p:nvSpPr>
        <p:spPr>
          <a:xfrm>
            <a:off x="2349305" y="1230922"/>
            <a:ext cx="6949440" cy="769441"/>
          </a:xfrm>
          <a:prstGeom prst="rect">
            <a:avLst/>
          </a:prstGeom>
          <a:solidFill>
            <a:srgbClr val="CCECFF"/>
          </a:solidFill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 Levels of </a:t>
            </a:r>
            <a:r>
              <a:rPr lang="en-US" sz="44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i</a:t>
            </a:r>
            <a:endParaRPr lang="th-TH" sz="4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941C35AC-CC77-4571-979F-5B298EFCFC62}"/>
              </a:ext>
            </a:extLst>
          </p:cNvPr>
          <p:cNvSpPr txBox="1"/>
          <p:nvPr/>
        </p:nvSpPr>
        <p:spPr>
          <a:xfrm>
            <a:off x="1448972" y="2686929"/>
            <a:ext cx="9706708" cy="2123658"/>
          </a:xfrm>
          <a:prstGeom prst="rect">
            <a:avLst/>
          </a:prstGeom>
          <a:solidFill>
            <a:srgbClr val="FFFF66"/>
          </a:solidFill>
          <a:ln w="28575">
            <a:solidFill>
              <a:srgbClr val="000099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	i1 :  Internal Correction 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แก้ไขปัญหาตนเอง</a:t>
            </a:r>
          </a:p>
          <a:p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i2 :  Improvement		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การปรับปรุงให้ดีขึ้น</a:t>
            </a:r>
          </a:p>
          <a:p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	i3 :  Innovation			</a:t>
            </a:r>
            <a:r>
              <a:rPr lang="th-TH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นวัตกรรม</a:t>
            </a:r>
          </a:p>
        </p:txBody>
      </p:sp>
    </p:spTree>
    <p:extLst>
      <p:ext uri="{BB962C8B-B14F-4D97-AF65-F5344CB8AC3E}">
        <p14:creationId xmlns:p14="http://schemas.microsoft.com/office/powerpoint/2010/main" val="8589004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กล่องข้อความ 9"/>
          <p:cNvSpPr txBox="1"/>
          <p:nvPr/>
        </p:nvSpPr>
        <p:spPr>
          <a:xfrm>
            <a:off x="1669776" y="861391"/>
            <a:ext cx="887895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8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ขอบคุณ และสวัสดีค่ะ</a:t>
            </a:r>
          </a:p>
        </p:txBody>
      </p:sp>
      <p:pic>
        <p:nvPicPr>
          <p:cNvPr id="1026" name="Picture 2" descr="ผลการค้นหารูปภาพสำหรับ รูปภาพ สวัสด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5166" y="2570233"/>
            <a:ext cx="4147930" cy="3592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2016862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621</TotalTime>
  <Words>631</Words>
  <Application>Microsoft Office PowerPoint</Application>
  <PresentationFormat>แบบจอกว้าง</PresentationFormat>
  <Paragraphs>99</Paragraphs>
  <Slides>14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14</vt:i4>
      </vt:variant>
    </vt:vector>
  </HeadingPairs>
  <TitlesOfParts>
    <vt:vector size="21" baseType="lpstr">
      <vt:lpstr>Angsana New</vt:lpstr>
      <vt:lpstr>Arial</vt:lpstr>
      <vt:lpstr>Calibri</vt:lpstr>
      <vt:lpstr>Calibri Light</vt:lpstr>
      <vt:lpstr>Cordia New</vt:lpstr>
      <vt:lpstr>TH SarabunPSK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>www.easyosteam.com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Mr.KKD</dc:creator>
  <cp:lastModifiedBy>ASUS</cp:lastModifiedBy>
  <cp:revision>124</cp:revision>
  <cp:lastPrinted>2017-09-06T13:45:32Z</cp:lastPrinted>
  <dcterms:created xsi:type="dcterms:W3CDTF">2017-09-06T11:55:02Z</dcterms:created>
  <dcterms:modified xsi:type="dcterms:W3CDTF">2018-03-07T07:53:07Z</dcterms:modified>
</cp:coreProperties>
</file>